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6BC7A-B044-4244-BC84-6C8AF302370B}" type="datetimeFigureOut">
              <a:rPr lang="en-US" smtClean="0"/>
              <a:t>12/17/2013</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C825E-13BC-4AC1-A061-BD61AD2710D3}" type="slidenum">
              <a:rPr lang="en-US" smtClean="0"/>
              <a:t>‹Nº›</a:t>
            </a:fld>
            <a:endParaRPr lang="en-US"/>
          </a:p>
        </p:txBody>
      </p:sp>
    </p:spTree>
    <p:extLst>
      <p:ext uri="{BB962C8B-B14F-4D97-AF65-F5344CB8AC3E}">
        <p14:creationId xmlns:p14="http://schemas.microsoft.com/office/powerpoint/2010/main" val="2379241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E3790396-DEC8-4D86-834A-23763E2690E2}" type="datetime1">
              <a:rPr lang="en-US" smtClean="0"/>
              <a:t>12/17/2013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427F1E-ACDA-4A56-B73C-AE7D919BBC60}"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D9AF55C-E0CF-4573-B0B0-53DD188D686D}" type="datetime1">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8F8497F-D544-4086-97B8-FC703444039F}" type="datetime1">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152349E-7D6F-4EF9-BE51-50324960CC3F}" type="datetime1">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0EE0B3C5-43D2-46F8-8B14-EA7FD42A8E70}" type="datetime1">
              <a:rPr lang="en-US" smtClean="0"/>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7F1E-ACDA-4A56-B73C-AE7D919BBC60}"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553DE8E6-8D0E-4EDB-8719-C93F775974C3}" type="datetime1">
              <a:rPr lang="en-US" smtClean="0"/>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1A058A1C-6772-4EBE-8F66-6A3DF7BF4BE3}" type="datetime1">
              <a:rPr lang="en-US" smtClean="0"/>
              <a:t>12/17/2013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BE87937A-9501-4886-B194-D0D8A80F83A6}" type="datetime1">
              <a:rPr lang="en-US" smtClean="0"/>
              <a:t>12/17/2013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C2A75-3D53-4A93-BD8A-0B0876C62C1B}" type="datetime1">
              <a:rPr lang="en-US" smtClean="0"/>
              <a:t>12/17/2013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76E56CF-A1BC-46EC-8E64-67A17653DAEE}" type="datetime1">
              <a:rPr lang="en-US" smtClean="0"/>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7F1E-ACDA-4A56-B73C-AE7D919BBC60}" type="slidenum">
              <a:rPr lang="en-US" smtClean="0"/>
              <a:t>‹Nº›</a:t>
            </a:fld>
            <a:endParaRPr lang="en-US"/>
          </a:p>
        </p:txBody>
      </p:sp>
    </p:spTree>
  </p:cSld>
  <p:clrMapOvr>
    <a:masterClrMapping/>
  </p:clrMapOvr>
  <p:transition spd="slow">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EE3F13AA-23CD-464D-9B32-8780D178F6C9}" type="datetime1">
              <a:rPr lang="en-US" smtClean="0"/>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427F1E-ACDA-4A56-B73C-AE7D919BBC60}" type="slidenum">
              <a:rPr lang="en-US" smtClean="0"/>
              <a:t>‹Nº›</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1C8B2F-A996-4306-9F37-773BA42CEE5F}" type="datetime1">
              <a:rPr lang="en-US" smtClean="0"/>
              <a:t>12/17/2013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427F1E-ACDA-4A56-B73C-AE7D919BBC60}" type="slidenum">
              <a:rPr lang="en-US" smtClean="0"/>
              <a:t>‹Nº›</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plit orient="vert"/>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87424"/>
            <a:ext cx="7772400" cy="6840760"/>
          </a:xfrm>
        </p:spPr>
        <p:txBody>
          <a:bodyPr>
            <a:noAutofit/>
          </a:bodyPr>
          <a:lstStyle/>
          <a:p>
            <a:pPr algn="ctr"/>
            <a:r>
              <a:rPr lang="en-US" sz="1600" dirty="0" smtClean="0">
                <a:solidFill>
                  <a:schemeClr val="tx1"/>
                </a:solidFill>
              </a:rPr>
              <a:t>MMA708 </a:t>
            </a:r>
            <a:r>
              <a:rPr lang="en-US" sz="1600" dirty="0" smtClean="0">
                <a:solidFill>
                  <a:schemeClr val="tx1"/>
                </a:solidFill>
              </a:rPr>
              <a:t>- Analytical Finance II</a:t>
            </a:r>
            <a:r>
              <a:rPr lang="en-US" sz="1600" dirty="0" smtClean="0">
                <a:solidFill>
                  <a:srgbClr val="00B0F0"/>
                </a:solidFill>
              </a:rPr>
              <a:t> </a:t>
            </a:r>
            <a:r>
              <a:rPr lang="en-US" sz="1600" dirty="0" smtClean="0">
                <a:solidFill>
                  <a:srgbClr val="00B0F0"/>
                </a:solidFill>
              </a:rPr>
              <a:t/>
            </a:r>
            <a:br>
              <a:rPr lang="en-US" sz="1600" dirty="0" smtClean="0">
                <a:solidFill>
                  <a:srgbClr val="00B0F0"/>
                </a:solidFill>
              </a:rPr>
            </a:br>
            <a:r>
              <a:rPr lang="en-US" sz="1600" dirty="0" smtClean="0">
                <a:solidFill>
                  <a:schemeClr val="bg2">
                    <a:lumMod val="60000"/>
                    <a:lumOff val="40000"/>
                  </a:schemeClr>
                </a:solidFill>
              </a:rPr>
              <a:t/>
            </a:r>
            <a:br>
              <a:rPr lang="en-US" sz="1600" dirty="0" smtClean="0">
                <a:solidFill>
                  <a:schemeClr val="bg2">
                    <a:lumMod val="60000"/>
                    <a:lumOff val="40000"/>
                  </a:schemeClr>
                </a:solidFill>
              </a:rPr>
            </a:br>
            <a:r>
              <a:rPr lang="en-US" sz="1600" dirty="0"/>
              <a:t/>
            </a:r>
            <a:br>
              <a:rPr lang="en-US" sz="1600" dirty="0"/>
            </a:br>
            <a:r>
              <a:rPr lang="en-US" sz="1600" dirty="0" smtClean="0"/>
              <a:t/>
            </a:r>
            <a:br>
              <a:rPr lang="en-US" sz="1600" dirty="0" smtClean="0"/>
            </a:br>
            <a:r>
              <a:rPr lang="en-US" sz="6000" dirty="0" smtClean="0">
                <a:solidFill>
                  <a:srgbClr val="92D050"/>
                </a:solidFill>
                <a:latin typeface="Californian FB" panose="0207040306080B030204" pitchFamily="18" charset="0"/>
                <a:cs typeface="Gautami" panose="020B0502040204020203" pitchFamily="34" charset="0"/>
              </a:rPr>
              <a:t>EXOTIC </a:t>
            </a:r>
            <a:r>
              <a:rPr lang="en-US" sz="6000" dirty="0" smtClean="0">
                <a:solidFill>
                  <a:srgbClr val="92D050"/>
                </a:solidFill>
                <a:latin typeface="Californian FB" panose="0207040306080B030204" pitchFamily="18" charset="0"/>
                <a:cs typeface="Gautami" panose="020B0502040204020203" pitchFamily="34" charset="0"/>
              </a:rPr>
              <a:t>CAP </a:t>
            </a:r>
            <a:r>
              <a:rPr lang="en-US" sz="6000" dirty="0" smtClean="0">
                <a:solidFill>
                  <a:srgbClr val="92D050"/>
                </a:solidFill>
                <a:latin typeface="Californian FB" panose="0207040306080B030204" pitchFamily="18" charset="0"/>
                <a:cs typeface="Gautami" panose="020B0502040204020203" pitchFamily="34" charset="0"/>
              </a:rPr>
              <a:t>PRICING</a:t>
            </a:r>
            <a:br>
              <a:rPr lang="en-US" sz="6000" dirty="0" smtClean="0">
                <a:solidFill>
                  <a:srgbClr val="92D050"/>
                </a:solidFill>
                <a:latin typeface="Californian FB" panose="0207040306080B030204" pitchFamily="18" charset="0"/>
                <a:cs typeface="Gautami" panose="020B0502040204020203" pitchFamily="34" charset="0"/>
              </a:rPr>
            </a:br>
            <a:r>
              <a:rPr lang="en-US" sz="5300" dirty="0" smtClean="0"/>
              <a:t/>
            </a:r>
            <a:br>
              <a:rPr lang="en-US" sz="5300" dirty="0" smtClean="0"/>
            </a:br>
            <a:r>
              <a:rPr lang="en-US" sz="5300" dirty="0" smtClean="0"/>
              <a:t/>
            </a:r>
            <a:br>
              <a:rPr lang="en-US" sz="5300" dirty="0" smtClean="0"/>
            </a:br>
            <a:r>
              <a:rPr lang="es-ES" dirty="0" smtClean="0"/>
              <a:t/>
            </a:r>
            <a:br>
              <a:rPr lang="es-ES" dirty="0" smtClean="0"/>
            </a:br>
            <a:r>
              <a:rPr lang="es-ES" sz="2000" dirty="0" smtClean="0">
                <a:solidFill>
                  <a:schemeClr val="tx1"/>
                </a:solidFill>
                <a:latin typeface="Californian FB" panose="0207040306080B030204" pitchFamily="18" charset="0"/>
              </a:rPr>
              <a:t>18 </a:t>
            </a:r>
            <a:r>
              <a:rPr lang="es-ES" sz="2000" dirty="0" err="1" smtClean="0">
                <a:solidFill>
                  <a:schemeClr val="tx1"/>
                </a:solidFill>
                <a:latin typeface="Californian FB" panose="0207040306080B030204" pitchFamily="18" charset="0"/>
              </a:rPr>
              <a:t>December</a:t>
            </a:r>
            <a:r>
              <a:rPr lang="es-ES" sz="2000" dirty="0" smtClean="0">
                <a:solidFill>
                  <a:schemeClr val="tx1"/>
                </a:solidFill>
                <a:latin typeface="Californian FB" panose="0207040306080B030204" pitchFamily="18" charset="0"/>
              </a:rPr>
              <a:t> 2013</a:t>
            </a:r>
            <a:endParaRPr lang="en-US" sz="2000" dirty="0">
              <a:solidFill>
                <a:schemeClr val="tx1"/>
              </a:solidFill>
              <a:latin typeface="Californian FB" panose="0207040306080B030204" pitchFamily="18" charset="0"/>
            </a:endParaRPr>
          </a:p>
        </p:txBody>
      </p:sp>
      <p:sp>
        <p:nvSpPr>
          <p:cNvPr id="3" name="2 Subtítulo"/>
          <p:cNvSpPr>
            <a:spLocks noGrp="1"/>
          </p:cNvSpPr>
          <p:nvPr>
            <p:ph type="subTitle" idx="1"/>
          </p:nvPr>
        </p:nvSpPr>
        <p:spPr>
          <a:xfrm>
            <a:off x="1331640" y="4437112"/>
            <a:ext cx="6400800" cy="1800200"/>
          </a:xfrm>
        </p:spPr>
        <p:txBody>
          <a:bodyPr/>
          <a:lstStyle/>
          <a:p>
            <a:pPr algn="ctr"/>
            <a:r>
              <a:rPr lang="en-US" sz="2400" dirty="0"/>
              <a:t>Authors: </a:t>
            </a:r>
            <a:r>
              <a:rPr lang="en-US" sz="2400" dirty="0" err="1"/>
              <a:t>Patrik</a:t>
            </a:r>
            <a:r>
              <a:rPr lang="en-US" sz="2400" dirty="0"/>
              <a:t> </a:t>
            </a:r>
            <a:r>
              <a:rPr lang="en-US" sz="2400" dirty="0" err="1"/>
              <a:t>Konat</a:t>
            </a:r>
            <a:r>
              <a:rPr lang="en-US" sz="2400" dirty="0"/>
              <a:t>, Manuel </a:t>
            </a:r>
            <a:r>
              <a:rPr lang="en-US" sz="2400" dirty="0" err="1"/>
              <a:t>García</a:t>
            </a:r>
            <a:r>
              <a:rPr lang="en-US" sz="2400" dirty="0"/>
              <a:t> </a:t>
            </a:r>
            <a:r>
              <a:rPr lang="en-US" sz="2400" dirty="0" err="1"/>
              <a:t>Narváez</a:t>
            </a:r>
            <a:endParaRPr lang="en-US" sz="2400" dirty="0"/>
          </a:p>
          <a:p>
            <a:pPr algn="ctr"/>
            <a:endParaRPr lang="en-US" sz="2400" dirty="0"/>
          </a:p>
          <a:p>
            <a:pPr algn="ctr"/>
            <a:r>
              <a:rPr lang="en-US" sz="2400" dirty="0" smtClean="0"/>
              <a:t>Lecturer</a:t>
            </a:r>
            <a:r>
              <a:rPr lang="en-US" sz="2400" dirty="0"/>
              <a:t>:  Jan </a:t>
            </a:r>
            <a:r>
              <a:rPr lang="en-US" sz="2400" dirty="0" err="1"/>
              <a:t>Röman</a:t>
            </a:r>
            <a:endParaRPr lang="en-US" sz="2400" dirty="0"/>
          </a:p>
          <a:p>
            <a:endParaRPr lang="en-US"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a:t>
            </a:fld>
            <a:endParaRPr lang="en-US"/>
          </a:p>
        </p:txBody>
      </p:sp>
    </p:spTree>
    <p:extLst>
      <p:ext uri="{BB962C8B-B14F-4D97-AF65-F5344CB8AC3E}">
        <p14:creationId xmlns:p14="http://schemas.microsoft.com/office/powerpoint/2010/main" val="3041841114"/>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a:bodyPr>
          <a:lstStyle/>
          <a:p>
            <a:r>
              <a:rPr lang="en-US" sz="4000" dirty="0" smtClean="0"/>
              <a:t>Pricing caps</a:t>
            </a:r>
            <a:endParaRPr lang="en-US" sz="4000" dirty="0"/>
          </a:p>
        </p:txBody>
      </p:sp>
      <p:sp>
        <p:nvSpPr>
          <p:cNvPr id="3" name="2 Marcador de contenido"/>
          <p:cNvSpPr>
            <a:spLocks noGrp="1"/>
          </p:cNvSpPr>
          <p:nvPr>
            <p:ph idx="1"/>
          </p:nvPr>
        </p:nvSpPr>
        <p:spPr/>
        <p:txBody>
          <a:bodyPr/>
          <a:lstStyle/>
          <a:p>
            <a:r>
              <a:rPr lang="en-US" sz="2400" dirty="0"/>
              <a:t>Steps: </a:t>
            </a:r>
            <a:endParaRPr lang="en-US" sz="2400" dirty="0" smtClean="0"/>
          </a:p>
          <a:p>
            <a:pPr marL="0" indent="0">
              <a:buNone/>
            </a:pPr>
            <a:endParaRPr lang="en-US" sz="2400" dirty="0"/>
          </a:p>
          <a:p>
            <a:pPr marL="0" lvl="0" indent="0">
              <a:buNone/>
            </a:pPr>
            <a:r>
              <a:rPr lang="en-US" sz="2400" dirty="0"/>
              <a:t>	</a:t>
            </a:r>
            <a:r>
              <a:rPr lang="en-US" sz="2400" dirty="0" smtClean="0"/>
              <a:t>1) Put </a:t>
            </a:r>
            <a:r>
              <a:rPr lang="en-US" sz="2400" dirty="0">
                <a:solidFill>
                  <a:srgbClr val="00B050"/>
                </a:solidFill>
              </a:rPr>
              <a:t>initial Libor </a:t>
            </a:r>
            <a:r>
              <a:rPr lang="en-US" sz="2400" dirty="0"/>
              <a:t>rates.</a:t>
            </a:r>
          </a:p>
          <a:p>
            <a:pPr marL="0" lvl="0" indent="0">
              <a:buNone/>
            </a:pPr>
            <a:r>
              <a:rPr lang="en-US" sz="2400" dirty="0" smtClean="0"/>
              <a:t>	2) Simulate </a:t>
            </a:r>
            <a:r>
              <a:rPr lang="en-US" sz="2400" dirty="0">
                <a:solidFill>
                  <a:srgbClr val="00B050"/>
                </a:solidFill>
              </a:rPr>
              <a:t>Wiener process</a:t>
            </a:r>
            <a:r>
              <a:rPr lang="en-US" sz="2400" dirty="0"/>
              <a:t>.</a:t>
            </a:r>
          </a:p>
          <a:p>
            <a:pPr marL="0" lvl="0" indent="0">
              <a:buNone/>
            </a:pPr>
            <a:r>
              <a:rPr lang="en-US" sz="2400" dirty="0" smtClean="0"/>
              <a:t>	3) Calculate </a:t>
            </a:r>
            <a:r>
              <a:rPr lang="en-US" sz="2400" dirty="0">
                <a:solidFill>
                  <a:srgbClr val="00B050"/>
                </a:solidFill>
              </a:rPr>
              <a:t>Libor</a:t>
            </a:r>
            <a:r>
              <a:rPr lang="en-US" sz="2400" dirty="0"/>
              <a:t>.</a:t>
            </a:r>
          </a:p>
          <a:p>
            <a:pPr marL="0" lvl="0" indent="0">
              <a:buNone/>
            </a:pPr>
            <a:r>
              <a:rPr lang="en-US" sz="2400" dirty="0" smtClean="0"/>
              <a:t>	4) Calculate </a:t>
            </a:r>
            <a:r>
              <a:rPr lang="en-US" sz="2400" dirty="0"/>
              <a:t>caplet and </a:t>
            </a:r>
            <a:r>
              <a:rPr lang="en-US" sz="2400" dirty="0">
                <a:solidFill>
                  <a:srgbClr val="00B050"/>
                </a:solidFill>
              </a:rPr>
              <a:t>cap prices</a:t>
            </a:r>
            <a:r>
              <a:rPr lang="en-US" sz="2400" dirty="0"/>
              <a:t>.</a:t>
            </a:r>
          </a:p>
          <a:p>
            <a:pPr marL="0" lvl="0" indent="0">
              <a:buNone/>
            </a:pPr>
            <a:r>
              <a:rPr lang="en-US" sz="2400" dirty="0" smtClean="0"/>
              <a:t>	5) Do </a:t>
            </a:r>
            <a:r>
              <a:rPr lang="en-US" sz="2400" dirty="0"/>
              <a:t>average (</a:t>
            </a:r>
            <a:r>
              <a:rPr lang="en-US" sz="2400" dirty="0">
                <a:solidFill>
                  <a:srgbClr val="00B050"/>
                </a:solidFill>
              </a:rPr>
              <a:t>Monte Carlo</a:t>
            </a:r>
            <a:r>
              <a:rPr lang="en-US" sz="2400" dirty="0"/>
              <a:t>).</a:t>
            </a:r>
          </a:p>
          <a:p>
            <a:endParaRPr lang="en-US"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10</a:t>
            </a:fld>
            <a:endParaRPr lang="en-US"/>
          </a:p>
        </p:txBody>
      </p:sp>
    </p:spTree>
    <p:extLst>
      <p:ext uri="{BB962C8B-B14F-4D97-AF65-F5344CB8AC3E}">
        <p14:creationId xmlns:p14="http://schemas.microsoft.com/office/powerpoint/2010/main" val="3010150982"/>
      </p:ext>
    </p:extLst>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676" y="332656"/>
            <a:ext cx="8229600" cy="1143000"/>
          </a:xfrm>
        </p:spPr>
        <p:txBody>
          <a:bodyPr>
            <a:normAutofit/>
          </a:bodyPr>
          <a:lstStyle/>
          <a:p>
            <a:r>
              <a:rPr lang="en-US" sz="4000" dirty="0" smtClean="0"/>
              <a:t>Pricing caps</a:t>
            </a:r>
            <a:endParaRPr lang="en-US" sz="4000" dirty="0"/>
          </a:p>
        </p:txBody>
      </p:sp>
      <p:sp>
        <p:nvSpPr>
          <p:cNvPr id="3" name="2 Marcador de contenido"/>
          <p:cNvSpPr>
            <a:spLocks noGrp="1"/>
          </p:cNvSpPr>
          <p:nvPr>
            <p:ph idx="1"/>
          </p:nvPr>
        </p:nvSpPr>
        <p:spPr>
          <a:xfrm>
            <a:off x="457200" y="1600200"/>
            <a:ext cx="8229600" cy="5069160"/>
          </a:xfrm>
        </p:spPr>
        <p:txBody>
          <a:bodyPr>
            <a:normAutofit/>
          </a:bodyPr>
          <a:lstStyle/>
          <a:p>
            <a:r>
              <a:rPr lang="en-US" sz="2400" dirty="0"/>
              <a:t>In order to calculate </a:t>
            </a:r>
            <a:r>
              <a:rPr lang="en-US" sz="2400" dirty="0">
                <a:solidFill>
                  <a:srgbClr val="00B050"/>
                </a:solidFill>
              </a:rPr>
              <a:t>Libor</a:t>
            </a:r>
            <a:r>
              <a:rPr lang="en-US" sz="2400" dirty="0"/>
              <a:t>, we use the </a:t>
            </a:r>
            <a:r>
              <a:rPr lang="en-US" sz="2400" dirty="0">
                <a:solidFill>
                  <a:srgbClr val="00B050"/>
                </a:solidFill>
              </a:rPr>
              <a:t>discretization </a:t>
            </a:r>
            <a:r>
              <a:rPr lang="en-US" sz="2400" dirty="0"/>
              <a:t>of the following SDE that Libor satisfies:</a:t>
            </a:r>
          </a:p>
          <a:p>
            <a:pPr marL="0" indent="0">
              <a:buNone/>
            </a:pPr>
            <a:endParaRPr lang="en-US" sz="2400" dirty="0"/>
          </a:p>
          <a:p>
            <a:endParaRPr lang="en-US" sz="2400" dirty="0" smtClean="0"/>
          </a:p>
          <a:p>
            <a:endParaRPr lang="en-US" sz="2400" dirty="0" smtClean="0"/>
          </a:p>
          <a:p>
            <a:pPr marL="0" indent="0">
              <a:buNone/>
            </a:pPr>
            <a:r>
              <a:rPr lang="en-US" sz="2400" dirty="0" smtClean="0"/>
              <a:t>which </a:t>
            </a:r>
            <a:r>
              <a:rPr lang="en-US" sz="2400" dirty="0"/>
              <a:t>is </a:t>
            </a:r>
          </a:p>
          <a:p>
            <a:pPr marL="0" indent="0">
              <a:buNone/>
            </a:pPr>
            <a:r>
              <a:rPr lang="en-US" sz="2400" dirty="0"/>
              <a:t> </a:t>
            </a:r>
          </a:p>
          <a:p>
            <a:endParaRPr lang="en-US" sz="2400" dirty="0" smtClean="0"/>
          </a:p>
          <a:p>
            <a:pPr marL="0" indent="0">
              <a:buNone/>
            </a:pPr>
            <a:r>
              <a:rPr lang="en-US" sz="2400" dirty="0" smtClean="0"/>
              <a:t>where </a:t>
            </a:r>
            <a:r>
              <a:rPr lang="en-US" sz="2400" dirty="0"/>
              <a:t>L</a:t>
            </a:r>
            <a:r>
              <a:rPr lang="en-US" sz="2400" baseline="-25000" dirty="0"/>
              <a:t>i</a:t>
            </a:r>
            <a:r>
              <a:rPr lang="en-US" sz="2400" dirty="0"/>
              <a:t>(T</a:t>
            </a:r>
            <a:r>
              <a:rPr lang="en-US" sz="2400" baseline="-25000" dirty="0"/>
              <a:t>k+1</a:t>
            </a:r>
            <a:r>
              <a:rPr lang="en-US" sz="2400" dirty="0"/>
              <a:t>) is the forward Libor rate, δ</a:t>
            </a:r>
            <a:r>
              <a:rPr lang="en-US" sz="2400" baseline="-25000" dirty="0"/>
              <a:t>i  </a:t>
            </a:r>
            <a:r>
              <a:rPr lang="en-US" sz="2400" dirty="0"/>
              <a:t>is t</a:t>
            </a:r>
            <a:r>
              <a:rPr lang="en-US" sz="2400" baseline="-25000" dirty="0"/>
              <a:t>i+1 </a:t>
            </a:r>
            <a:r>
              <a:rPr lang="en-US" sz="2400" dirty="0"/>
              <a:t>– t</a:t>
            </a:r>
            <a:r>
              <a:rPr lang="en-US" sz="2400" baseline="-25000" dirty="0"/>
              <a:t>i</a:t>
            </a:r>
            <a:r>
              <a:rPr lang="en-US" sz="2400" dirty="0"/>
              <a:t>, and W is the Wiener process</a:t>
            </a:r>
            <a:r>
              <a:rPr lang="en-US" sz="2400" dirty="0" smtClean="0"/>
              <a:t>.</a:t>
            </a:r>
            <a:endParaRPr lang="en-US" sz="2400" dirty="0"/>
          </a:p>
        </p:txBody>
      </p:sp>
      <p:sp>
        <p:nvSpPr>
          <p:cNvPr id="6" name="5 Marcador de número de diapositiva"/>
          <p:cNvSpPr>
            <a:spLocks noGrp="1"/>
          </p:cNvSpPr>
          <p:nvPr>
            <p:ph type="sldNum" sz="quarter" idx="12"/>
          </p:nvPr>
        </p:nvSpPr>
        <p:spPr/>
        <p:txBody>
          <a:bodyPr/>
          <a:lstStyle/>
          <a:p>
            <a:fld id="{C6427F1E-ACDA-4A56-B73C-AE7D919BBC60}" type="slidenum">
              <a:rPr lang="en-US" smtClean="0"/>
              <a:t>11</a:t>
            </a:fld>
            <a:endParaRPr lang="en-US"/>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875687" y="2616418"/>
            <a:ext cx="7632848" cy="847466"/>
          </a:xfrm>
          <a:prstGeom prst="rect">
            <a:avLst/>
          </a:prstGeom>
          <a:noFill/>
          <a:ln>
            <a:noFill/>
          </a:ln>
        </p:spPr>
      </p:pic>
      <p:pic>
        <p:nvPicPr>
          <p:cNvPr id="5" name="4 Imagen"/>
          <p:cNvPicPr/>
          <p:nvPr/>
        </p:nvPicPr>
        <p:blipFill>
          <a:blip r:embed="rId3">
            <a:extLst>
              <a:ext uri="{28A0092B-C50C-407E-A947-70E740481C1C}">
                <a14:useLocalDpi xmlns:a14="http://schemas.microsoft.com/office/drawing/2010/main" val="0"/>
              </a:ext>
            </a:extLst>
          </a:blip>
          <a:srcRect/>
          <a:stretch>
            <a:fillRect/>
          </a:stretch>
        </p:blipFill>
        <p:spPr bwMode="auto">
          <a:xfrm>
            <a:off x="875687" y="4221088"/>
            <a:ext cx="7851964" cy="729739"/>
          </a:xfrm>
          <a:prstGeom prst="rect">
            <a:avLst/>
          </a:prstGeom>
          <a:noFill/>
          <a:ln>
            <a:noFill/>
          </a:ln>
        </p:spPr>
      </p:pic>
    </p:spTree>
    <p:extLst>
      <p:ext uri="{BB962C8B-B14F-4D97-AF65-F5344CB8AC3E}">
        <p14:creationId xmlns:p14="http://schemas.microsoft.com/office/powerpoint/2010/main" val="3669939487"/>
      </p:ext>
    </p:extLst>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rmAutofit/>
          </a:bodyPr>
          <a:lstStyle/>
          <a:p>
            <a:r>
              <a:rPr lang="en-US" sz="4000" dirty="0" smtClean="0"/>
              <a:t>Pricing caps</a:t>
            </a:r>
            <a:endParaRPr lang="en-US" sz="4000" dirty="0"/>
          </a:p>
        </p:txBody>
      </p:sp>
      <p:sp>
        <p:nvSpPr>
          <p:cNvPr id="3" name="2 Marcador de contenido"/>
          <p:cNvSpPr>
            <a:spLocks noGrp="1"/>
          </p:cNvSpPr>
          <p:nvPr>
            <p:ph idx="1"/>
          </p:nvPr>
        </p:nvSpPr>
        <p:spPr/>
        <p:txBody>
          <a:bodyPr>
            <a:normAutofit/>
          </a:bodyPr>
          <a:lstStyle/>
          <a:p>
            <a:endParaRPr lang="en-US" sz="2400" dirty="0" smtClean="0"/>
          </a:p>
          <a:p>
            <a:r>
              <a:rPr lang="en-US" sz="2400" dirty="0" smtClean="0"/>
              <a:t>We </a:t>
            </a:r>
            <a:r>
              <a:rPr lang="en-US" sz="2400" dirty="0"/>
              <a:t>have also used that C</a:t>
            </a:r>
            <a:r>
              <a:rPr lang="en-US" sz="2400" baseline="-25000" dirty="0"/>
              <a:t>i</a:t>
            </a:r>
            <a:r>
              <a:rPr lang="en-US" sz="2400" dirty="0"/>
              <a:t>(t) / B</a:t>
            </a:r>
            <a:r>
              <a:rPr lang="en-US" sz="2400" baseline="-25000" dirty="0"/>
              <a:t>n+1</a:t>
            </a:r>
            <a:r>
              <a:rPr lang="en-US" sz="2400" dirty="0"/>
              <a:t>(t) is </a:t>
            </a:r>
            <a:r>
              <a:rPr lang="en-US" sz="2400" dirty="0">
                <a:solidFill>
                  <a:srgbClr val="00B050"/>
                </a:solidFill>
              </a:rPr>
              <a:t>martingale </a:t>
            </a:r>
            <a:r>
              <a:rPr lang="en-US" sz="2400" dirty="0"/>
              <a:t>under the </a:t>
            </a:r>
            <a:r>
              <a:rPr lang="en-US" sz="2400" i="1" dirty="0"/>
              <a:t>Terminal measure</a:t>
            </a:r>
            <a:r>
              <a:rPr lang="en-US" sz="2400" dirty="0"/>
              <a:t>, where C</a:t>
            </a:r>
            <a:r>
              <a:rPr lang="en-US" sz="2400" baseline="-25000" dirty="0"/>
              <a:t>i</a:t>
            </a:r>
            <a:r>
              <a:rPr lang="en-US" sz="2400" dirty="0"/>
              <a:t>(t) is the present value of a caplet at time t, and B</a:t>
            </a:r>
            <a:r>
              <a:rPr lang="en-US" sz="2400" baseline="-25000" dirty="0"/>
              <a:t>n+1</a:t>
            </a:r>
            <a:r>
              <a:rPr lang="en-US" sz="2400" dirty="0"/>
              <a:t>(t) is the bond price.</a:t>
            </a:r>
          </a:p>
          <a:p>
            <a:endParaRPr lang="en-US" sz="2400" dirty="0" smtClean="0"/>
          </a:p>
          <a:p>
            <a:r>
              <a:rPr lang="en-US" sz="2400" dirty="0" smtClean="0"/>
              <a:t>In </a:t>
            </a:r>
            <a:r>
              <a:rPr lang="en-US" sz="2400" dirty="0"/>
              <a:t>the calculations, we have supposed that δ and the volatility are </a:t>
            </a:r>
            <a:r>
              <a:rPr lang="en-US" sz="2400" dirty="0" smtClean="0">
                <a:solidFill>
                  <a:srgbClr val="00B050"/>
                </a:solidFill>
              </a:rPr>
              <a:t>constants</a:t>
            </a:r>
            <a:r>
              <a:rPr lang="en-US" sz="2400" dirty="0" smtClean="0"/>
              <a:t>, in order to make things easier.</a:t>
            </a:r>
            <a:endParaRPr lang="en-US" sz="2400" dirty="0"/>
          </a:p>
          <a:p>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12</a:t>
            </a:fld>
            <a:endParaRPr lang="en-US"/>
          </a:p>
        </p:txBody>
      </p:sp>
    </p:spTree>
    <p:extLst>
      <p:ext uri="{BB962C8B-B14F-4D97-AF65-F5344CB8AC3E}">
        <p14:creationId xmlns:p14="http://schemas.microsoft.com/office/powerpoint/2010/main" val="1974907979"/>
      </p:ext>
    </p:extLst>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p:spPr>
        <p:txBody>
          <a:bodyPr>
            <a:normAutofit fontScale="90000"/>
          </a:bodyPr>
          <a:lstStyle/>
          <a:p>
            <a:r>
              <a:rPr lang="en-US" b="1" dirty="0" smtClean="0"/>
              <a:t/>
            </a:r>
            <a:br>
              <a:rPr lang="en-US" b="1" dirty="0" smtClean="0"/>
            </a:br>
            <a:r>
              <a:rPr lang="en-US" dirty="0" smtClean="0"/>
              <a:t>Exotic barrier caps</a:t>
            </a:r>
            <a:r>
              <a:rPr lang="en-US" dirty="0"/>
              <a:t/>
            </a:r>
            <a:br>
              <a:rPr lang="en-US" dirty="0"/>
            </a:br>
            <a:endParaRPr lang="en-US" dirty="0"/>
          </a:p>
        </p:txBody>
      </p:sp>
      <p:sp>
        <p:nvSpPr>
          <p:cNvPr id="3" name="2 Marcador de contenido"/>
          <p:cNvSpPr>
            <a:spLocks noGrp="1"/>
          </p:cNvSpPr>
          <p:nvPr>
            <p:ph idx="1"/>
          </p:nvPr>
        </p:nvSpPr>
        <p:spPr/>
        <p:txBody>
          <a:bodyPr>
            <a:normAutofit lnSpcReduction="10000"/>
          </a:bodyPr>
          <a:lstStyle/>
          <a:p>
            <a:r>
              <a:rPr lang="en-US" sz="2400" dirty="0"/>
              <a:t>In addition to the plain vanilla caps there are several contracts traded on the international OTC market where the cash flow are similar to a plain vanilla cap, though the contract deviates in one or more </a:t>
            </a:r>
            <a:r>
              <a:rPr lang="en-US" sz="2400" dirty="0" smtClean="0"/>
              <a:t>aspects.</a:t>
            </a:r>
          </a:p>
          <a:p>
            <a:r>
              <a:rPr lang="en-US" sz="2400" dirty="0"/>
              <a:t>T</a:t>
            </a:r>
            <a:r>
              <a:rPr lang="en-US" sz="2400" dirty="0" smtClean="0"/>
              <a:t>herefore</a:t>
            </a:r>
            <a:r>
              <a:rPr lang="en-US" sz="2400" dirty="0"/>
              <a:t>, the pricing of a cap will look considerably different depending on what parameters are being changed. </a:t>
            </a:r>
            <a:endParaRPr lang="en-US" sz="2400" dirty="0" smtClean="0"/>
          </a:p>
          <a:p>
            <a:r>
              <a:rPr lang="en-US" sz="2400" dirty="0" smtClean="0"/>
              <a:t>An cap whose </a:t>
            </a:r>
            <a:r>
              <a:rPr lang="en-US" sz="2400" dirty="0"/>
              <a:t>payoff depends if the underlying asset has reached a predetermined level or barrier is known as a </a:t>
            </a:r>
            <a:r>
              <a:rPr lang="en-US" sz="2400" dirty="0">
                <a:solidFill>
                  <a:srgbClr val="00B050"/>
                </a:solidFill>
              </a:rPr>
              <a:t>barrier</a:t>
            </a:r>
            <a:r>
              <a:rPr lang="en-US" sz="2400" dirty="0">
                <a:solidFill>
                  <a:srgbClr val="0070C0"/>
                </a:solidFill>
              </a:rPr>
              <a:t> </a:t>
            </a:r>
            <a:r>
              <a:rPr lang="en-US" sz="2400" dirty="0" smtClean="0">
                <a:solidFill>
                  <a:srgbClr val="00B050"/>
                </a:solidFill>
              </a:rPr>
              <a:t>cap</a:t>
            </a:r>
            <a:r>
              <a:rPr lang="en-US" sz="2400" dirty="0" smtClean="0"/>
              <a:t>. </a:t>
            </a:r>
            <a:r>
              <a:rPr lang="en-US" sz="2400" dirty="0"/>
              <a:t/>
            </a:r>
            <a:br>
              <a:rPr lang="en-US" sz="2400" dirty="0"/>
            </a:br>
            <a:r>
              <a:rPr lang="en-US" sz="2400" dirty="0" smtClean="0"/>
              <a:t>We are going to focus </a:t>
            </a:r>
            <a:r>
              <a:rPr lang="en-US" sz="2400" dirty="0"/>
              <a:t>on </a:t>
            </a:r>
            <a:r>
              <a:rPr lang="en-US" sz="2400" dirty="0" smtClean="0">
                <a:solidFill>
                  <a:srgbClr val="00B050"/>
                </a:solidFill>
              </a:rPr>
              <a:t>dual strike</a:t>
            </a:r>
            <a:r>
              <a:rPr lang="en-US" sz="2400" dirty="0" smtClean="0"/>
              <a:t>, </a:t>
            </a:r>
            <a:r>
              <a:rPr lang="en-US" sz="2400" dirty="0" smtClean="0">
                <a:solidFill>
                  <a:srgbClr val="00B050"/>
                </a:solidFill>
              </a:rPr>
              <a:t>knock-out</a:t>
            </a:r>
            <a:r>
              <a:rPr lang="en-US" sz="2400" dirty="0" smtClean="0"/>
              <a:t> </a:t>
            </a:r>
            <a:r>
              <a:rPr lang="en-US" sz="2400" dirty="0"/>
              <a:t>and </a:t>
            </a:r>
            <a:r>
              <a:rPr lang="en-US" sz="2400" dirty="0">
                <a:solidFill>
                  <a:srgbClr val="00B050"/>
                </a:solidFill>
              </a:rPr>
              <a:t>sticky</a:t>
            </a:r>
            <a:r>
              <a:rPr lang="en-US" sz="2400" dirty="0">
                <a:solidFill>
                  <a:srgbClr val="0070C0"/>
                </a:solidFill>
              </a:rPr>
              <a:t> </a:t>
            </a:r>
            <a:r>
              <a:rPr lang="en-US" sz="2400" dirty="0">
                <a:solidFill>
                  <a:srgbClr val="00B050"/>
                </a:solidFill>
              </a:rPr>
              <a:t>caps</a:t>
            </a:r>
            <a:r>
              <a:rPr lang="en-US" sz="2400" dirty="0"/>
              <a:t>. </a:t>
            </a:r>
          </a:p>
          <a:p>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13</a:t>
            </a:fld>
            <a:endParaRPr lang="en-US"/>
          </a:p>
        </p:txBody>
      </p:sp>
    </p:spTree>
    <p:extLst>
      <p:ext uri="{BB962C8B-B14F-4D97-AF65-F5344CB8AC3E}">
        <p14:creationId xmlns:p14="http://schemas.microsoft.com/office/powerpoint/2010/main" val="725139600"/>
      </p:ext>
    </p:extLst>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r>
              <a:rPr lang="en-US" sz="4000" dirty="0" smtClean="0"/>
              <a:t>Dual strike caps</a:t>
            </a:r>
            <a:endParaRPr lang="en-US" sz="4000" dirty="0"/>
          </a:p>
        </p:txBody>
      </p:sp>
      <p:sp>
        <p:nvSpPr>
          <p:cNvPr id="3" name="2 Marcador de contenido"/>
          <p:cNvSpPr>
            <a:spLocks noGrp="1"/>
          </p:cNvSpPr>
          <p:nvPr>
            <p:ph idx="1"/>
          </p:nvPr>
        </p:nvSpPr>
        <p:spPr>
          <a:xfrm>
            <a:off x="457200" y="1600200"/>
            <a:ext cx="8229600" cy="4853136"/>
          </a:xfrm>
        </p:spPr>
        <p:txBody>
          <a:bodyPr>
            <a:normAutofit/>
          </a:bodyPr>
          <a:lstStyle/>
          <a:p>
            <a:endParaRPr lang="en-US" sz="2400" dirty="0" smtClean="0"/>
          </a:p>
          <a:p>
            <a:r>
              <a:rPr lang="en-US" sz="2400" dirty="0" smtClean="0"/>
              <a:t>A </a:t>
            </a:r>
            <a:r>
              <a:rPr lang="en-US" sz="2400" dirty="0">
                <a:solidFill>
                  <a:srgbClr val="00B050"/>
                </a:solidFill>
              </a:rPr>
              <a:t>dual strike cap </a:t>
            </a:r>
            <a:r>
              <a:rPr lang="en-US" sz="2400" dirty="0" smtClean="0"/>
              <a:t>(N-cap or indexed strike cap) is </a:t>
            </a:r>
            <a:r>
              <a:rPr lang="en-US" sz="2400" dirty="0"/>
              <a:t>similar to a cap with a cap rate of </a:t>
            </a:r>
            <a:r>
              <a:rPr lang="en-US" sz="2400" i="1" dirty="0"/>
              <a:t>K</a:t>
            </a:r>
            <a:r>
              <a:rPr lang="en-US" sz="2400" baseline="-25000" dirty="0"/>
              <a:t>1</a:t>
            </a:r>
            <a:r>
              <a:rPr lang="en-US" sz="2400" dirty="0"/>
              <a:t> in periods when the underlying floating rate </a:t>
            </a:r>
            <a:r>
              <a:rPr lang="en-US" sz="2400" i="1" dirty="0"/>
              <a:t>l</a:t>
            </a:r>
            <a:r>
              <a:rPr lang="en-US" sz="2400" dirty="0"/>
              <a:t>(</a:t>
            </a:r>
            <a:r>
              <a:rPr lang="en-US" sz="2400" i="1" dirty="0" err="1"/>
              <a:t>t+δ</a:t>
            </a:r>
            <a:r>
              <a:rPr lang="en-US" sz="2400" dirty="0"/>
              <a:t>, </a:t>
            </a:r>
            <a:r>
              <a:rPr lang="en-US" sz="2400" i="1" dirty="0"/>
              <a:t>t</a:t>
            </a:r>
            <a:r>
              <a:rPr lang="en-US" sz="2400" dirty="0"/>
              <a:t>) stays below a pre-specified level </a:t>
            </a:r>
            <a:r>
              <a:rPr lang="en-US" sz="2400" i="1" dirty="0"/>
              <a:t>l</a:t>
            </a:r>
            <a:r>
              <a:rPr lang="en-US" sz="2400" dirty="0"/>
              <a:t>, and similar to a cap with a cap rate of </a:t>
            </a:r>
            <a:r>
              <a:rPr lang="en-US" sz="2400" i="1" dirty="0"/>
              <a:t>K</a:t>
            </a:r>
            <a:r>
              <a:rPr lang="en-US" sz="2400" baseline="-25000" dirty="0"/>
              <a:t>2</a:t>
            </a:r>
            <a:r>
              <a:rPr lang="en-US" sz="2400" dirty="0"/>
              <a:t>, where </a:t>
            </a:r>
            <a:r>
              <a:rPr lang="en-US" sz="2400" i="1" dirty="0"/>
              <a:t>K</a:t>
            </a:r>
            <a:r>
              <a:rPr lang="en-US" sz="2400" baseline="-25000" dirty="0"/>
              <a:t>2</a:t>
            </a:r>
            <a:r>
              <a:rPr lang="en-US" sz="2400" dirty="0"/>
              <a:t> </a:t>
            </a:r>
            <a:r>
              <a:rPr lang="en-US" sz="2400" i="1" dirty="0"/>
              <a:t>&gt; K</a:t>
            </a:r>
            <a:r>
              <a:rPr lang="en-US" sz="2400" baseline="-25000" dirty="0"/>
              <a:t>1</a:t>
            </a:r>
            <a:r>
              <a:rPr lang="en-US" sz="2400" dirty="0"/>
              <a:t>, in periods when the floating rate is above </a:t>
            </a:r>
            <a:r>
              <a:rPr lang="en-US" sz="2400" i="1" dirty="0"/>
              <a:t>l. </a:t>
            </a:r>
            <a:endParaRPr lang="en-US" sz="2400" i="1" dirty="0" smtClean="0"/>
          </a:p>
          <a:p>
            <a:pPr marL="0" indent="0">
              <a:buNone/>
            </a:pPr>
            <a:endParaRPr lang="en-US" sz="2600" dirty="0"/>
          </a:p>
          <a:p>
            <a:r>
              <a:rPr lang="en-US" sz="2400" dirty="0" smtClean="0"/>
              <a:t>Hence </a:t>
            </a:r>
            <a:r>
              <a:rPr lang="en-US" sz="2400" dirty="0"/>
              <a:t>the Dual strike cap work as one out of two different caps depending on whether or not the trigger has been activated. Due to the change in its strike rate, dual strike caps are cheaper than ordinary caps.  </a:t>
            </a:r>
            <a:br>
              <a:rPr lang="en-US" sz="2400" dirty="0"/>
            </a:br>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14</a:t>
            </a:fld>
            <a:endParaRPr lang="en-US"/>
          </a:p>
        </p:txBody>
      </p:sp>
    </p:spTree>
    <p:extLst>
      <p:ext uri="{BB962C8B-B14F-4D97-AF65-F5344CB8AC3E}">
        <p14:creationId xmlns:p14="http://schemas.microsoft.com/office/powerpoint/2010/main" val="3343545351"/>
      </p:ext>
    </p:extLst>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normAutofit/>
          </a:bodyPr>
          <a:lstStyle/>
          <a:p>
            <a:r>
              <a:rPr lang="en-US" sz="4000" dirty="0" smtClean="0"/>
              <a:t>Dual strike caps</a:t>
            </a:r>
            <a:endParaRPr lang="en-US" sz="4000" dirty="0"/>
          </a:p>
        </p:txBody>
      </p:sp>
      <p:sp>
        <p:nvSpPr>
          <p:cNvPr id="3" name="2 Marcador de contenido"/>
          <p:cNvSpPr>
            <a:spLocks noGrp="1"/>
          </p:cNvSpPr>
          <p:nvPr>
            <p:ph idx="1"/>
          </p:nvPr>
        </p:nvSpPr>
        <p:spPr>
          <a:xfrm>
            <a:off x="457200" y="1268760"/>
            <a:ext cx="8229600" cy="5400600"/>
          </a:xfrm>
        </p:spPr>
        <p:txBody>
          <a:bodyPr>
            <a:normAutofit fontScale="25000" lnSpcReduction="20000"/>
          </a:bodyPr>
          <a:lstStyle/>
          <a:p>
            <a:pPr marL="0" indent="0">
              <a:buNone/>
            </a:pPr>
            <a:endParaRPr lang="en-US" sz="5100" dirty="0"/>
          </a:p>
          <a:p>
            <a:r>
              <a:rPr lang="en-US" sz="9600" dirty="0" smtClean="0"/>
              <a:t>For </a:t>
            </a:r>
            <a:r>
              <a:rPr lang="en-US" sz="9600" dirty="0"/>
              <a:t>this reason, an investor would like to purchase a dual strike cap in order to get a </a:t>
            </a:r>
            <a:r>
              <a:rPr lang="en-US" sz="9600" dirty="0">
                <a:solidFill>
                  <a:srgbClr val="00B050"/>
                </a:solidFill>
              </a:rPr>
              <a:t>cheaper </a:t>
            </a:r>
            <a:r>
              <a:rPr lang="en-US" sz="9600" dirty="0"/>
              <a:t>cap, but getting a lower premium if the Libor rate is high. An investor would like to sell it because he will be </a:t>
            </a:r>
            <a:r>
              <a:rPr lang="en-US" sz="9600" dirty="0">
                <a:solidFill>
                  <a:srgbClr val="00B050"/>
                </a:solidFill>
              </a:rPr>
              <a:t>protected </a:t>
            </a:r>
            <a:r>
              <a:rPr lang="en-US" sz="9600" dirty="0"/>
              <a:t>against higher Libor, but, on the other hand, the price will be lower than if he would sell a standard cap. </a:t>
            </a:r>
            <a:endParaRPr lang="es-ES" sz="9600" dirty="0"/>
          </a:p>
          <a:p>
            <a:pPr marL="0" indent="0">
              <a:buNone/>
            </a:pPr>
            <a:endParaRPr lang="en-US" sz="9600" dirty="0"/>
          </a:p>
          <a:p>
            <a:r>
              <a:rPr lang="en-US" sz="9600" dirty="0">
                <a:solidFill>
                  <a:srgbClr val="00B050"/>
                </a:solidFill>
              </a:rPr>
              <a:t>Example</a:t>
            </a:r>
            <a:r>
              <a:rPr lang="en-US" sz="9600" dirty="0"/>
              <a:t>:</a:t>
            </a:r>
            <a:r>
              <a:rPr lang="en-US" sz="9600" i="1" dirty="0"/>
              <a:t> If an investor buys an N-cap with first strike rate equal to 5%, trigger at 10% and second strike rate at 14%. If Libor is lower than 5% in a payment date, then the payoff is zero. If Libor is between 5% and 10%, the payoff is Libor-5, since the strike rate will be 5%. If Libor is between 10% and 14%, the payoff is zero, since now the strike rate is 14% (in a standard cap, the payoff would be Libor-5). Finally, if Libor is greater than 14%, the payoff is Libor-14 (in a standard cap, the payoff would be Libor-5).</a:t>
            </a:r>
            <a:endParaRPr lang="en-US" sz="9600" dirty="0"/>
          </a:p>
          <a:p>
            <a:pPr marL="0" indent="0">
              <a:buNone/>
            </a:pPr>
            <a:endParaRPr lang="en-US"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15</a:t>
            </a:fld>
            <a:endParaRPr lang="en-US"/>
          </a:p>
        </p:txBody>
      </p:sp>
    </p:spTree>
    <p:extLst>
      <p:ext uri="{BB962C8B-B14F-4D97-AF65-F5344CB8AC3E}">
        <p14:creationId xmlns:p14="http://schemas.microsoft.com/office/powerpoint/2010/main" val="935509429"/>
      </p:ext>
    </p:extLst>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052736"/>
            <a:ext cx="8229600" cy="1143000"/>
          </a:xfrm>
        </p:spPr>
        <p:txBody>
          <a:bodyPr>
            <a:noAutofit/>
          </a:bodyPr>
          <a:lstStyle/>
          <a:p>
            <a:r>
              <a:rPr lang="en-US" sz="4000" b="1" dirty="0" smtClean="0"/>
              <a:t/>
            </a:r>
            <a:br>
              <a:rPr lang="en-US" sz="4000" b="1" dirty="0" smtClean="0"/>
            </a:br>
            <a:r>
              <a:rPr lang="en-US" sz="4000" dirty="0" smtClean="0"/>
              <a:t>Knock-Out caps</a:t>
            </a:r>
            <a:r>
              <a:rPr lang="en-US" sz="4000" b="1" dirty="0"/>
              <a:t/>
            </a:r>
            <a:br>
              <a:rPr lang="en-US" sz="4000" b="1" dirty="0"/>
            </a:br>
            <a:endParaRPr lang="en-US" sz="4000" dirty="0"/>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p:txBody>
              <a:bodyPr>
                <a:normAutofit fontScale="92500"/>
              </a:bodyPr>
              <a:lstStyle/>
              <a:p>
                <a:r>
                  <a:rPr lang="en-US" sz="2400" dirty="0" smtClean="0"/>
                  <a:t>A </a:t>
                </a:r>
                <a:r>
                  <a:rPr lang="en-US" sz="2400" dirty="0" smtClean="0">
                    <a:solidFill>
                      <a:srgbClr val="00B050"/>
                    </a:solidFill>
                  </a:rPr>
                  <a:t>knock-out</a:t>
                </a:r>
                <a:r>
                  <a:rPr lang="en-US" sz="2400" dirty="0" smtClean="0">
                    <a:solidFill>
                      <a:srgbClr val="0070C0"/>
                    </a:solidFill>
                  </a:rPr>
                  <a:t> </a:t>
                </a:r>
                <a:r>
                  <a:rPr lang="en-US" sz="2400" dirty="0">
                    <a:solidFill>
                      <a:srgbClr val="00B050"/>
                    </a:solidFill>
                  </a:rPr>
                  <a:t>cap</a:t>
                </a:r>
                <a:r>
                  <a:rPr lang="en-US" sz="2400" dirty="0">
                    <a:solidFill>
                      <a:srgbClr val="0070C0"/>
                    </a:solidFill>
                  </a:rPr>
                  <a:t> </a:t>
                </a:r>
                <a:r>
                  <a:rPr lang="en-US" sz="2400" dirty="0"/>
                  <a:t>will at any time give the standard payoff unless the floating rate l(</a:t>
                </a:r>
                <a:r>
                  <a:rPr lang="en-US" sz="2400" dirty="0" err="1"/>
                  <a:t>t+δ</a:t>
                </a:r>
                <a:r>
                  <a:rPr lang="en-US" sz="2400" dirty="0"/>
                  <a:t>, t) during the period [t</a:t>
                </a:r>
                <a:r>
                  <a:rPr lang="en-US" sz="2400" baseline="-25000" dirty="0"/>
                  <a:t>i</a:t>
                </a:r>
                <a:r>
                  <a:rPr lang="en-US" sz="2400" dirty="0"/>
                  <a:t>- δ, t</a:t>
                </a:r>
                <a:r>
                  <a:rPr lang="en-US" sz="2400" baseline="-25000" dirty="0"/>
                  <a:t>i</a:t>
                </a:r>
                <a:r>
                  <a:rPr lang="en-US" sz="2400" dirty="0"/>
                  <a:t> ] has exceeded a certain level. In that case, the payoff is zero. A knock-out cap therefore acts like a standard cap if </a:t>
                </a:r>
                <a14:m>
                  <m:oMath xmlns:m="http://schemas.openxmlformats.org/officeDocument/2006/math">
                    <m:sSub>
                      <m:sSubPr>
                        <m:ctrlPr>
                          <a:rPr lang="en-US" sz="2400" i="1">
                            <a:latin typeface="Cambria Math"/>
                          </a:rPr>
                        </m:ctrlPr>
                      </m:sSubPr>
                      <m:e>
                        <m:r>
                          <a:rPr lang="en-US" sz="2400" i="1">
                            <a:latin typeface="Cambria Math"/>
                          </a:rPr>
                          <m:t>𝑅</m:t>
                        </m:r>
                      </m:e>
                      <m:sub>
                        <m:r>
                          <a:rPr lang="en-US" sz="2400" i="1">
                            <a:latin typeface="Cambria Math"/>
                          </a:rPr>
                          <m:t>𝑘</m:t>
                        </m:r>
                      </m:sub>
                    </m:sSub>
                    <m:r>
                      <a:rPr lang="en-US" sz="2400" i="1">
                        <a:latin typeface="Cambria Math"/>
                      </a:rPr>
                      <m:t>&lt;</m:t>
                    </m:r>
                    <m:r>
                      <a:rPr lang="en-US" sz="2400" i="1">
                        <a:latin typeface="Cambria Math"/>
                      </a:rPr>
                      <m:t>𝑙</m:t>
                    </m:r>
                  </m:oMath>
                </a14:m>
                <a:r>
                  <a:rPr lang="en-US" sz="2400" dirty="0" smtClean="0"/>
                  <a:t>,</a:t>
                </a:r>
                <a:r>
                  <a:rPr lang="en-US" sz="2400" dirty="0"/>
                  <a:t> but is terminated when</a:t>
                </a:r>
                <a14:m>
                  <m:oMath xmlns:m="http://schemas.openxmlformats.org/officeDocument/2006/math">
                    <m:r>
                      <a:rPr lang="en-US" sz="2400" i="1">
                        <a:latin typeface="Cambria Math"/>
                      </a:rPr>
                      <m:t> </m:t>
                    </m:r>
                    <m:sSub>
                      <m:sSubPr>
                        <m:ctrlPr>
                          <a:rPr lang="en-US" sz="2400" i="1">
                            <a:latin typeface="Cambria Math"/>
                          </a:rPr>
                        </m:ctrlPr>
                      </m:sSubPr>
                      <m:e>
                        <m:r>
                          <a:rPr lang="en-US" sz="2400" i="1">
                            <a:latin typeface="Cambria Math"/>
                          </a:rPr>
                          <m:t>𝑅</m:t>
                        </m:r>
                      </m:e>
                      <m:sub>
                        <m:r>
                          <a:rPr lang="en-US" sz="2400" i="1">
                            <a:latin typeface="Cambria Math"/>
                          </a:rPr>
                          <m:t>𝑘</m:t>
                        </m:r>
                      </m:sub>
                    </m:sSub>
                    <m:r>
                      <a:rPr lang="en-US" sz="2400" i="1">
                        <a:latin typeface="Cambria Math"/>
                      </a:rPr>
                      <m:t>≥</m:t>
                    </m:r>
                    <m:r>
                      <a:rPr lang="en-US" sz="2400" i="1">
                        <a:latin typeface="Cambria Math"/>
                      </a:rPr>
                      <m:t>𝑙</m:t>
                    </m:r>
                  </m:oMath>
                </a14:m>
                <a:r>
                  <a:rPr lang="en-US" sz="2400" dirty="0"/>
                  <a:t>. </a:t>
                </a:r>
                <a:endParaRPr lang="en-US" sz="2400" dirty="0" smtClean="0"/>
              </a:p>
              <a:p>
                <a:pPr marL="0" indent="0">
                  <a:buNone/>
                </a:pPr>
                <a:r>
                  <a:rPr lang="en-US" sz="2400" dirty="0"/>
                  <a:t> </a:t>
                </a:r>
              </a:p>
              <a:p>
                <a:r>
                  <a:rPr lang="en-US" sz="2400" dirty="0"/>
                  <a:t>The price of a knock-out cap is cheaper than the price of a standard cap. For this reason, an investor would like to buy this exotic cap in order to get a </a:t>
                </a:r>
                <a:r>
                  <a:rPr lang="en-US" sz="2400" dirty="0">
                    <a:solidFill>
                      <a:srgbClr val="00B050"/>
                    </a:solidFill>
                  </a:rPr>
                  <a:t>cheaper </a:t>
                </a:r>
                <a:r>
                  <a:rPr lang="en-US" sz="2400" dirty="0"/>
                  <a:t>cap but he loses premium if Libor is high. An investor would like to sell a knock-out because he will be </a:t>
                </a:r>
                <a:r>
                  <a:rPr lang="en-US" sz="2400" dirty="0">
                    <a:solidFill>
                      <a:srgbClr val="00B050"/>
                    </a:solidFill>
                  </a:rPr>
                  <a:t>protected </a:t>
                </a:r>
                <a:r>
                  <a:rPr lang="en-US" sz="2400" dirty="0"/>
                  <a:t>against higher Libor, but, on the other hand, the price will be lower than if he would sell a standard cap.</a:t>
                </a:r>
              </a:p>
              <a:p>
                <a:endParaRPr lang="en-US" sz="2400"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l="-593" t="-833" r="-1259"/>
                </a:stretch>
              </a:blipFill>
            </p:spPr>
            <p:txBody>
              <a:bodyPr/>
              <a:lstStyle/>
              <a:p>
                <a:r>
                  <a:rPr lang="en-US">
                    <a:noFill/>
                  </a:rPr>
                  <a:t> </a:t>
                </a:r>
              </a:p>
            </p:txBody>
          </p:sp>
        </mc:Fallback>
      </mc:AlternateContent>
      <p:sp>
        <p:nvSpPr>
          <p:cNvPr id="4" name="3 Marcador de número de diapositiva"/>
          <p:cNvSpPr>
            <a:spLocks noGrp="1"/>
          </p:cNvSpPr>
          <p:nvPr>
            <p:ph type="sldNum" sz="quarter" idx="12"/>
          </p:nvPr>
        </p:nvSpPr>
        <p:spPr/>
        <p:txBody>
          <a:bodyPr/>
          <a:lstStyle/>
          <a:p>
            <a:fld id="{C6427F1E-ACDA-4A56-B73C-AE7D919BBC60}" type="slidenum">
              <a:rPr lang="en-US" smtClean="0"/>
              <a:t>16</a:t>
            </a:fld>
            <a:endParaRPr lang="en-US"/>
          </a:p>
        </p:txBody>
      </p:sp>
    </p:spTree>
    <p:extLst>
      <p:ext uri="{BB962C8B-B14F-4D97-AF65-F5344CB8AC3E}">
        <p14:creationId xmlns:p14="http://schemas.microsoft.com/office/powerpoint/2010/main" val="1668002619"/>
      </p:ext>
    </p:extLst>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r>
              <a:rPr lang="en-US" sz="4000" dirty="0" smtClean="0"/>
              <a:t>Knock-out caps</a:t>
            </a:r>
            <a:endParaRPr lang="en-US" sz="4000" dirty="0"/>
          </a:p>
        </p:txBody>
      </p:sp>
      <p:sp>
        <p:nvSpPr>
          <p:cNvPr id="3" name="2 Marcador de contenido"/>
          <p:cNvSpPr>
            <a:spLocks noGrp="1"/>
          </p:cNvSpPr>
          <p:nvPr>
            <p:ph idx="1"/>
          </p:nvPr>
        </p:nvSpPr>
        <p:spPr/>
        <p:txBody>
          <a:bodyPr>
            <a:normAutofit/>
          </a:bodyPr>
          <a:lstStyle/>
          <a:p>
            <a:endParaRPr lang="en-US" sz="2400" dirty="0" smtClean="0">
              <a:solidFill>
                <a:srgbClr val="0070C0"/>
              </a:solidFill>
            </a:endParaRPr>
          </a:p>
          <a:p>
            <a:endParaRPr lang="en-US" sz="2400" dirty="0">
              <a:solidFill>
                <a:srgbClr val="0070C0"/>
              </a:solidFill>
            </a:endParaRPr>
          </a:p>
          <a:p>
            <a:r>
              <a:rPr lang="en-US" sz="2400" dirty="0" smtClean="0">
                <a:solidFill>
                  <a:srgbClr val="00B050"/>
                </a:solidFill>
              </a:rPr>
              <a:t>Example</a:t>
            </a:r>
            <a:r>
              <a:rPr lang="en-US" sz="2400" dirty="0"/>
              <a:t>:</a:t>
            </a:r>
            <a:r>
              <a:rPr lang="en-US" sz="2400" i="1" dirty="0"/>
              <a:t> An investor is very profitable if the Libor is greater than 15%. The rate is currently at 8%. To protect himself the investor purchases a knock-out cap, with trigger equal 15%. It is cheaper than buy a standard cap, and if the Libor is greater than 15%, he does not get payments from the cap, but still manages to be in the money. </a:t>
            </a:r>
            <a:br>
              <a:rPr lang="en-US" sz="2400" i="1" dirty="0"/>
            </a:br>
            <a:endParaRPr lang="en-US" sz="2400" dirty="0"/>
          </a:p>
          <a:p>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17</a:t>
            </a:fld>
            <a:endParaRPr lang="en-US"/>
          </a:p>
        </p:txBody>
      </p:sp>
    </p:spTree>
    <p:extLst>
      <p:ext uri="{BB962C8B-B14F-4D97-AF65-F5344CB8AC3E}">
        <p14:creationId xmlns:p14="http://schemas.microsoft.com/office/powerpoint/2010/main" val="1177787149"/>
      </p:ext>
    </p:extLst>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normAutofit/>
          </a:bodyPr>
          <a:lstStyle/>
          <a:p>
            <a:r>
              <a:rPr lang="en-US" sz="4000" dirty="0" smtClean="0"/>
              <a:t>Sticky caps</a:t>
            </a:r>
            <a:endParaRPr lang="en-US" sz="4000" dirty="0"/>
          </a:p>
        </p:txBody>
      </p:sp>
      <p:sp>
        <p:nvSpPr>
          <p:cNvPr id="3" name="2 Marcador de contenido"/>
          <p:cNvSpPr>
            <a:spLocks noGrp="1"/>
          </p:cNvSpPr>
          <p:nvPr>
            <p:ph idx="1"/>
          </p:nvPr>
        </p:nvSpPr>
        <p:spPr>
          <a:xfrm>
            <a:off x="457200" y="1600200"/>
            <a:ext cx="8229600" cy="4709120"/>
          </a:xfrm>
        </p:spPr>
        <p:txBody>
          <a:bodyPr>
            <a:normAutofit/>
          </a:bodyPr>
          <a:lstStyle/>
          <a:p>
            <a:r>
              <a:rPr lang="en-US" sz="2400" dirty="0"/>
              <a:t>A </a:t>
            </a:r>
            <a:r>
              <a:rPr lang="en-US" sz="2400" dirty="0">
                <a:solidFill>
                  <a:srgbClr val="00B050"/>
                </a:solidFill>
              </a:rPr>
              <a:t>sticky cap </a:t>
            </a:r>
            <a:r>
              <a:rPr lang="en-US" sz="2400" dirty="0"/>
              <a:t>is like a standard cap, the only difference is its strike rate, which is given by </a:t>
            </a:r>
            <a:br>
              <a:rPr lang="en-US" sz="2400" dirty="0"/>
            </a:br>
            <a:r>
              <a:rPr lang="en-US" sz="2400" dirty="0"/>
              <a:t>K</a:t>
            </a:r>
            <a:r>
              <a:rPr lang="en-US" sz="2400" baseline="-25000" dirty="0"/>
              <a:t>1</a:t>
            </a:r>
            <a:r>
              <a:rPr lang="en-US" sz="2400" dirty="0"/>
              <a:t> = min [K, m] and K</a:t>
            </a:r>
            <a:r>
              <a:rPr lang="en-US" sz="2400" baseline="-25000" dirty="0"/>
              <a:t>i</a:t>
            </a:r>
            <a:r>
              <a:rPr lang="en-US" sz="2400" dirty="0"/>
              <a:t> = min [min {K</a:t>
            </a:r>
            <a:r>
              <a:rPr lang="en-US" sz="2400" baseline="-25000" dirty="0"/>
              <a:t>i-1</a:t>
            </a:r>
            <a:r>
              <a:rPr lang="en-US" sz="2400" dirty="0"/>
              <a:t>, L</a:t>
            </a:r>
            <a:r>
              <a:rPr lang="en-US" sz="2400" baseline="-25000" dirty="0"/>
              <a:t>i-1</a:t>
            </a:r>
            <a:r>
              <a:rPr lang="en-US" sz="2400" dirty="0"/>
              <a:t>} + X, m], for i&gt;1, where X is the spread, and m is some level. </a:t>
            </a:r>
            <a:br>
              <a:rPr lang="en-US" sz="2400" dirty="0"/>
            </a:br>
            <a:endParaRPr lang="en-US" sz="2400" dirty="0"/>
          </a:p>
          <a:p>
            <a:r>
              <a:rPr lang="en-US" sz="2400" dirty="0"/>
              <a:t>For instance, if we have s sticky cap with spread equal to 2%, level equal 10%, if the previous strike rate was 5%, and the previous Libor was 6%, then the today’s strike rate is </a:t>
            </a:r>
            <a:r>
              <a:rPr lang="en-US" sz="2400" dirty="0" smtClean="0"/>
              <a:t/>
            </a:r>
            <a:br>
              <a:rPr lang="en-US" sz="2400" dirty="0" smtClean="0"/>
            </a:br>
            <a:r>
              <a:rPr lang="en-US" sz="2400" dirty="0" smtClean="0"/>
              <a:t>min</a:t>
            </a:r>
            <a:r>
              <a:rPr lang="en-US" sz="2400" dirty="0"/>
              <a:t>[ min {5, 6} + 2, 10] = min [7, 10] = 7%. </a:t>
            </a:r>
            <a:r>
              <a:rPr lang="en-US" sz="2400" dirty="0" smtClean="0"/>
              <a:t/>
            </a:r>
            <a:br>
              <a:rPr lang="en-US" sz="2400" dirty="0" smtClean="0"/>
            </a:br>
            <a:endParaRPr lang="en-US" sz="2400" dirty="0"/>
          </a:p>
          <a:p>
            <a:r>
              <a:rPr lang="en-US" sz="2400" dirty="0"/>
              <a:t>Each payment in the sticky cap depends on all previous payments. Then, the cap is said to be </a:t>
            </a:r>
            <a:r>
              <a:rPr lang="en-US" sz="2400" dirty="0">
                <a:solidFill>
                  <a:srgbClr val="00B050"/>
                </a:solidFill>
              </a:rPr>
              <a:t>path-dependent</a:t>
            </a:r>
            <a:r>
              <a:rPr lang="en-US" sz="2400" dirty="0" smtClean="0"/>
              <a:t>.</a:t>
            </a:r>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18</a:t>
            </a:fld>
            <a:endParaRPr lang="en-US"/>
          </a:p>
        </p:txBody>
      </p:sp>
    </p:spTree>
    <p:extLst>
      <p:ext uri="{BB962C8B-B14F-4D97-AF65-F5344CB8AC3E}">
        <p14:creationId xmlns:p14="http://schemas.microsoft.com/office/powerpoint/2010/main" val="3036393002"/>
      </p:ext>
    </p:extLst>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rmAutofit/>
          </a:bodyPr>
          <a:lstStyle/>
          <a:p>
            <a:r>
              <a:rPr lang="en-US" sz="4000" dirty="0"/>
              <a:t>Other exotic caps</a:t>
            </a:r>
          </a:p>
        </p:txBody>
      </p:sp>
      <p:sp>
        <p:nvSpPr>
          <p:cNvPr id="3" name="2 Marcador de contenido"/>
          <p:cNvSpPr>
            <a:spLocks noGrp="1"/>
          </p:cNvSpPr>
          <p:nvPr>
            <p:ph idx="1"/>
          </p:nvPr>
        </p:nvSpPr>
        <p:spPr>
          <a:xfrm>
            <a:off x="457200" y="1600200"/>
            <a:ext cx="8229600" cy="4781128"/>
          </a:xfrm>
        </p:spPr>
        <p:txBody>
          <a:bodyPr>
            <a:normAutofit/>
          </a:bodyPr>
          <a:lstStyle/>
          <a:p>
            <a:r>
              <a:rPr lang="en-US" sz="2400" dirty="0">
                <a:solidFill>
                  <a:srgbClr val="00B050"/>
                </a:solidFill>
              </a:rPr>
              <a:t>Bounded cap</a:t>
            </a:r>
            <a:r>
              <a:rPr lang="en-US" sz="2400" dirty="0"/>
              <a:t>: it is like a standard cap, but when the sum of payments received so far is greater than some specified level, then the payoff will be zero.</a:t>
            </a:r>
          </a:p>
          <a:p>
            <a:r>
              <a:rPr lang="en-US" sz="2400" dirty="0">
                <a:solidFill>
                  <a:srgbClr val="00B050"/>
                </a:solidFill>
              </a:rPr>
              <a:t>Ratchet cap</a:t>
            </a:r>
            <a:r>
              <a:rPr lang="en-US" sz="2400" dirty="0"/>
              <a:t>: it is like a standard cap, the only difference is its strike rate, which is given by </a:t>
            </a:r>
            <a:br>
              <a:rPr lang="en-US" sz="2400" dirty="0"/>
            </a:br>
            <a:r>
              <a:rPr lang="en-US" sz="2400" dirty="0"/>
              <a:t>K</a:t>
            </a:r>
            <a:r>
              <a:rPr lang="en-US" sz="2400" baseline="-25000" dirty="0"/>
              <a:t>1</a:t>
            </a:r>
            <a:r>
              <a:rPr lang="en-US" sz="2400" dirty="0"/>
              <a:t> = min [K, m] and K</a:t>
            </a:r>
            <a:r>
              <a:rPr lang="en-US" sz="2400" baseline="-25000" dirty="0"/>
              <a:t>i</a:t>
            </a:r>
            <a:r>
              <a:rPr lang="en-US" sz="2400" dirty="0"/>
              <a:t> = min [K</a:t>
            </a:r>
            <a:r>
              <a:rPr lang="en-US" sz="2400" baseline="-25000" dirty="0"/>
              <a:t>i-1</a:t>
            </a:r>
            <a:r>
              <a:rPr lang="en-US" sz="2400" dirty="0"/>
              <a:t> + X, m], for i&gt;1, where X is the spread, and m is some level. </a:t>
            </a:r>
          </a:p>
          <a:p>
            <a:r>
              <a:rPr lang="en-US" sz="2400" dirty="0">
                <a:solidFill>
                  <a:srgbClr val="00B050"/>
                </a:solidFill>
              </a:rPr>
              <a:t>Flexi cap </a:t>
            </a:r>
            <a:r>
              <a:rPr lang="en-US" sz="2400" dirty="0"/>
              <a:t>(or auto cap): it is like a standard cap, but only the first n in-the-money caplets are exercised (n is lower than the number of cash flows).</a:t>
            </a:r>
          </a:p>
          <a:p>
            <a:r>
              <a:rPr lang="en-US" sz="2400" dirty="0">
                <a:solidFill>
                  <a:srgbClr val="00B050"/>
                </a:solidFill>
              </a:rPr>
              <a:t>Chooser cap</a:t>
            </a:r>
            <a:r>
              <a:rPr lang="en-US" sz="2400" dirty="0"/>
              <a:t>: it is a flexi cap where the holder can choose the caplets to exercise.</a:t>
            </a:r>
          </a:p>
          <a:p>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19</a:t>
            </a:fld>
            <a:endParaRPr lang="en-US"/>
          </a:p>
        </p:txBody>
      </p:sp>
    </p:spTree>
    <p:extLst>
      <p:ext uri="{BB962C8B-B14F-4D97-AF65-F5344CB8AC3E}">
        <p14:creationId xmlns:p14="http://schemas.microsoft.com/office/powerpoint/2010/main" val="2243606515"/>
      </p:ext>
    </p:extLst>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lstStyle/>
          <a:p>
            <a:r>
              <a:rPr lang="en-US" sz="4000" dirty="0" smtClean="0"/>
              <a:t>Content</a:t>
            </a:r>
            <a:endParaRPr lang="en-US" sz="4000" dirty="0"/>
          </a:p>
        </p:txBody>
      </p:sp>
      <p:sp>
        <p:nvSpPr>
          <p:cNvPr id="3" name="2 Marcador de contenido"/>
          <p:cNvSpPr>
            <a:spLocks noGrp="1"/>
          </p:cNvSpPr>
          <p:nvPr>
            <p:ph idx="1"/>
          </p:nvPr>
        </p:nvSpPr>
        <p:spPr/>
        <p:txBody>
          <a:bodyPr>
            <a:normAutofit/>
          </a:bodyPr>
          <a:lstStyle/>
          <a:p>
            <a:r>
              <a:rPr lang="en-US" dirty="0" smtClean="0"/>
              <a:t>Introduction </a:t>
            </a:r>
            <a:r>
              <a:rPr lang="en-US" dirty="0" smtClean="0"/>
              <a:t>……………………………………………..… </a:t>
            </a:r>
            <a:r>
              <a:rPr lang="en-US" dirty="0" smtClean="0"/>
              <a:t>3</a:t>
            </a:r>
          </a:p>
          <a:p>
            <a:r>
              <a:rPr lang="en-US" dirty="0" smtClean="0"/>
              <a:t>Cap and floors </a:t>
            </a:r>
            <a:r>
              <a:rPr lang="en-US" dirty="0" smtClean="0"/>
              <a:t>…………………………………….……... </a:t>
            </a:r>
            <a:r>
              <a:rPr lang="en-US" dirty="0" smtClean="0"/>
              <a:t>4</a:t>
            </a:r>
          </a:p>
          <a:p>
            <a:r>
              <a:rPr lang="en-US" dirty="0" smtClean="0"/>
              <a:t>Pricing caps </a:t>
            </a:r>
            <a:r>
              <a:rPr lang="en-US" dirty="0" smtClean="0"/>
              <a:t>……………………………………….……... </a:t>
            </a:r>
            <a:r>
              <a:rPr lang="en-US" dirty="0" smtClean="0"/>
              <a:t>10</a:t>
            </a:r>
          </a:p>
          <a:p>
            <a:r>
              <a:rPr lang="en-US" dirty="0" smtClean="0"/>
              <a:t>Exotic barrier caps </a:t>
            </a:r>
            <a:r>
              <a:rPr lang="en-US" dirty="0" smtClean="0"/>
              <a:t>…………………………….………. </a:t>
            </a:r>
            <a:r>
              <a:rPr lang="en-US" dirty="0" smtClean="0"/>
              <a:t>13</a:t>
            </a:r>
          </a:p>
          <a:p>
            <a:pPr lvl="1"/>
            <a:r>
              <a:rPr lang="en-US" dirty="0" smtClean="0"/>
              <a:t>Dual strike caps </a:t>
            </a:r>
            <a:r>
              <a:rPr lang="en-US" dirty="0" smtClean="0"/>
              <a:t>………………………………………….. </a:t>
            </a:r>
            <a:r>
              <a:rPr lang="en-US" dirty="0" smtClean="0"/>
              <a:t>14</a:t>
            </a:r>
          </a:p>
          <a:p>
            <a:pPr lvl="1"/>
            <a:r>
              <a:rPr lang="en-US" dirty="0" smtClean="0"/>
              <a:t>Knock-out caps </a:t>
            </a:r>
            <a:r>
              <a:rPr lang="en-US" dirty="0" smtClean="0"/>
              <a:t>……………………………………....…. </a:t>
            </a:r>
            <a:r>
              <a:rPr lang="en-US" dirty="0" smtClean="0"/>
              <a:t>16</a:t>
            </a:r>
          </a:p>
          <a:p>
            <a:pPr lvl="1"/>
            <a:r>
              <a:rPr lang="en-US" dirty="0" smtClean="0"/>
              <a:t>Sticky caps </a:t>
            </a:r>
            <a:r>
              <a:rPr lang="en-US" dirty="0" smtClean="0"/>
              <a:t>…………………………………………………. </a:t>
            </a:r>
            <a:r>
              <a:rPr lang="en-US" dirty="0" smtClean="0"/>
              <a:t>18</a:t>
            </a:r>
          </a:p>
          <a:p>
            <a:pPr lvl="1"/>
            <a:r>
              <a:rPr lang="en-US" dirty="0" smtClean="0"/>
              <a:t>Other exotic caps </a:t>
            </a:r>
            <a:r>
              <a:rPr lang="en-US" dirty="0" smtClean="0"/>
              <a:t>……………………………………….. </a:t>
            </a:r>
            <a:r>
              <a:rPr lang="en-US" dirty="0" smtClean="0"/>
              <a:t>19</a:t>
            </a:r>
            <a:endParaRPr lang="en-US"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2</a:t>
            </a:fld>
            <a:endParaRPr lang="en-US"/>
          </a:p>
        </p:txBody>
      </p:sp>
    </p:spTree>
    <p:extLst>
      <p:ext uri="{BB962C8B-B14F-4D97-AF65-F5344CB8AC3E}">
        <p14:creationId xmlns:p14="http://schemas.microsoft.com/office/powerpoint/2010/main" val="4013451525"/>
      </p:ext>
    </p:extLst>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rmAutofit/>
          </a:bodyPr>
          <a:lstStyle/>
          <a:p>
            <a:r>
              <a:rPr lang="en-US" sz="4000" dirty="0" smtClean="0"/>
              <a:t>Introduction</a:t>
            </a:r>
            <a:endParaRPr lang="en-US" sz="4000" dirty="0"/>
          </a:p>
        </p:txBody>
      </p:sp>
      <p:sp>
        <p:nvSpPr>
          <p:cNvPr id="3" name="2 Marcador de contenido"/>
          <p:cNvSpPr>
            <a:spLocks noGrp="1"/>
          </p:cNvSpPr>
          <p:nvPr>
            <p:ph idx="1"/>
          </p:nvPr>
        </p:nvSpPr>
        <p:spPr/>
        <p:txBody>
          <a:bodyPr>
            <a:normAutofit/>
          </a:bodyPr>
          <a:lstStyle/>
          <a:p>
            <a:endParaRPr lang="es-ES" sz="2400" dirty="0" smtClean="0"/>
          </a:p>
          <a:p>
            <a:r>
              <a:rPr lang="en-US" sz="2400" dirty="0" smtClean="0"/>
              <a:t>We are going to show what a cap and a floor are, and how to use Monte Carlo to price a cap.</a:t>
            </a:r>
          </a:p>
          <a:p>
            <a:pPr marL="0" indent="0">
              <a:buNone/>
            </a:pPr>
            <a:endParaRPr lang="en-US" sz="2400" dirty="0" smtClean="0"/>
          </a:p>
          <a:p>
            <a:r>
              <a:rPr lang="en-US" sz="2400" dirty="0" smtClean="0"/>
              <a:t>Then, we will talk about exotic caps, their properties, and how to price two of them using the previous material.</a:t>
            </a:r>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3</a:t>
            </a:fld>
            <a:endParaRPr lang="en-US"/>
          </a:p>
        </p:txBody>
      </p:sp>
    </p:spTree>
    <p:extLst>
      <p:ext uri="{BB962C8B-B14F-4D97-AF65-F5344CB8AC3E}">
        <p14:creationId xmlns:p14="http://schemas.microsoft.com/office/powerpoint/2010/main" val="1560567601"/>
      </p:ext>
    </p:extLst>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r>
              <a:rPr lang="en-US" sz="4000" dirty="0" smtClean="0"/>
              <a:t>Caps and floors</a:t>
            </a:r>
            <a:endParaRPr lang="en-US" sz="4000" dirty="0"/>
          </a:p>
        </p:txBody>
      </p:sp>
      <p:sp>
        <p:nvSpPr>
          <p:cNvPr id="3" name="2 Marcador de contenido"/>
          <p:cNvSpPr>
            <a:spLocks noGrp="1"/>
          </p:cNvSpPr>
          <p:nvPr>
            <p:ph idx="1"/>
          </p:nvPr>
        </p:nvSpPr>
        <p:spPr>
          <a:xfrm>
            <a:off x="457200" y="1600200"/>
            <a:ext cx="8229600" cy="4925144"/>
          </a:xfrm>
        </p:spPr>
        <p:txBody>
          <a:bodyPr>
            <a:normAutofit/>
          </a:bodyPr>
          <a:lstStyle/>
          <a:p>
            <a:r>
              <a:rPr lang="en-US" sz="2400" dirty="0" smtClean="0"/>
              <a:t>An interest rate </a:t>
            </a:r>
            <a:r>
              <a:rPr lang="en-US" sz="2400" dirty="0" smtClean="0">
                <a:solidFill>
                  <a:srgbClr val="00B050"/>
                </a:solidFill>
              </a:rPr>
              <a:t>cap</a:t>
            </a:r>
            <a:r>
              <a:rPr lang="en-US" sz="2400" dirty="0" smtClean="0">
                <a:solidFill>
                  <a:srgbClr val="0070C0"/>
                </a:solidFill>
              </a:rPr>
              <a:t> </a:t>
            </a:r>
            <a:r>
              <a:rPr lang="en-US" sz="2400" dirty="0" smtClean="0"/>
              <a:t>(cap for short) is a derivative in which the </a:t>
            </a:r>
            <a:r>
              <a:rPr lang="en-US" sz="2400" dirty="0"/>
              <a:t>buyer </a:t>
            </a:r>
            <a:r>
              <a:rPr lang="en-US" sz="2400" dirty="0" smtClean="0"/>
              <a:t>receives </a:t>
            </a:r>
            <a:r>
              <a:rPr lang="en-US" sz="2400" dirty="0"/>
              <a:t>payments at the end of each period in which the interest rate </a:t>
            </a:r>
            <a:r>
              <a:rPr lang="en-US" sz="2400" dirty="0">
                <a:solidFill>
                  <a:srgbClr val="00B050"/>
                </a:solidFill>
              </a:rPr>
              <a:t>exceeds </a:t>
            </a:r>
            <a:r>
              <a:rPr lang="en-US" sz="2400" dirty="0"/>
              <a:t>the agreed strike </a:t>
            </a:r>
            <a:r>
              <a:rPr lang="en-US" sz="2400" dirty="0" smtClean="0"/>
              <a:t>rate.</a:t>
            </a:r>
          </a:p>
          <a:p>
            <a:r>
              <a:rPr lang="en-US" sz="2400" dirty="0" smtClean="0"/>
              <a:t>Similarly, </a:t>
            </a:r>
            <a:r>
              <a:rPr lang="en-US" sz="2400" dirty="0"/>
              <a:t>an interest rate </a:t>
            </a:r>
            <a:r>
              <a:rPr lang="en-US" sz="2400" dirty="0" smtClean="0">
                <a:solidFill>
                  <a:srgbClr val="00B050"/>
                </a:solidFill>
              </a:rPr>
              <a:t>floor </a:t>
            </a:r>
            <a:r>
              <a:rPr lang="en-US" sz="2400" dirty="0" smtClean="0"/>
              <a:t>(floor for short) </a:t>
            </a:r>
            <a:r>
              <a:rPr lang="en-US" sz="2400" dirty="0"/>
              <a:t>is a derivative contract in which the buyer receives payments at the end of each period in which the interest rate is </a:t>
            </a:r>
            <a:r>
              <a:rPr lang="en-US" sz="2400" dirty="0">
                <a:solidFill>
                  <a:srgbClr val="00B050"/>
                </a:solidFill>
              </a:rPr>
              <a:t>below </a:t>
            </a:r>
            <a:r>
              <a:rPr lang="en-US" sz="2400" dirty="0"/>
              <a:t>the agreed strike rate</a:t>
            </a:r>
            <a:r>
              <a:rPr lang="en-US" sz="2400" dirty="0" smtClean="0"/>
              <a:t>.</a:t>
            </a:r>
          </a:p>
          <a:p>
            <a:r>
              <a:rPr lang="en-US" sz="2400" dirty="0" smtClean="0"/>
              <a:t>A cap </a:t>
            </a:r>
            <a:r>
              <a:rPr lang="en-US" sz="2400" dirty="0"/>
              <a:t>or </a:t>
            </a:r>
            <a:r>
              <a:rPr lang="en-US" sz="2400" dirty="0" smtClean="0"/>
              <a:t>floor can be seen as a </a:t>
            </a:r>
            <a:r>
              <a:rPr lang="en-US" sz="2400" dirty="0"/>
              <a:t>portfolio of European Interest rate call options named caplets, or floorlets </a:t>
            </a:r>
            <a:r>
              <a:rPr lang="en-US" sz="2400" dirty="0" smtClean="0"/>
              <a:t>respectively, </a:t>
            </a:r>
            <a:r>
              <a:rPr lang="en-US" sz="2400" dirty="0"/>
              <a:t>which are linearly combined. A </a:t>
            </a:r>
            <a:r>
              <a:rPr lang="en-US" sz="2400" dirty="0" smtClean="0"/>
              <a:t>cap </a:t>
            </a:r>
            <a:r>
              <a:rPr lang="en-US" sz="2400" dirty="0"/>
              <a:t>can therefore be priced by adding the sum price of all individual caplets and floors as the sum of all floorlets. </a:t>
            </a:r>
          </a:p>
          <a:p>
            <a:endParaRPr lang="en-US" sz="2400" dirty="0"/>
          </a:p>
          <a:p>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4</a:t>
            </a:fld>
            <a:endParaRPr lang="en-US"/>
          </a:p>
        </p:txBody>
      </p:sp>
    </p:spTree>
    <p:extLst>
      <p:ext uri="{BB962C8B-B14F-4D97-AF65-F5344CB8AC3E}">
        <p14:creationId xmlns:p14="http://schemas.microsoft.com/office/powerpoint/2010/main" val="4106829550"/>
      </p:ext>
    </p:extLst>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a:bodyPr>
          <a:lstStyle/>
          <a:p>
            <a:r>
              <a:rPr lang="en-US" sz="4000" dirty="0" smtClean="0"/>
              <a:t>Caps and floors</a:t>
            </a:r>
            <a:endParaRPr lang="en-US" sz="4000" dirty="0"/>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p:txBody>
              <a:bodyPr>
                <a:normAutofit/>
              </a:bodyPr>
              <a:lstStyle/>
              <a:p>
                <a:r>
                  <a:rPr lang="en-US" sz="2400" dirty="0" smtClean="0"/>
                  <a:t>They are usually traded over-the-counter </a:t>
                </a:r>
                <a:r>
                  <a:rPr lang="en-US" sz="2400" dirty="0"/>
                  <a:t>(</a:t>
                </a:r>
                <a:r>
                  <a:rPr lang="en-US" sz="2400" dirty="0">
                    <a:solidFill>
                      <a:srgbClr val="00B050"/>
                    </a:solidFill>
                  </a:rPr>
                  <a:t>OTC</a:t>
                </a:r>
                <a:r>
                  <a:rPr lang="en-US" sz="2400" dirty="0"/>
                  <a:t>) market. </a:t>
                </a:r>
                <a:r>
                  <a:rPr lang="en-US" sz="2400" dirty="0" smtClean="0"/>
                  <a:t/>
                </a:r>
                <a:br>
                  <a:rPr lang="en-US" sz="2400" dirty="0" smtClean="0"/>
                </a:br>
                <a:r>
                  <a:rPr lang="en-US" sz="2400" dirty="0" smtClean="0"/>
                  <a:t>They are </a:t>
                </a:r>
                <a:r>
                  <a:rPr lang="en-US" sz="2400" dirty="0"/>
                  <a:t>designed to provide insurance against the rate of interest on floating-rate notes rising above a certain level. </a:t>
                </a:r>
                <a:br>
                  <a:rPr lang="en-US" sz="2400" dirty="0"/>
                </a:br>
                <a:endParaRPr lang="en-US" sz="2400" dirty="0" smtClean="0"/>
              </a:p>
              <a:p>
                <a:r>
                  <a:rPr lang="en-US" sz="2400" dirty="0" smtClean="0"/>
                  <a:t>The </a:t>
                </a:r>
                <a:r>
                  <a:rPr lang="en-US" sz="2400" dirty="0"/>
                  <a:t>parameters for such instruments are commonly:  </a:t>
                </a:r>
              </a:p>
              <a:p>
                <a:pPr marL="0" lvl="0" indent="0">
                  <a:buNone/>
                </a:pPr>
                <a:r>
                  <a:rPr lang="en-US" sz="2400" dirty="0" smtClean="0"/>
                  <a:t>	1) </a:t>
                </a:r>
                <a:r>
                  <a:rPr lang="en-US" sz="2400" dirty="0" smtClean="0">
                    <a:solidFill>
                      <a:srgbClr val="00B050"/>
                    </a:solidFill>
                  </a:rPr>
                  <a:t>Notional </a:t>
                </a:r>
                <a:r>
                  <a:rPr lang="en-US" sz="2400" dirty="0"/>
                  <a:t>Payment / Face Value, denoted as </a:t>
                </a:r>
                <a:r>
                  <a:rPr lang="en-US" sz="2400" i="1" dirty="0" smtClean="0"/>
                  <a:t>N.</a:t>
                </a:r>
                <a:endParaRPr lang="en-US" sz="2400" dirty="0"/>
              </a:p>
              <a:p>
                <a:pPr marL="0" lvl="0" indent="0">
                  <a:buNone/>
                </a:pPr>
                <a:r>
                  <a:rPr lang="en-US" sz="2400" dirty="0" smtClean="0"/>
                  <a:t>	2) </a:t>
                </a:r>
                <a:r>
                  <a:rPr lang="en-US" sz="2400" dirty="0" smtClean="0">
                    <a:solidFill>
                      <a:srgbClr val="00B050"/>
                    </a:solidFill>
                  </a:rPr>
                  <a:t>Cash </a:t>
                </a:r>
                <a:r>
                  <a:rPr lang="en-US" sz="2400" dirty="0">
                    <a:solidFill>
                      <a:srgbClr val="00B050"/>
                    </a:solidFill>
                  </a:rPr>
                  <a:t>Flow Dates</a:t>
                </a:r>
                <a:r>
                  <a:rPr lang="en-US" sz="2400" dirty="0"/>
                  <a:t>, denoted as </a:t>
                </a:r>
                <a14:m>
                  <m:oMath xmlns:m="http://schemas.openxmlformats.org/officeDocument/2006/math">
                    <m:sSub>
                      <m:sSubPr>
                        <m:ctrlPr>
                          <a:rPr lang="en-US" sz="2400" i="1">
                            <a:latin typeface="Cambria Math"/>
                          </a:rPr>
                        </m:ctrlPr>
                      </m:sSubPr>
                      <m:e>
                        <m:r>
                          <a:rPr lang="en-US" sz="2400" i="1">
                            <a:latin typeface="Cambria Math"/>
                          </a:rPr>
                          <m:t>𝑡</m:t>
                        </m:r>
                      </m:e>
                      <m:sub>
                        <m:r>
                          <a:rPr lang="en-US" sz="2400" i="1">
                            <a:latin typeface="Cambria Math"/>
                          </a:rPr>
                          <m:t>𝑖</m:t>
                        </m:r>
                      </m:sub>
                    </m:sSub>
                    <m:r>
                      <a:rPr lang="es-ES" sz="2400" b="0" i="1" smtClean="0">
                        <a:latin typeface="Cambria Math"/>
                      </a:rPr>
                      <m:t>.</m:t>
                    </m:r>
                  </m:oMath>
                </a14:m>
                <a:endParaRPr lang="en-US" sz="2400" dirty="0"/>
              </a:p>
              <a:p>
                <a:pPr marL="0" lvl="0" indent="0">
                  <a:buNone/>
                </a:pPr>
                <a:r>
                  <a:rPr lang="en-US" sz="2400" dirty="0" smtClean="0"/>
                  <a:t>	3) </a:t>
                </a:r>
                <a:r>
                  <a:rPr lang="en-US" sz="2400" dirty="0" smtClean="0">
                    <a:solidFill>
                      <a:srgbClr val="00B050"/>
                    </a:solidFill>
                  </a:rPr>
                  <a:t>Floating </a:t>
                </a:r>
                <a:r>
                  <a:rPr lang="en-US" sz="2400" dirty="0"/>
                  <a:t>Strike (Interest rate), denoted as </a:t>
                </a:r>
                <a14:m>
                  <m:oMath xmlns:m="http://schemas.openxmlformats.org/officeDocument/2006/math">
                    <m:sSub>
                      <m:sSubPr>
                        <m:ctrlPr>
                          <a:rPr lang="en-US" sz="2400" i="1">
                            <a:latin typeface="Cambria Math"/>
                          </a:rPr>
                        </m:ctrlPr>
                      </m:sSubPr>
                      <m:e>
                        <m:r>
                          <a:rPr lang="en-US" sz="2400" i="1">
                            <a:latin typeface="Cambria Math"/>
                          </a:rPr>
                          <m:t>𝑅</m:t>
                        </m:r>
                      </m:e>
                      <m:sub>
                        <m:r>
                          <a:rPr lang="en-US" sz="2400" i="1">
                            <a:latin typeface="Cambria Math"/>
                          </a:rPr>
                          <m:t>𝑘</m:t>
                        </m:r>
                      </m:sub>
                    </m:sSub>
                    <m:r>
                      <a:rPr lang="es-ES" sz="2400" b="0" i="1" smtClean="0">
                        <a:latin typeface="Cambria Math"/>
                      </a:rPr>
                      <m:t>.</m:t>
                    </m:r>
                  </m:oMath>
                </a14:m>
                <a:endParaRPr lang="en-US" sz="2400" dirty="0"/>
              </a:p>
              <a:p>
                <a:pPr marL="0" lvl="0" indent="0">
                  <a:buNone/>
                </a:pPr>
                <a:r>
                  <a:rPr lang="en-US" sz="2400" dirty="0" smtClean="0"/>
                  <a:t>	4) </a:t>
                </a:r>
                <a:r>
                  <a:rPr lang="en-US" sz="2400" dirty="0" smtClean="0">
                    <a:solidFill>
                      <a:srgbClr val="00B050"/>
                    </a:solidFill>
                  </a:rPr>
                  <a:t>Strike </a:t>
                </a:r>
                <a:r>
                  <a:rPr lang="en-US" sz="2400" dirty="0"/>
                  <a:t>Rate (Cap rate), denoted </a:t>
                </a:r>
                <a:r>
                  <a:rPr lang="en-US" sz="2400" dirty="0" smtClean="0"/>
                  <a:t>as </a:t>
                </a:r>
                <a:r>
                  <a:rPr lang="en-US" sz="2400" i="1" dirty="0" smtClean="0"/>
                  <a:t>K.</a:t>
                </a:r>
                <a:endParaRPr lang="en-US" sz="2400" i="1"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l="-741" t="-1111"/>
                </a:stretch>
              </a:blipFill>
            </p:spPr>
            <p:txBody>
              <a:bodyPr/>
              <a:lstStyle/>
              <a:p>
                <a:r>
                  <a:rPr lang="en-US">
                    <a:noFill/>
                  </a:rPr>
                  <a:t> </a:t>
                </a:r>
              </a:p>
            </p:txBody>
          </p:sp>
        </mc:Fallback>
      </mc:AlternateContent>
      <p:sp>
        <p:nvSpPr>
          <p:cNvPr id="4" name="3 Marcador de número de diapositiva"/>
          <p:cNvSpPr>
            <a:spLocks noGrp="1"/>
          </p:cNvSpPr>
          <p:nvPr>
            <p:ph type="sldNum" sz="quarter" idx="12"/>
          </p:nvPr>
        </p:nvSpPr>
        <p:spPr/>
        <p:txBody>
          <a:bodyPr/>
          <a:lstStyle/>
          <a:p>
            <a:fld id="{C6427F1E-ACDA-4A56-B73C-AE7D919BBC60}" type="slidenum">
              <a:rPr lang="en-US" smtClean="0"/>
              <a:t>5</a:t>
            </a:fld>
            <a:endParaRPr lang="en-US"/>
          </a:p>
        </p:txBody>
      </p:sp>
    </p:spTree>
    <p:extLst>
      <p:ext uri="{BB962C8B-B14F-4D97-AF65-F5344CB8AC3E}">
        <p14:creationId xmlns:p14="http://schemas.microsoft.com/office/powerpoint/2010/main" val="1151330923"/>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r>
              <a:rPr lang="en-US" sz="4000" dirty="0" smtClean="0"/>
              <a:t>Caps and floors</a:t>
            </a:r>
            <a:endParaRPr lang="en-US" sz="4000" dirty="0"/>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a:xfrm>
                <a:off x="457200" y="1600200"/>
                <a:ext cx="8229600" cy="4997152"/>
              </a:xfrm>
            </p:spPr>
            <p:txBody>
              <a:bodyPr>
                <a:normAutofit/>
              </a:bodyPr>
              <a:lstStyle/>
              <a:p>
                <a:r>
                  <a:rPr lang="en-US" sz="2400" dirty="0" smtClean="0"/>
                  <a:t>The </a:t>
                </a:r>
                <a:r>
                  <a:rPr lang="en-US" sz="2400" dirty="0" smtClean="0">
                    <a:solidFill>
                      <a:srgbClr val="00B050"/>
                    </a:solidFill>
                  </a:rPr>
                  <a:t>payoff </a:t>
                </a:r>
                <a:r>
                  <a:rPr lang="en-US" sz="2400" dirty="0" smtClean="0"/>
                  <a:t>of a </a:t>
                </a:r>
                <a:r>
                  <a:rPr lang="en-US" sz="2400" dirty="0" smtClean="0">
                    <a:solidFill>
                      <a:srgbClr val="00B050"/>
                    </a:solidFill>
                  </a:rPr>
                  <a:t>cap </a:t>
                </a:r>
                <a:r>
                  <a:rPr lang="en-US" sz="2400" dirty="0" smtClean="0"/>
                  <a:t>is</a:t>
                </a:r>
              </a:p>
              <a:p>
                <a:pPr marL="0" indent="0" algn="just">
                  <a:buNone/>
                </a:pPr>
                <a:r>
                  <a:rPr lang="es-ES" sz="2400" b="0" dirty="0" smtClean="0"/>
                  <a:t>                                    </a:t>
                </a:r>
                <a14:m>
                  <m:oMath xmlns:m="http://schemas.openxmlformats.org/officeDocument/2006/math">
                    <m:r>
                      <a:rPr lang="es-ES" sz="2400" b="0" i="1" smtClean="0">
                        <a:latin typeface="Cambria Math"/>
                      </a:rPr>
                      <m:t>𝑁</m:t>
                    </m:r>
                    <m:sSub>
                      <m:sSubPr>
                        <m:ctrlPr>
                          <a:rPr lang="en-US" sz="2400" i="1">
                            <a:latin typeface="Cambria Math"/>
                          </a:rPr>
                        </m:ctrlPr>
                      </m:sSubPr>
                      <m:e>
                        <m:r>
                          <a:rPr lang="en-US" sz="2400" i="1">
                            <a:latin typeface="Cambria Math"/>
                          </a:rPr>
                          <m:t>𝛿</m:t>
                        </m:r>
                      </m:e>
                      <m:sub>
                        <m:r>
                          <a:rPr lang="en-US" sz="2400" i="1">
                            <a:latin typeface="Cambria Math"/>
                          </a:rPr>
                          <m:t>𝑘</m:t>
                        </m:r>
                      </m:sub>
                    </m:sSub>
                    <m:func>
                      <m:funcPr>
                        <m:ctrlPr>
                          <a:rPr lang="en-US" sz="2400" i="1">
                            <a:latin typeface="Cambria Math"/>
                          </a:rPr>
                        </m:ctrlPr>
                      </m:funcPr>
                      <m:fName>
                        <m:r>
                          <m:rPr>
                            <m:sty m:val="p"/>
                          </m:rPr>
                          <a:rPr lang="en-US" sz="2400">
                            <a:latin typeface="Cambria Math"/>
                          </a:rPr>
                          <m:t>max</m:t>
                        </m:r>
                      </m:fName>
                      <m:e>
                        <m:d>
                          <m:dPr>
                            <m:ctrlPr>
                              <a:rPr lang="en-US" sz="2400" i="1">
                                <a:latin typeface="Cambria Math"/>
                              </a:rPr>
                            </m:ctrlPr>
                          </m:dPr>
                          <m:e>
                            <m:sSub>
                              <m:sSubPr>
                                <m:ctrlPr>
                                  <a:rPr lang="en-US" sz="2400" i="1">
                                    <a:latin typeface="Cambria Math"/>
                                  </a:rPr>
                                </m:ctrlPr>
                              </m:sSubPr>
                              <m:e>
                                <m:r>
                                  <a:rPr lang="en-US" sz="2400" i="1">
                                    <a:latin typeface="Cambria Math"/>
                                  </a:rPr>
                                  <m:t>𝑅</m:t>
                                </m:r>
                              </m:e>
                              <m:sub>
                                <m:r>
                                  <a:rPr lang="en-US" sz="2400" i="1">
                                    <a:latin typeface="Cambria Math"/>
                                  </a:rPr>
                                  <m:t>𝑘</m:t>
                                </m:r>
                              </m:sub>
                            </m:sSub>
                            <m:r>
                              <a:rPr lang="en-US" sz="2400" i="1">
                                <a:latin typeface="Cambria Math"/>
                              </a:rPr>
                              <m:t>−</m:t>
                            </m:r>
                            <m:r>
                              <a:rPr lang="es-ES" sz="2400" b="0" i="1" smtClean="0">
                                <a:latin typeface="Cambria Math"/>
                              </a:rPr>
                              <m:t>𝐾</m:t>
                            </m:r>
                            <m:r>
                              <a:rPr lang="en-US" sz="2400" i="1">
                                <a:latin typeface="Cambria Math"/>
                              </a:rPr>
                              <m:t>, 0</m:t>
                            </m:r>
                          </m:e>
                        </m:d>
                      </m:e>
                    </m:func>
                  </m:oMath>
                </a14:m>
                <a:endParaRPr lang="en-US" sz="2400" dirty="0" smtClean="0"/>
              </a:p>
              <a:p>
                <a:pPr marL="0" indent="0" algn="just">
                  <a:buNone/>
                </a:pPr>
                <a:r>
                  <a:rPr lang="en-US" sz="2400" dirty="0" smtClean="0"/>
                  <a:t>where</a:t>
                </a:r>
                <a:r>
                  <a:rPr lang="es-ES" sz="2400" dirty="0" smtClean="0"/>
                  <a:t> </a:t>
                </a:r>
                <a14:m>
                  <m:oMath xmlns:m="http://schemas.openxmlformats.org/officeDocument/2006/math">
                    <m:sSub>
                      <m:sSubPr>
                        <m:ctrlPr>
                          <a:rPr lang="en-US" sz="2400" i="1" smtClean="0">
                            <a:latin typeface="Cambria Math"/>
                          </a:rPr>
                        </m:ctrlPr>
                      </m:sSubPr>
                      <m:e>
                        <m:r>
                          <a:rPr lang="en-US" sz="2400" i="1">
                            <a:latin typeface="Cambria Math"/>
                          </a:rPr>
                          <m:t>𝛿</m:t>
                        </m:r>
                      </m:e>
                      <m:sub>
                        <m:r>
                          <a:rPr lang="en-US" sz="2400" i="1">
                            <a:latin typeface="Cambria Math"/>
                          </a:rPr>
                          <m:t>𝑘</m:t>
                        </m:r>
                      </m:sub>
                    </m:sSub>
                  </m:oMath>
                </a14:m>
                <a:r>
                  <a:rPr lang="en-US" sz="2400" dirty="0" smtClean="0"/>
                  <a:t> = t</a:t>
                </a:r>
                <a:r>
                  <a:rPr lang="en-US" sz="2400" baseline="-25000" dirty="0" smtClean="0"/>
                  <a:t>k+1 </a:t>
                </a:r>
                <a:r>
                  <a:rPr lang="en-US" sz="2400" dirty="0" smtClean="0"/>
                  <a:t>– t</a:t>
                </a:r>
                <a:r>
                  <a:rPr lang="en-US" sz="2400" baseline="-25000" dirty="0" smtClean="0"/>
                  <a:t>k</a:t>
                </a:r>
              </a:p>
              <a:p>
                <a:pPr marL="0" indent="0" algn="just">
                  <a:buNone/>
                </a:pPr>
                <a:endParaRPr lang="en-US" sz="2400" baseline="-25000" dirty="0"/>
              </a:p>
              <a:p>
                <a:pPr algn="just"/>
                <a:r>
                  <a:rPr lang="en-US" sz="2400" dirty="0" smtClean="0"/>
                  <a:t>A </a:t>
                </a:r>
                <a:r>
                  <a:rPr lang="en-US" sz="2400" dirty="0" smtClean="0">
                    <a:solidFill>
                      <a:srgbClr val="00B050"/>
                    </a:solidFill>
                  </a:rPr>
                  <a:t>floor </a:t>
                </a:r>
                <a:r>
                  <a:rPr lang="en-US" sz="2400" dirty="0">
                    <a:solidFill>
                      <a:srgbClr val="00B050"/>
                    </a:solidFill>
                  </a:rPr>
                  <a:t>payoff </a:t>
                </a:r>
                <a:r>
                  <a:rPr lang="en-US" sz="2400" dirty="0"/>
                  <a:t>is  </a:t>
                </a:r>
                <a:endParaRPr lang="en-US" sz="2400" dirty="0" smtClean="0"/>
              </a:p>
              <a:p>
                <a:pPr marL="0" indent="0" algn="just">
                  <a:buNone/>
                </a:pPr>
                <a:r>
                  <a:rPr lang="en-US" sz="2400" dirty="0" smtClean="0"/>
                  <a:t>                                     </a:t>
                </a:r>
                <a:r>
                  <a:rPr lang="en-US" sz="2400" i="1" dirty="0" smtClean="0"/>
                  <a:t>N</a:t>
                </a:r>
                <a14:m>
                  <m:oMath xmlns:m="http://schemas.openxmlformats.org/officeDocument/2006/math">
                    <m:sSub>
                      <m:sSubPr>
                        <m:ctrlPr>
                          <a:rPr lang="en-US" sz="2400" i="1">
                            <a:latin typeface="Cambria Math"/>
                          </a:rPr>
                        </m:ctrlPr>
                      </m:sSubPr>
                      <m:e>
                        <m:r>
                          <a:rPr lang="en-US" sz="2400" i="1">
                            <a:latin typeface="Cambria Math"/>
                          </a:rPr>
                          <m:t>𝛿</m:t>
                        </m:r>
                      </m:e>
                      <m:sub>
                        <m:r>
                          <a:rPr lang="en-US" sz="2400" i="1">
                            <a:latin typeface="Cambria Math"/>
                          </a:rPr>
                          <m:t>𝑘</m:t>
                        </m:r>
                      </m:sub>
                    </m:sSub>
                    <m:r>
                      <m:rPr>
                        <m:sty m:val="p"/>
                      </m:rPr>
                      <a:rPr lang="en-US" sz="2400">
                        <a:latin typeface="Cambria Math"/>
                      </a:rPr>
                      <m:t>max</m:t>
                    </m:r>
                    <m:r>
                      <a:rPr lang="en-US" sz="2400" i="1">
                        <a:latin typeface="Cambria Math"/>
                      </a:rPr>
                      <m:t>(</m:t>
                    </m:r>
                    <m:r>
                      <a:rPr lang="es-ES" sz="2400" b="0" i="1" smtClean="0">
                        <a:latin typeface="Cambria Math"/>
                      </a:rPr>
                      <m:t>𝐾</m:t>
                    </m:r>
                    <m:r>
                      <a:rPr lang="en-US" sz="2400" i="1">
                        <a:latin typeface="Cambria Math"/>
                      </a:rPr>
                      <m:t>−</m:t>
                    </m:r>
                    <m:sSub>
                      <m:sSubPr>
                        <m:ctrlPr>
                          <a:rPr lang="en-US" sz="2400" i="1">
                            <a:latin typeface="Cambria Math"/>
                          </a:rPr>
                        </m:ctrlPr>
                      </m:sSubPr>
                      <m:e>
                        <m:r>
                          <a:rPr lang="en-US" sz="2400" i="1">
                            <a:latin typeface="Cambria Math"/>
                          </a:rPr>
                          <m:t>𝑅</m:t>
                        </m:r>
                      </m:e>
                      <m:sub>
                        <m:r>
                          <a:rPr lang="en-US" sz="2400" i="1">
                            <a:latin typeface="Cambria Math"/>
                          </a:rPr>
                          <m:t>𝑘</m:t>
                        </m:r>
                      </m:sub>
                    </m:sSub>
                    <m:r>
                      <a:rPr lang="en-US" sz="2400" i="1">
                        <a:latin typeface="Cambria Math"/>
                      </a:rPr>
                      <m:t>, 0)</m:t>
                    </m:r>
                  </m:oMath>
                </a14:m>
                <a:endParaRPr lang="en-US" sz="2400" dirty="0" smtClean="0"/>
              </a:p>
              <a:p>
                <a:pPr marL="0" indent="0" algn="just">
                  <a:buNone/>
                </a:pPr>
                <a:endParaRPr lang="en-US" sz="2400" dirty="0" smtClean="0"/>
              </a:p>
              <a:p>
                <a:pPr algn="just"/>
                <a:r>
                  <a:rPr lang="en-US" sz="2400" dirty="0" smtClean="0"/>
                  <a:t>There </a:t>
                </a:r>
                <a:r>
                  <a:rPr lang="en-US" sz="2400" dirty="0"/>
                  <a:t>is a </a:t>
                </a:r>
                <a:r>
                  <a:rPr lang="en-US" sz="2400" dirty="0">
                    <a:solidFill>
                      <a:srgbClr val="00B050"/>
                    </a:solidFill>
                  </a:rPr>
                  <a:t>put-call parity </a:t>
                </a:r>
                <a:r>
                  <a:rPr lang="en-US" sz="2400" dirty="0"/>
                  <a:t>relationship between the prices of caps and </a:t>
                </a:r>
                <a:r>
                  <a:rPr lang="en-US" sz="2400" dirty="0" smtClean="0"/>
                  <a:t>floors:</a:t>
                </a:r>
                <a:r>
                  <a:rPr lang="en-US" sz="2400" dirty="0"/>
                  <a:t> </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a:rPr>
                            <m:t>𝑉</m:t>
                          </m:r>
                        </m:e>
                        <m:sub>
                          <m:r>
                            <a:rPr lang="en-US" sz="2400" i="1">
                              <a:latin typeface="Cambria Math"/>
                            </a:rPr>
                            <m:t>𝑐𝑎𝑝</m:t>
                          </m:r>
                        </m:sub>
                      </m:sSub>
                      <m:r>
                        <a:rPr lang="en-US" sz="2400" i="1">
                          <a:latin typeface="Cambria Math"/>
                        </a:rPr>
                        <m:t>=</m:t>
                      </m:r>
                      <m:sSub>
                        <m:sSubPr>
                          <m:ctrlPr>
                            <a:rPr lang="en-US" sz="2400" i="1">
                              <a:latin typeface="Cambria Math"/>
                            </a:rPr>
                          </m:ctrlPr>
                        </m:sSubPr>
                        <m:e>
                          <m:r>
                            <a:rPr lang="en-US" sz="2400" i="1">
                              <a:latin typeface="Cambria Math"/>
                            </a:rPr>
                            <m:t>𝑉</m:t>
                          </m:r>
                        </m:e>
                        <m:sub>
                          <m:r>
                            <a:rPr lang="en-US" sz="2400" i="1">
                              <a:latin typeface="Cambria Math"/>
                            </a:rPr>
                            <m:t>𝑓𝑙𝑜𝑜𝑟</m:t>
                          </m:r>
                        </m:sub>
                      </m:sSub>
                      <m:r>
                        <a:rPr lang="en-US" sz="2400" i="1">
                          <a:latin typeface="Cambria Math"/>
                        </a:rPr>
                        <m:t>+</m:t>
                      </m:r>
                      <m:sSub>
                        <m:sSubPr>
                          <m:ctrlPr>
                            <a:rPr lang="en-US" sz="2400" i="1">
                              <a:latin typeface="Cambria Math"/>
                            </a:rPr>
                          </m:ctrlPr>
                        </m:sSubPr>
                        <m:e>
                          <m:r>
                            <a:rPr lang="en-US" sz="2400" i="1">
                              <a:latin typeface="Cambria Math"/>
                            </a:rPr>
                            <m:t>𝑉</m:t>
                          </m:r>
                        </m:e>
                        <m:sub>
                          <m:r>
                            <a:rPr lang="en-US" sz="2400" i="1">
                              <a:latin typeface="Cambria Math"/>
                            </a:rPr>
                            <m:t>𝑆𝑤𝑎𝑝</m:t>
                          </m:r>
                        </m:sub>
                      </m:sSub>
                    </m:oMath>
                  </m:oMathPara>
                </a14:m>
                <a:endParaRPr lang="en-US" sz="2400" dirty="0"/>
              </a:p>
              <a:p>
                <a:r>
                  <a:rPr lang="en-US" sz="2400" dirty="0"/>
                  <a:t>The swap is an agreement to receive LIBOR and pay a fixed rate of the cap rate </a:t>
                </a:r>
                <a14:m>
                  <m:oMath xmlns:m="http://schemas.openxmlformats.org/officeDocument/2006/math">
                    <m:sSub>
                      <m:sSubPr>
                        <m:ctrlPr>
                          <a:rPr lang="en-US" sz="2400" i="1">
                            <a:latin typeface="Cambria Math"/>
                          </a:rPr>
                        </m:ctrlPr>
                      </m:sSubPr>
                      <m:e>
                        <m:r>
                          <a:rPr lang="en-US" sz="2400" i="1">
                            <a:latin typeface="Cambria Math"/>
                          </a:rPr>
                          <m:t>𝑅</m:t>
                        </m:r>
                      </m:e>
                      <m:sub>
                        <m:r>
                          <a:rPr lang="en-US" sz="2400" i="1">
                            <a:latin typeface="Cambria Math"/>
                          </a:rPr>
                          <m:t>𝐾</m:t>
                        </m:r>
                      </m:sub>
                    </m:sSub>
                  </m:oMath>
                </a14:m>
                <a:r>
                  <a:rPr lang="en-US" sz="2400" dirty="0"/>
                  <a:t>. </a:t>
                </a:r>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xfrm>
                <a:off x="457200" y="1600200"/>
                <a:ext cx="8229600" cy="4997152"/>
              </a:xfrm>
              <a:blipFill rotWithShape="1">
                <a:blip r:embed="rId2"/>
                <a:stretch>
                  <a:fillRect l="-1111" t="-977" r="-1111" b="-1832"/>
                </a:stretch>
              </a:blipFill>
            </p:spPr>
            <p:txBody>
              <a:bodyPr/>
              <a:lstStyle/>
              <a:p>
                <a:r>
                  <a:rPr lang="en-US">
                    <a:noFill/>
                  </a:rPr>
                  <a:t> </a:t>
                </a:r>
              </a:p>
            </p:txBody>
          </p:sp>
        </mc:Fallback>
      </mc:AlternateContent>
      <p:sp>
        <p:nvSpPr>
          <p:cNvPr id="4" name="3 Marcador de número de diapositiva"/>
          <p:cNvSpPr>
            <a:spLocks noGrp="1"/>
          </p:cNvSpPr>
          <p:nvPr>
            <p:ph type="sldNum" sz="quarter" idx="12"/>
          </p:nvPr>
        </p:nvSpPr>
        <p:spPr/>
        <p:txBody>
          <a:bodyPr/>
          <a:lstStyle/>
          <a:p>
            <a:fld id="{C6427F1E-ACDA-4A56-B73C-AE7D919BBC60}" type="slidenum">
              <a:rPr lang="en-US" smtClean="0"/>
              <a:t>6</a:t>
            </a:fld>
            <a:endParaRPr lang="en-US"/>
          </a:p>
        </p:txBody>
      </p:sp>
    </p:spTree>
    <p:extLst>
      <p:ext uri="{BB962C8B-B14F-4D97-AF65-F5344CB8AC3E}">
        <p14:creationId xmlns:p14="http://schemas.microsoft.com/office/powerpoint/2010/main" val="2175693582"/>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r>
              <a:rPr lang="en-US" sz="4000" dirty="0" smtClean="0"/>
              <a:t>Caps and floors</a:t>
            </a:r>
            <a:endParaRPr lang="en-US" sz="4000" dirty="0"/>
          </a:p>
        </p:txBody>
      </p:sp>
      <p:sp>
        <p:nvSpPr>
          <p:cNvPr id="3" name="2 Marcador de contenido"/>
          <p:cNvSpPr>
            <a:spLocks noGrp="1"/>
          </p:cNvSpPr>
          <p:nvPr>
            <p:ph idx="1"/>
          </p:nvPr>
        </p:nvSpPr>
        <p:spPr/>
        <p:txBody>
          <a:bodyPr>
            <a:normAutofit/>
          </a:bodyPr>
          <a:lstStyle/>
          <a:p>
            <a:endParaRPr lang="es-ES" sz="2400" dirty="0" smtClean="0"/>
          </a:p>
          <a:p>
            <a:endParaRPr lang="es-ES" sz="2400" dirty="0"/>
          </a:p>
          <a:p>
            <a:r>
              <a:rPr lang="en-US" sz="2400" dirty="0" smtClean="0"/>
              <a:t>Cap payoff</a:t>
            </a:r>
          </a:p>
          <a:p>
            <a:endParaRPr lang="en-US" sz="2400" dirty="0" smtClean="0"/>
          </a:p>
          <a:p>
            <a:pPr marL="0" indent="0">
              <a:buNone/>
            </a:pPr>
            <a:endParaRPr lang="en-US" sz="2400" dirty="0" smtClean="0"/>
          </a:p>
          <a:p>
            <a:endParaRPr lang="en-US" sz="2400" dirty="0" smtClean="0"/>
          </a:p>
          <a:p>
            <a:endParaRPr lang="en-US" sz="2400" dirty="0" smtClean="0"/>
          </a:p>
          <a:p>
            <a:pPr marL="0" indent="0">
              <a:buNone/>
            </a:pPr>
            <a:endParaRPr lang="en-US" sz="2400" dirty="0" smtClean="0"/>
          </a:p>
          <a:p>
            <a:r>
              <a:rPr lang="en-US" sz="2400" dirty="0" smtClean="0"/>
              <a:t>Floor payoff</a:t>
            </a:r>
            <a:endParaRPr lang="en-US" sz="2400" dirty="0"/>
          </a:p>
        </p:txBody>
      </p:sp>
      <p:sp>
        <p:nvSpPr>
          <p:cNvPr id="4" name="3 Marcador de número de diapositiva"/>
          <p:cNvSpPr>
            <a:spLocks noGrp="1"/>
          </p:cNvSpPr>
          <p:nvPr>
            <p:ph type="sldNum" sz="quarter" idx="12"/>
          </p:nvPr>
        </p:nvSpPr>
        <p:spPr/>
        <p:txBody>
          <a:bodyPr/>
          <a:lstStyle/>
          <a:p>
            <a:fld id="{C6427F1E-ACDA-4A56-B73C-AE7D919BBC60}" type="slidenum">
              <a:rPr lang="en-US" smtClean="0"/>
              <a:t>7</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1771647"/>
            <a:ext cx="4884018" cy="1938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4509119"/>
            <a:ext cx="4796811" cy="1763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1759835"/>
      </p:ext>
    </p:extLst>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a:bodyPr>
          <a:lstStyle/>
          <a:p>
            <a:r>
              <a:rPr lang="en-US" sz="4000" dirty="0" smtClean="0"/>
              <a:t>Caps and floors</a:t>
            </a:r>
            <a:endParaRPr lang="en-US" sz="4000" dirty="0"/>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a:xfrm>
                <a:off x="457200" y="1600200"/>
                <a:ext cx="8229600" cy="5069160"/>
              </a:xfrm>
            </p:spPr>
            <p:txBody>
              <a:bodyPr>
                <a:normAutofit lnSpcReduction="10000"/>
              </a:bodyPr>
              <a:lstStyle/>
              <a:p>
                <a:r>
                  <a:rPr lang="en-US" sz="2400" dirty="0" smtClean="0"/>
                  <a:t>The </a:t>
                </a:r>
                <a:r>
                  <a:rPr lang="en-US" sz="2400" dirty="0" smtClean="0">
                    <a:solidFill>
                      <a:srgbClr val="00B050"/>
                    </a:solidFill>
                  </a:rPr>
                  <a:t>value </a:t>
                </a:r>
                <a:r>
                  <a:rPr lang="en-US" sz="2400" dirty="0" smtClean="0"/>
                  <a:t>of a cap, denoted </a:t>
                </a:r>
                <a:r>
                  <a:rPr lang="en-US" sz="2400" i="1" dirty="0"/>
                  <a:t>c,</a:t>
                </a:r>
                <a:r>
                  <a:rPr lang="en-US" sz="2400" dirty="0"/>
                  <a:t> and floor, </a:t>
                </a:r>
                <a:r>
                  <a:rPr lang="en-US" sz="2400" i="1" dirty="0"/>
                  <a:t>f, </a:t>
                </a:r>
                <a:r>
                  <a:rPr lang="en-US" sz="2400" dirty="0" smtClean="0"/>
                  <a:t>is</a:t>
                </a:r>
                <a:br>
                  <a:rPr lang="en-US" sz="2400" dirty="0" smtClean="0"/>
                </a:br>
                <a:endParaRPr lang="en-US" sz="2400" dirty="0"/>
              </a:p>
              <a:p>
                <a:pPr marL="0" indent="0">
                  <a:buNone/>
                </a:pPr>
                <a14:m>
                  <m:oMath xmlns:m="http://schemas.openxmlformats.org/officeDocument/2006/math">
                    <m:r>
                      <a:rPr lang="es-ES" sz="2400" b="0" i="1" smtClean="0">
                        <a:latin typeface="Cambria Math"/>
                      </a:rPr>
                      <m:t>                      </m:t>
                    </m:r>
                    <m:r>
                      <a:rPr lang="en-US" sz="2400" i="1">
                        <a:latin typeface="Cambria Math"/>
                      </a:rPr>
                      <m:t>𝑐</m:t>
                    </m:r>
                    <m:r>
                      <a:rPr lang="es-ES" sz="2400" b="0" i="1" smtClean="0">
                        <a:latin typeface="Cambria Math"/>
                      </a:rPr>
                      <m:t>=</m:t>
                    </m:r>
                    <m:r>
                      <a:rPr lang="en-US" sz="2400" i="1">
                        <a:latin typeface="Cambria Math"/>
                      </a:rPr>
                      <m:t>𝑁</m:t>
                    </m:r>
                    <m:r>
                      <a:rPr lang="en-US" sz="2400" i="1">
                        <a:latin typeface="Cambria Math"/>
                      </a:rPr>
                      <m:t>𝛿</m:t>
                    </m:r>
                    <m:r>
                      <a:rPr lang="en-US" sz="2400" i="1">
                        <a:latin typeface="Cambria Math"/>
                      </a:rPr>
                      <m:t>𝑃</m:t>
                    </m:r>
                    <m:d>
                      <m:dPr>
                        <m:ctrlPr>
                          <a:rPr lang="en-US" sz="2400" i="1">
                            <a:latin typeface="Cambria Math"/>
                          </a:rPr>
                        </m:ctrlPr>
                      </m:dPr>
                      <m:e>
                        <m:r>
                          <a:rPr lang="en-US" sz="2400" i="1">
                            <a:latin typeface="Cambria Math"/>
                          </a:rPr>
                          <m:t>0,</m:t>
                        </m:r>
                        <m:sSub>
                          <m:sSubPr>
                            <m:ctrlPr>
                              <a:rPr lang="en-US" sz="2400" i="1">
                                <a:latin typeface="Cambria Math"/>
                              </a:rPr>
                            </m:ctrlPr>
                          </m:sSubPr>
                          <m:e>
                            <m:r>
                              <a:rPr lang="en-US" sz="2400" i="1">
                                <a:latin typeface="Cambria Math"/>
                              </a:rPr>
                              <m:t>𝑡</m:t>
                            </m:r>
                          </m:e>
                          <m:sub>
                            <m:r>
                              <a:rPr lang="en-US" sz="2400" i="1">
                                <a:latin typeface="Cambria Math"/>
                              </a:rPr>
                              <m:t>𝑘</m:t>
                            </m:r>
                            <m:r>
                              <a:rPr lang="en-US" sz="2400" i="1">
                                <a:latin typeface="Cambria Math"/>
                              </a:rPr>
                              <m:t>+1</m:t>
                            </m:r>
                          </m:sub>
                        </m:sSub>
                      </m:e>
                    </m:d>
                    <m:r>
                      <a:rPr lang="en-US" sz="2400" i="1">
                        <a:latin typeface="Cambria Math"/>
                      </a:rPr>
                      <m:t>[</m:t>
                    </m:r>
                    <m:sSub>
                      <m:sSubPr>
                        <m:ctrlPr>
                          <a:rPr lang="en-US" sz="2400" i="1">
                            <a:latin typeface="Cambria Math"/>
                          </a:rPr>
                        </m:ctrlPr>
                      </m:sSubPr>
                      <m:e>
                        <m:r>
                          <a:rPr lang="en-US" sz="2400" i="1">
                            <a:latin typeface="Cambria Math"/>
                          </a:rPr>
                          <m:t>𝐹</m:t>
                        </m:r>
                      </m:e>
                      <m:sub>
                        <m:r>
                          <a:rPr lang="en-US" sz="2400" i="1">
                            <a:latin typeface="Cambria Math"/>
                          </a:rPr>
                          <m:t>𝑘</m:t>
                        </m:r>
                      </m:sub>
                    </m:sSub>
                    <m:r>
                      <a:rPr lang="en-US" sz="2400" i="1">
                        <a:latin typeface="Cambria Math"/>
                      </a:rPr>
                      <m:t>𝑁</m:t>
                    </m:r>
                    <m:d>
                      <m:dPr>
                        <m:ctrlPr>
                          <a:rPr lang="en-US" sz="2400" i="1">
                            <a:latin typeface="Cambria Math"/>
                          </a:rPr>
                        </m:ctrlPr>
                      </m:dPr>
                      <m:e>
                        <m:sSub>
                          <m:sSubPr>
                            <m:ctrlPr>
                              <a:rPr lang="en-US" sz="2400" i="1">
                                <a:latin typeface="Cambria Math"/>
                              </a:rPr>
                            </m:ctrlPr>
                          </m:sSubPr>
                          <m:e>
                            <m:r>
                              <a:rPr lang="en-US" sz="2400" i="1">
                                <a:latin typeface="Cambria Math"/>
                              </a:rPr>
                              <m:t>𝑑</m:t>
                            </m:r>
                          </m:e>
                          <m:sub>
                            <m:r>
                              <a:rPr lang="en-US" sz="2400" i="1">
                                <a:latin typeface="Cambria Math"/>
                              </a:rPr>
                              <m:t>1</m:t>
                            </m:r>
                          </m:sub>
                        </m:sSub>
                      </m:e>
                    </m:d>
                    <m:r>
                      <a:rPr lang="en-US" sz="2400" i="1">
                        <a:latin typeface="Cambria Math"/>
                      </a:rPr>
                      <m:t>−</m:t>
                    </m:r>
                    <m:r>
                      <a:rPr lang="es-ES" sz="2400" b="0" i="1" smtClean="0">
                        <a:latin typeface="Cambria Math"/>
                      </a:rPr>
                      <m:t>𝐾</m:t>
                    </m:r>
                    <m:r>
                      <a:rPr lang="en-US" sz="2400" i="1">
                        <a:latin typeface="Cambria Math"/>
                      </a:rPr>
                      <m:t>𝑁</m:t>
                    </m:r>
                    <m:d>
                      <m:dPr>
                        <m:ctrlPr>
                          <a:rPr lang="en-US" sz="2400" i="1">
                            <a:latin typeface="Cambria Math"/>
                          </a:rPr>
                        </m:ctrlPr>
                      </m:dPr>
                      <m:e>
                        <m:sSub>
                          <m:sSubPr>
                            <m:ctrlPr>
                              <a:rPr lang="en-US" sz="2400" i="1">
                                <a:latin typeface="Cambria Math"/>
                              </a:rPr>
                            </m:ctrlPr>
                          </m:sSubPr>
                          <m:e>
                            <m:r>
                              <a:rPr lang="en-US" sz="2400" i="1">
                                <a:latin typeface="Cambria Math"/>
                              </a:rPr>
                              <m:t>𝑑</m:t>
                            </m:r>
                          </m:e>
                          <m:sub>
                            <m:r>
                              <a:rPr lang="en-US" sz="2400" i="1">
                                <a:latin typeface="Cambria Math"/>
                              </a:rPr>
                              <m:t>2</m:t>
                            </m:r>
                          </m:sub>
                        </m:sSub>
                      </m:e>
                    </m:d>
                  </m:oMath>
                </a14:m>
                <a:r>
                  <a:rPr lang="en-US" sz="2400" dirty="0"/>
                  <a:t>]  </a:t>
                </a:r>
                <a:r>
                  <a:rPr lang="en-US" sz="2400" dirty="0" smtClean="0"/>
                  <a:t> </a:t>
                </a:r>
                <a:r>
                  <a:rPr lang="en-US" sz="2400" dirty="0"/>
                  <a:t> </a:t>
                </a:r>
              </a:p>
              <a:p>
                <a:pPr marL="0" indent="0">
                  <a:buNone/>
                </a:pPr>
                <a:r>
                  <a:rPr lang="en-US" sz="2400" i="1" dirty="0" smtClean="0"/>
                  <a:t>                      f</a:t>
                </a:r>
                <a:r>
                  <a:rPr lang="en-US" sz="2400" dirty="0" smtClean="0"/>
                  <a:t>  =  </a:t>
                </a:r>
                <a14:m>
                  <m:oMath xmlns:m="http://schemas.openxmlformats.org/officeDocument/2006/math">
                    <m:r>
                      <a:rPr lang="en-US" sz="2400" i="1">
                        <a:latin typeface="Cambria Math"/>
                      </a:rPr>
                      <m:t>𝑁</m:t>
                    </m:r>
                    <m:r>
                      <a:rPr lang="en-US" sz="2400" i="1">
                        <a:latin typeface="Cambria Math"/>
                      </a:rPr>
                      <m:t>𝛿</m:t>
                    </m:r>
                    <m:r>
                      <a:rPr lang="en-US" sz="2400" i="1">
                        <a:latin typeface="Cambria Math"/>
                      </a:rPr>
                      <m:t>𝑃</m:t>
                    </m:r>
                    <m:d>
                      <m:dPr>
                        <m:ctrlPr>
                          <a:rPr lang="en-US" sz="2400" i="1">
                            <a:latin typeface="Cambria Math"/>
                          </a:rPr>
                        </m:ctrlPr>
                      </m:dPr>
                      <m:e>
                        <m:r>
                          <a:rPr lang="en-US" sz="2400" i="1">
                            <a:latin typeface="Cambria Math"/>
                          </a:rPr>
                          <m:t>0,</m:t>
                        </m:r>
                        <m:sSub>
                          <m:sSubPr>
                            <m:ctrlPr>
                              <a:rPr lang="en-US" sz="2400" i="1">
                                <a:latin typeface="Cambria Math"/>
                              </a:rPr>
                            </m:ctrlPr>
                          </m:sSubPr>
                          <m:e>
                            <m:r>
                              <a:rPr lang="en-US" sz="2400" i="1">
                                <a:latin typeface="Cambria Math"/>
                              </a:rPr>
                              <m:t>𝑡</m:t>
                            </m:r>
                          </m:e>
                          <m:sub>
                            <m:r>
                              <a:rPr lang="en-US" sz="2400" i="1">
                                <a:latin typeface="Cambria Math"/>
                              </a:rPr>
                              <m:t>𝑘</m:t>
                            </m:r>
                            <m:r>
                              <a:rPr lang="en-US" sz="2400" i="1">
                                <a:latin typeface="Cambria Math"/>
                              </a:rPr>
                              <m:t>+1</m:t>
                            </m:r>
                          </m:sub>
                        </m:sSub>
                      </m:e>
                    </m:d>
                    <m:r>
                      <a:rPr lang="en-US" sz="2400" i="1">
                        <a:latin typeface="Cambria Math"/>
                      </a:rPr>
                      <m:t>[</m:t>
                    </m:r>
                    <m:r>
                      <a:rPr lang="es-ES" sz="2400" b="0" i="1" smtClean="0">
                        <a:latin typeface="Cambria Math"/>
                      </a:rPr>
                      <m:t>𝐾</m:t>
                    </m:r>
                    <m:r>
                      <a:rPr lang="en-US" sz="2400" i="1">
                        <a:latin typeface="Cambria Math"/>
                      </a:rPr>
                      <m:t>𝑁</m:t>
                    </m:r>
                    <m:d>
                      <m:dPr>
                        <m:ctrlPr>
                          <a:rPr lang="en-US" sz="2400" i="1">
                            <a:latin typeface="Cambria Math"/>
                          </a:rPr>
                        </m:ctrlPr>
                      </m:dPr>
                      <m:e>
                        <m:sSub>
                          <m:sSubPr>
                            <m:ctrlPr>
                              <a:rPr lang="en-US" sz="2400" i="1">
                                <a:latin typeface="Cambria Math"/>
                              </a:rPr>
                            </m:ctrlPr>
                          </m:sSubPr>
                          <m:e>
                            <m:r>
                              <a:rPr lang="en-US" sz="2400" i="1">
                                <a:latin typeface="Cambria Math"/>
                              </a:rPr>
                              <m:t>−</m:t>
                            </m:r>
                            <m:r>
                              <a:rPr lang="en-US" sz="2400" i="1">
                                <a:latin typeface="Cambria Math"/>
                              </a:rPr>
                              <m:t>𝑑</m:t>
                            </m:r>
                          </m:e>
                          <m:sub>
                            <m:r>
                              <a:rPr lang="en-US" sz="2400" i="1">
                                <a:latin typeface="Cambria Math"/>
                              </a:rPr>
                              <m:t>2</m:t>
                            </m:r>
                          </m:sub>
                        </m:sSub>
                      </m:e>
                    </m:d>
                    <m:r>
                      <a:rPr lang="en-US" sz="2400" i="1">
                        <a:latin typeface="Cambria Math"/>
                      </a:rPr>
                      <m:t>−</m:t>
                    </m:r>
                    <m:sSub>
                      <m:sSubPr>
                        <m:ctrlPr>
                          <a:rPr lang="en-US" sz="2400" i="1">
                            <a:latin typeface="Cambria Math"/>
                          </a:rPr>
                        </m:ctrlPr>
                      </m:sSubPr>
                      <m:e>
                        <m:r>
                          <a:rPr lang="en-US" sz="2400" i="1">
                            <a:latin typeface="Cambria Math"/>
                          </a:rPr>
                          <m:t>𝐹</m:t>
                        </m:r>
                      </m:e>
                      <m:sub>
                        <m:r>
                          <a:rPr lang="en-US" sz="2400" i="1">
                            <a:latin typeface="Cambria Math"/>
                          </a:rPr>
                          <m:t>𝑘</m:t>
                        </m:r>
                      </m:sub>
                    </m:sSub>
                    <m:r>
                      <a:rPr lang="en-US" sz="2400" i="1">
                        <a:latin typeface="Cambria Math"/>
                      </a:rPr>
                      <m:t>𝑁</m:t>
                    </m:r>
                    <m:d>
                      <m:dPr>
                        <m:ctrlPr>
                          <a:rPr lang="en-US" sz="2400" i="1">
                            <a:latin typeface="Cambria Math"/>
                          </a:rPr>
                        </m:ctrlPr>
                      </m:dPr>
                      <m:e>
                        <m:r>
                          <a:rPr lang="en-US" sz="2400" i="1">
                            <a:latin typeface="Cambria Math"/>
                          </a:rPr>
                          <m:t>−</m:t>
                        </m:r>
                        <m:sSub>
                          <m:sSubPr>
                            <m:ctrlPr>
                              <a:rPr lang="en-US" sz="2400" i="1">
                                <a:latin typeface="Cambria Math"/>
                              </a:rPr>
                            </m:ctrlPr>
                          </m:sSubPr>
                          <m:e>
                            <m:r>
                              <a:rPr lang="en-US" sz="2400" i="1">
                                <a:latin typeface="Cambria Math"/>
                              </a:rPr>
                              <m:t>𝑑</m:t>
                            </m:r>
                          </m:e>
                          <m:sub>
                            <m:r>
                              <a:rPr lang="en-US" sz="2400" i="1">
                                <a:latin typeface="Cambria Math"/>
                              </a:rPr>
                              <m:t>1</m:t>
                            </m:r>
                          </m:sub>
                        </m:sSub>
                      </m:e>
                    </m:d>
                    <m:r>
                      <a:rPr lang="en-US" sz="2400" i="1">
                        <a:latin typeface="Cambria Math"/>
                      </a:rPr>
                      <m:t>]</m:t>
                    </m:r>
                  </m:oMath>
                </a14:m>
                <a:endParaRPr lang="en-US" sz="2400" dirty="0"/>
              </a:p>
              <a:p>
                <a:pPr marL="0" indent="0">
                  <a:buNone/>
                </a:pPr>
                <a:r>
                  <a:rPr lang="en-US" sz="2400" dirty="0" smtClean="0"/>
                  <a:t> </a:t>
                </a:r>
                <a:r>
                  <a:rPr lang="en-US" sz="2400" dirty="0"/>
                  <a:t> </a:t>
                </a:r>
                <a:r>
                  <a:rPr lang="en-US" sz="2400" dirty="0" smtClean="0"/>
                  <a:t>where </a:t>
                </a:r>
                <a:r>
                  <a:rPr lang="en-US" sz="2400" dirty="0"/>
                  <a:t> </a:t>
                </a:r>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a:rPr>
                            <m:t>𝑑</m:t>
                          </m:r>
                        </m:e>
                        <m:sub>
                          <m:r>
                            <a:rPr lang="en-US" sz="2400" i="1">
                              <a:latin typeface="Cambria Math"/>
                            </a:rPr>
                            <m:t>1</m:t>
                          </m:r>
                        </m:sub>
                      </m:sSub>
                      <m:r>
                        <a:rPr lang="en-US" sz="2400" i="1">
                          <a:latin typeface="Cambria Math"/>
                        </a:rPr>
                        <m:t>=</m:t>
                      </m:r>
                      <m:f>
                        <m:fPr>
                          <m:ctrlPr>
                            <a:rPr lang="en-US" sz="2400" i="1">
                              <a:latin typeface="Cambria Math"/>
                            </a:rPr>
                          </m:ctrlPr>
                        </m:fPr>
                        <m:num>
                          <m:func>
                            <m:funcPr>
                              <m:ctrlPr>
                                <a:rPr lang="en-US" sz="2400" i="1">
                                  <a:latin typeface="Cambria Math"/>
                                </a:rPr>
                              </m:ctrlPr>
                            </m:funcPr>
                            <m:fName>
                              <m:r>
                                <m:rPr>
                                  <m:sty m:val="p"/>
                                </m:rPr>
                                <a:rPr lang="en-US" sz="2400">
                                  <a:latin typeface="Cambria Math"/>
                                </a:rPr>
                                <m:t>ln</m:t>
                              </m:r>
                            </m:fName>
                            <m:e>
                              <m:d>
                                <m:dPr>
                                  <m:ctrlPr>
                                    <a:rPr lang="en-US" sz="2400" i="1">
                                      <a:latin typeface="Cambria Math"/>
                                    </a:rPr>
                                  </m:ctrlPr>
                                </m:dPr>
                                <m:e>
                                  <m:f>
                                    <m:fPr>
                                      <m:ctrlPr>
                                        <a:rPr lang="en-US" sz="2400" i="1">
                                          <a:latin typeface="Cambria Math"/>
                                        </a:rPr>
                                      </m:ctrlPr>
                                    </m:fPr>
                                    <m:num>
                                      <m:sSub>
                                        <m:sSubPr>
                                          <m:ctrlPr>
                                            <a:rPr lang="en-US" sz="2400" i="1">
                                              <a:latin typeface="Cambria Math"/>
                                            </a:rPr>
                                          </m:ctrlPr>
                                        </m:sSubPr>
                                        <m:e>
                                          <m:r>
                                            <a:rPr lang="en-US" sz="2400" i="1">
                                              <a:latin typeface="Cambria Math"/>
                                            </a:rPr>
                                            <m:t>𝐹</m:t>
                                          </m:r>
                                        </m:e>
                                        <m:sub>
                                          <m:r>
                                            <a:rPr lang="en-US" sz="2400" i="1">
                                              <a:latin typeface="Cambria Math"/>
                                            </a:rPr>
                                            <m:t>𝑘</m:t>
                                          </m:r>
                                        </m:sub>
                                      </m:sSub>
                                    </m:num>
                                    <m:den>
                                      <m:r>
                                        <a:rPr lang="es-ES" sz="2400" b="0" i="1" smtClean="0">
                                          <a:latin typeface="Cambria Math"/>
                                        </a:rPr>
                                        <m:t>𝐾</m:t>
                                      </m:r>
                                    </m:den>
                                  </m:f>
                                </m:e>
                              </m:d>
                              <m:r>
                                <a:rPr lang="en-US" sz="2400" i="1">
                                  <a:latin typeface="Cambria Math"/>
                                </a:rPr>
                                <m:t>+</m:t>
                              </m:r>
                            </m:e>
                          </m:func>
                          <m:sSubSup>
                            <m:sSubSupPr>
                              <m:ctrlPr>
                                <a:rPr lang="en-US" sz="2400" i="1">
                                  <a:latin typeface="Cambria Math"/>
                                </a:rPr>
                              </m:ctrlPr>
                            </m:sSubSupPr>
                            <m:e>
                              <m:r>
                                <a:rPr lang="en-US" sz="2400" i="1">
                                  <a:latin typeface="Cambria Math"/>
                                </a:rPr>
                                <m:t>𝜎</m:t>
                              </m:r>
                            </m:e>
                            <m:sub>
                              <m:r>
                                <a:rPr lang="en-US" sz="2400" i="1">
                                  <a:latin typeface="Cambria Math"/>
                                </a:rPr>
                                <m:t>𝑘</m:t>
                              </m:r>
                            </m:sub>
                            <m:sup>
                              <m:r>
                                <a:rPr lang="en-US" sz="2400" i="1">
                                  <a:latin typeface="Cambria Math"/>
                                </a:rPr>
                                <m:t>2</m:t>
                              </m:r>
                            </m:sup>
                          </m:sSubSup>
                          <m:sSub>
                            <m:sSubPr>
                              <m:ctrlPr>
                                <a:rPr lang="en-US" sz="2400" i="1">
                                  <a:latin typeface="Cambria Math"/>
                                </a:rPr>
                              </m:ctrlPr>
                            </m:sSubPr>
                            <m:e>
                              <m:r>
                                <a:rPr lang="en-US" sz="2400" i="1">
                                  <a:latin typeface="Cambria Math"/>
                                </a:rPr>
                                <m:t>𝑡</m:t>
                              </m:r>
                            </m:e>
                            <m:sub>
                              <m:r>
                                <a:rPr lang="en-US" sz="2400" i="1">
                                  <a:latin typeface="Cambria Math"/>
                                </a:rPr>
                                <m:t>𝑘</m:t>
                              </m:r>
                            </m:sub>
                          </m:sSub>
                          <m:r>
                            <a:rPr lang="en-US" sz="2400" i="1">
                              <a:latin typeface="Cambria Math"/>
                            </a:rPr>
                            <m:t>/2</m:t>
                          </m:r>
                        </m:num>
                        <m:den>
                          <m:r>
                            <a:rPr lang="en-US" sz="2400">
                              <a:latin typeface="Cambria Math"/>
                            </a:rPr>
                            <m:t> </m:t>
                          </m:r>
                          <m:sSub>
                            <m:sSubPr>
                              <m:ctrlPr>
                                <a:rPr lang="en-US" sz="2400" i="1">
                                  <a:latin typeface="Cambria Math"/>
                                </a:rPr>
                              </m:ctrlPr>
                            </m:sSubPr>
                            <m:e>
                              <m:r>
                                <a:rPr lang="en-US" sz="2400" i="1">
                                  <a:latin typeface="Cambria Math"/>
                                </a:rPr>
                                <m:t>𝜎</m:t>
                              </m:r>
                            </m:e>
                            <m:sub>
                              <m:r>
                                <a:rPr lang="en-US" sz="2400" i="1">
                                  <a:latin typeface="Cambria Math"/>
                                </a:rPr>
                                <m:t>𝑘</m:t>
                              </m:r>
                            </m:sub>
                          </m:sSub>
                          <m:r>
                            <a:rPr lang="en-US" sz="2400">
                              <a:latin typeface="Cambria Math"/>
                            </a:rPr>
                            <m:t> </m:t>
                          </m:r>
                          <m:rad>
                            <m:radPr>
                              <m:degHide m:val="on"/>
                              <m:ctrlPr>
                                <a:rPr lang="en-US" sz="2400" i="1">
                                  <a:latin typeface="Cambria Math"/>
                                </a:rPr>
                              </m:ctrlPr>
                            </m:radPr>
                            <m:deg/>
                            <m:e>
                              <m:sSub>
                                <m:sSubPr>
                                  <m:ctrlPr>
                                    <a:rPr lang="en-US" sz="2400" i="1">
                                      <a:latin typeface="Cambria Math"/>
                                    </a:rPr>
                                  </m:ctrlPr>
                                </m:sSubPr>
                                <m:e>
                                  <m:r>
                                    <a:rPr lang="en-US" sz="2400" i="1">
                                      <a:latin typeface="Cambria Math"/>
                                    </a:rPr>
                                    <m:t>𝑡</m:t>
                                  </m:r>
                                </m:e>
                                <m:sub>
                                  <m:r>
                                    <a:rPr lang="en-US" sz="2400" i="1">
                                      <a:latin typeface="Cambria Math"/>
                                    </a:rPr>
                                    <m:t>𝑘</m:t>
                                  </m:r>
                                </m:sub>
                              </m:sSub>
                            </m:e>
                          </m:rad>
                        </m:den>
                      </m:f>
                    </m:oMath>
                  </m:oMathPara>
                </a14:m>
                <a:endParaRPr lang="en-US" sz="2400" dirty="0"/>
              </a:p>
              <a:p>
                <a:pPr marL="0" indent="0">
                  <a:buNone/>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a:rPr>
                            <m:t>𝑑</m:t>
                          </m:r>
                        </m:e>
                        <m:sub>
                          <m:r>
                            <a:rPr lang="en-US" sz="2400" i="1">
                              <a:latin typeface="Cambria Math"/>
                            </a:rPr>
                            <m:t>2</m:t>
                          </m:r>
                        </m:sub>
                      </m:sSub>
                      <m:r>
                        <a:rPr lang="en-US" sz="2400" i="1">
                          <a:latin typeface="Cambria Math"/>
                        </a:rPr>
                        <m:t>=</m:t>
                      </m:r>
                      <m:sSub>
                        <m:sSubPr>
                          <m:ctrlPr>
                            <a:rPr lang="en-US" sz="2400" i="1">
                              <a:latin typeface="Cambria Math"/>
                            </a:rPr>
                          </m:ctrlPr>
                        </m:sSubPr>
                        <m:e>
                          <m:r>
                            <a:rPr lang="en-US" sz="2400" i="1">
                              <a:latin typeface="Cambria Math"/>
                            </a:rPr>
                            <m:t>𝑑</m:t>
                          </m:r>
                        </m:e>
                        <m:sub>
                          <m:r>
                            <a:rPr lang="en-US" sz="2400" i="1">
                              <a:latin typeface="Cambria Math"/>
                            </a:rPr>
                            <m:t>1</m:t>
                          </m:r>
                        </m:sub>
                      </m:sSub>
                      <m:r>
                        <a:rPr lang="en-US" sz="2400" i="1">
                          <a:latin typeface="Cambria Math"/>
                        </a:rPr>
                        <m:t>−</m:t>
                      </m:r>
                      <m:sSub>
                        <m:sSubPr>
                          <m:ctrlPr>
                            <a:rPr lang="en-US" sz="2400" i="1">
                              <a:latin typeface="Cambria Math"/>
                            </a:rPr>
                          </m:ctrlPr>
                        </m:sSubPr>
                        <m:e>
                          <m:r>
                            <a:rPr lang="en-US" sz="2400" i="1">
                              <a:latin typeface="Cambria Math"/>
                            </a:rPr>
                            <m:t>𝜎</m:t>
                          </m:r>
                        </m:e>
                        <m:sub>
                          <m:r>
                            <a:rPr lang="en-US" sz="2400" i="1">
                              <a:latin typeface="Cambria Math"/>
                            </a:rPr>
                            <m:t>𝑘</m:t>
                          </m:r>
                        </m:sub>
                      </m:sSub>
                      <m:r>
                        <a:rPr lang="en-US" sz="2400">
                          <a:latin typeface="Cambria Math"/>
                        </a:rPr>
                        <m:t> </m:t>
                      </m:r>
                      <m:rad>
                        <m:radPr>
                          <m:degHide m:val="on"/>
                          <m:ctrlPr>
                            <a:rPr lang="en-US" sz="2400" i="1">
                              <a:latin typeface="Cambria Math"/>
                            </a:rPr>
                          </m:ctrlPr>
                        </m:radPr>
                        <m:deg/>
                        <m:e>
                          <m:sSub>
                            <m:sSubPr>
                              <m:ctrlPr>
                                <a:rPr lang="en-US" sz="2400" i="1">
                                  <a:latin typeface="Cambria Math"/>
                                </a:rPr>
                              </m:ctrlPr>
                            </m:sSubPr>
                            <m:e>
                              <m:r>
                                <a:rPr lang="en-US" sz="2400" i="1">
                                  <a:latin typeface="Cambria Math"/>
                                </a:rPr>
                                <m:t>𝑡</m:t>
                              </m:r>
                            </m:e>
                            <m:sub>
                              <m:r>
                                <a:rPr lang="en-US" sz="2400" i="1">
                                  <a:latin typeface="Cambria Math"/>
                                </a:rPr>
                                <m:t>𝑘</m:t>
                              </m:r>
                            </m:sub>
                          </m:sSub>
                        </m:e>
                      </m:rad>
                      <m:r>
                        <a:rPr lang="en-US" sz="2400" i="1">
                          <a:latin typeface="Cambria Math"/>
                        </a:rPr>
                        <m:t>         </m:t>
                      </m:r>
                    </m:oMath>
                  </m:oMathPara>
                </a14:m>
                <a:endParaRPr lang="es-ES" sz="2400" dirty="0" smtClean="0"/>
              </a:p>
              <a:p>
                <a:pPr marL="0" indent="0">
                  <a:buNone/>
                </a:pPr>
                <a:r>
                  <a:rPr lang="en-US" sz="2400" dirty="0"/>
                  <a:t>			</a:t>
                </a:r>
              </a:p>
              <a:p>
                <a:r>
                  <a:rPr lang="en-US" sz="2400" dirty="0"/>
                  <a:t>F</a:t>
                </a:r>
                <a:r>
                  <a:rPr lang="en-US" sz="2400" baseline="-25000" dirty="0"/>
                  <a:t>k</a:t>
                </a:r>
                <a:r>
                  <a:rPr lang="en-US" sz="2400" dirty="0"/>
                  <a:t> is the forward interest rate at time 0 between t</a:t>
                </a:r>
                <a:r>
                  <a:rPr lang="en-US" sz="2400" baseline="-25000" dirty="0"/>
                  <a:t>k </a:t>
                </a:r>
                <a:r>
                  <a:rPr lang="en-US" sz="2400" dirty="0"/>
                  <a:t>and t</a:t>
                </a:r>
                <a:r>
                  <a:rPr lang="en-US" sz="2400" baseline="-25000" dirty="0"/>
                  <a:t>k+1</a:t>
                </a:r>
                <a14:m>
                  <m:oMath xmlns:m="http://schemas.openxmlformats.org/officeDocument/2006/math">
                    <m:r>
                      <a:rPr lang="es-ES" sz="2400" b="0" i="1" smtClean="0">
                        <a:latin typeface="Cambria Math"/>
                      </a:rPr>
                      <m:t>(</m:t>
                    </m:r>
                    <m:r>
                      <a:rPr lang="en-US" sz="2400" i="1" smtClean="0">
                        <a:latin typeface="Cambria Math"/>
                      </a:rPr>
                      <m:t>𝛿</m:t>
                    </m:r>
                    <m:r>
                      <a:rPr lang="en-US" sz="2400" i="1">
                        <a:latin typeface="Cambria Math"/>
                      </a:rPr>
                      <m:t>)</m:t>
                    </m:r>
                  </m:oMath>
                </a14:m>
                <a:r>
                  <a:rPr lang="en-US" sz="2400" dirty="0"/>
                  <a:t>, σ</a:t>
                </a:r>
                <a:r>
                  <a:rPr lang="en-US" sz="2400" baseline="-25000" dirty="0"/>
                  <a:t>k </a:t>
                </a:r>
                <a:r>
                  <a:rPr lang="en-US" sz="2400" dirty="0"/>
                  <a:t>its volatility, and </a:t>
                </a:r>
                <a14:m>
                  <m:oMath xmlns:m="http://schemas.openxmlformats.org/officeDocument/2006/math">
                    <m:r>
                      <a:rPr lang="en-US" sz="2400" i="1">
                        <a:latin typeface="Cambria Math"/>
                      </a:rPr>
                      <m:t>𝑃</m:t>
                    </m:r>
                    <m:d>
                      <m:dPr>
                        <m:ctrlPr>
                          <a:rPr lang="en-US" sz="2400" i="1">
                            <a:latin typeface="Cambria Math"/>
                          </a:rPr>
                        </m:ctrlPr>
                      </m:dPr>
                      <m:e>
                        <m:r>
                          <a:rPr lang="en-US" sz="2400" i="1">
                            <a:latin typeface="Cambria Math"/>
                          </a:rPr>
                          <m:t>0,</m:t>
                        </m:r>
                        <m:sSub>
                          <m:sSubPr>
                            <m:ctrlPr>
                              <a:rPr lang="en-US" sz="2400" i="1">
                                <a:latin typeface="Cambria Math"/>
                              </a:rPr>
                            </m:ctrlPr>
                          </m:sSubPr>
                          <m:e>
                            <m:r>
                              <a:rPr lang="en-US" sz="2400" i="1">
                                <a:latin typeface="Cambria Math"/>
                              </a:rPr>
                              <m:t>𝑡</m:t>
                            </m:r>
                          </m:e>
                          <m:sub>
                            <m:r>
                              <a:rPr lang="en-US" sz="2400" i="1">
                                <a:latin typeface="Cambria Math"/>
                              </a:rPr>
                              <m:t>𝑘</m:t>
                            </m:r>
                            <m:r>
                              <a:rPr lang="en-US" sz="2400" i="1">
                                <a:latin typeface="Cambria Math"/>
                              </a:rPr>
                              <m:t>+1</m:t>
                            </m:r>
                          </m:sub>
                        </m:sSub>
                      </m:e>
                    </m:d>
                  </m:oMath>
                </a14:m>
                <a:r>
                  <a:rPr lang="en-US" sz="2400" dirty="0"/>
                  <a:t> is the discount factor.</a:t>
                </a:r>
              </a:p>
              <a:p>
                <a:r>
                  <a:rPr lang="en-US" sz="2400" dirty="0"/>
                  <a:t>This formula is derived using </a:t>
                </a:r>
                <a:r>
                  <a:rPr lang="en-US" sz="2400" dirty="0">
                    <a:solidFill>
                      <a:srgbClr val="00B050"/>
                    </a:solidFill>
                  </a:rPr>
                  <a:t>Black model</a:t>
                </a:r>
                <a:r>
                  <a:rPr lang="en-US" sz="2400" dirty="0"/>
                  <a:t>.</a:t>
                </a:r>
              </a:p>
              <a:p>
                <a:endParaRPr lang="en-US" sz="2400"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xfrm>
                <a:off x="457200" y="1600200"/>
                <a:ext cx="8229600" cy="5069160"/>
              </a:xfrm>
              <a:blipFill rotWithShape="1">
                <a:blip r:embed="rId2"/>
                <a:stretch>
                  <a:fillRect l="-741" t="-1685" b="-120"/>
                </a:stretch>
              </a:blipFill>
            </p:spPr>
            <p:txBody>
              <a:bodyPr/>
              <a:lstStyle/>
              <a:p>
                <a:r>
                  <a:rPr lang="en-US">
                    <a:noFill/>
                  </a:rPr>
                  <a:t> </a:t>
                </a:r>
              </a:p>
            </p:txBody>
          </p:sp>
        </mc:Fallback>
      </mc:AlternateContent>
      <p:sp>
        <p:nvSpPr>
          <p:cNvPr id="4" name="3 Marcador de número de diapositiva"/>
          <p:cNvSpPr>
            <a:spLocks noGrp="1"/>
          </p:cNvSpPr>
          <p:nvPr>
            <p:ph type="sldNum" sz="quarter" idx="12"/>
          </p:nvPr>
        </p:nvSpPr>
        <p:spPr/>
        <p:txBody>
          <a:bodyPr/>
          <a:lstStyle/>
          <a:p>
            <a:fld id="{C6427F1E-ACDA-4A56-B73C-AE7D919BBC60}" type="slidenum">
              <a:rPr lang="en-US" smtClean="0"/>
              <a:t>8</a:t>
            </a:fld>
            <a:endParaRPr lang="en-US"/>
          </a:p>
        </p:txBody>
      </p:sp>
    </p:spTree>
    <p:extLst>
      <p:ext uri="{BB962C8B-B14F-4D97-AF65-F5344CB8AC3E}">
        <p14:creationId xmlns:p14="http://schemas.microsoft.com/office/powerpoint/2010/main" val="3139891825"/>
      </p:ext>
    </p:extLst>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rmAutofit/>
          </a:bodyPr>
          <a:lstStyle/>
          <a:p>
            <a:r>
              <a:rPr lang="en-US" sz="4000" dirty="0" smtClean="0"/>
              <a:t>Caps and floors</a:t>
            </a:r>
            <a:endParaRPr lang="en-US" sz="4000" dirty="0"/>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p:txBody>
              <a:bodyPr>
                <a:normAutofit/>
              </a:bodyPr>
              <a:lstStyle/>
              <a:p>
                <a:r>
                  <a:rPr lang="en-US" sz="2400" dirty="0" smtClean="0"/>
                  <a:t>The valuation of a cap </a:t>
                </a:r>
                <a:r>
                  <a:rPr lang="en-US" sz="2400" dirty="0"/>
                  <a:t>can also be expressed as the sum of the value of all </a:t>
                </a:r>
                <a:r>
                  <a:rPr lang="en-US" sz="2400" dirty="0">
                    <a:solidFill>
                      <a:srgbClr val="00B050"/>
                    </a:solidFill>
                  </a:rPr>
                  <a:t>caplets </a:t>
                </a:r>
                <a:r>
                  <a:rPr lang="en-US" sz="2400" dirty="0"/>
                  <a:t>in a portfolio. The valuation of a single caplet can be expressed as </a:t>
                </a:r>
                <a:endParaRPr lang="en-US" sz="2400" dirty="0" smtClean="0"/>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sSubSup>
                        <m:sSubSupPr>
                          <m:ctrlPr>
                            <a:rPr lang="en-US" sz="2400" i="1">
                              <a:latin typeface="Cambria Math"/>
                            </a:rPr>
                          </m:ctrlPr>
                        </m:sSubSupPr>
                        <m:e>
                          <m:r>
                            <a:rPr lang="en-US" sz="2400" i="1">
                              <a:latin typeface="Cambria Math"/>
                            </a:rPr>
                            <m:t>𝐶</m:t>
                          </m:r>
                        </m:e>
                        <m:sub>
                          <m:r>
                            <a:rPr lang="en-US" sz="2400" i="1">
                              <a:latin typeface="Cambria Math"/>
                            </a:rPr>
                            <m:t>𝑡</m:t>
                          </m:r>
                        </m:sub>
                        <m:sup>
                          <m:r>
                            <a:rPr lang="en-US" sz="2400" i="1">
                              <a:latin typeface="Cambria Math"/>
                            </a:rPr>
                            <m:t>𝑖</m:t>
                          </m:r>
                        </m:sup>
                      </m:sSubSup>
                      <m:r>
                        <a:rPr lang="en-US" sz="2400" i="1">
                          <a:latin typeface="Cambria Math"/>
                        </a:rPr>
                        <m:t>=</m:t>
                      </m:r>
                      <m:r>
                        <a:rPr lang="en-US" sz="2400" i="1">
                          <a:latin typeface="Cambria Math"/>
                        </a:rPr>
                        <m:t>𝑁</m:t>
                      </m:r>
                      <m:d>
                        <m:dPr>
                          <m:ctrlPr>
                            <a:rPr lang="en-US" sz="2400" i="1">
                              <a:latin typeface="Cambria Math"/>
                            </a:rPr>
                          </m:ctrlPr>
                        </m:dPr>
                        <m:e>
                          <m:r>
                            <a:rPr lang="en-US" sz="2400" i="1">
                              <a:latin typeface="Cambria Math"/>
                            </a:rPr>
                            <m:t>1+</m:t>
                          </m:r>
                          <m:r>
                            <a:rPr lang="en-US" sz="2400" i="1">
                              <a:latin typeface="Cambria Math"/>
                            </a:rPr>
                            <m:t>𝛿</m:t>
                          </m:r>
                          <m:r>
                            <a:rPr lang="es-ES" sz="2400" b="0" i="1" smtClean="0">
                              <a:latin typeface="Cambria Math"/>
                            </a:rPr>
                            <m:t>𝐾</m:t>
                          </m:r>
                        </m:e>
                      </m:d>
                      <m:r>
                        <a:rPr lang="en-US" sz="2400" i="1">
                          <a:latin typeface="Cambria Math"/>
                        </a:rPr>
                        <m:t> </m:t>
                      </m:r>
                      <m:r>
                        <a:rPr lang="en-US" sz="2400" i="1">
                          <a:latin typeface="Cambria Math"/>
                        </a:rPr>
                        <m:t>𝜋</m:t>
                      </m:r>
                      <m:r>
                        <a:rPr lang="en-US" sz="2400" i="1">
                          <a:latin typeface="Cambria Math"/>
                        </a:rPr>
                        <m:t>(</m:t>
                      </m:r>
                      <m:r>
                        <a:rPr lang="en-US" sz="2400" i="1">
                          <a:latin typeface="Cambria Math"/>
                        </a:rPr>
                        <m:t>𝑡</m:t>
                      </m:r>
                      <m:r>
                        <a:rPr lang="en-US" sz="2400" i="1">
                          <a:latin typeface="Cambria Math"/>
                        </a:rPr>
                        <m:t>,</m:t>
                      </m:r>
                      <m:f>
                        <m:fPr>
                          <m:ctrlPr>
                            <a:rPr lang="en-US" sz="2400" i="1">
                              <a:latin typeface="Cambria Math"/>
                            </a:rPr>
                          </m:ctrlPr>
                        </m:fPr>
                        <m:num>
                          <m:r>
                            <a:rPr lang="en-US" sz="2400" i="1">
                              <a:latin typeface="Cambria Math"/>
                            </a:rPr>
                            <m:t>1</m:t>
                          </m:r>
                        </m:num>
                        <m:den>
                          <m:r>
                            <a:rPr lang="en-US" sz="2400" i="1">
                              <a:latin typeface="Cambria Math"/>
                            </a:rPr>
                            <m:t>1+</m:t>
                          </m:r>
                          <m:r>
                            <a:rPr lang="en-US" sz="2400" i="1">
                              <a:latin typeface="Cambria Math"/>
                            </a:rPr>
                            <m:t>𝛿</m:t>
                          </m:r>
                          <m:r>
                            <a:rPr lang="es-ES" sz="2400" b="0" i="1" smtClean="0">
                              <a:latin typeface="Cambria Math"/>
                            </a:rPr>
                            <m:t>𝐾</m:t>
                          </m:r>
                        </m:den>
                      </m:f>
                      <m:r>
                        <a:rPr lang="en-US" sz="2400" i="1">
                          <a:latin typeface="Cambria Math"/>
                        </a:rPr>
                        <m:t>,</m:t>
                      </m:r>
                      <m:sSub>
                        <m:sSubPr>
                          <m:ctrlPr>
                            <a:rPr lang="en-US" sz="2400" i="1">
                              <a:latin typeface="Cambria Math"/>
                            </a:rPr>
                          </m:ctrlPr>
                        </m:sSubPr>
                        <m:e>
                          <m:r>
                            <a:rPr lang="en-US" sz="2400" i="1">
                              <a:latin typeface="Cambria Math"/>
                            </a:rPr>
                            <m:t>𝑡</m:t>
                          </m:r>
                        </m:e>
                        <m:sub>
                          <m:r>
                            <a:rPr lang="en-US" sz="2400" i="1">
                              <a:latin typeface="Cambria Math"/>
                            </a:rPr>
                            <m:t>𝑖</m:t>
                          </m:r>
                        </m:sub>
                      </m:sSub>
                      <m:r>
                        <a:rPr lang="en-US" sz="2400" i="1">
                          <a:latin typeface="Cambria Math"/>
                        </a:rPr>
                        <m:t>−</m:t>
                      </m:r>
                      <m:r>
                        <a:rPr lang="en-US" sz="2400" i="1">
                          <a:latin typeface="Cambria Math"/>
                        </a:rPr>
                        <m:t>𝛿</m:t>
                      </m:r>
                      <m:r>
                        <a:rPr lang="en-US" sz="2400" i="1">
                          <a:latin typeface="Cambria Math"/>
                        </a:rPr>
                        <m:t>,</m:t>
                      </m:r>
                      <m:sSub>
                        <m:sSubPr>
                          <m:ctrlPr>
                            <a:rPr lang="en-US" sz="2400" i="1">
                              <a:latin typeface="Cambria Math"/>
                            </a:rPr>
                          </m:ctrlPr>
                        </m:sSubPr>
                        <m:e>
                          <m:r>
                            <a:rPr lang="en-US" sz="2400" i="1">
                              <a:latin typeface="Cambria Math"/>
                            </a:rPr>
                            <m:t>𝑡</m:t>
                          </m:r>
                        </m:e>
                        <m:sub>
                          <m:r>
                            <a:rPr lang="en-US" sz="2400" i="1">
                              <a:latin typeface="Cambria Math"/>
                            </a:rPr>
                            <m:t>𝑖</m:t>
                          </m:r>
                        </m:sub>
                      </m:sSub>
                      <m:r>
                        <a:rPr lang="en-US" sz="2400" i="1">
                          <a:latin typeface="Cambria Math"/>
                        </a:rPr>
                        <m:t>)</m:t>
                      </m:r>
                    </m:oMath>
                  </m:oMathPara>
                </a14:m>
                <a:endParaRPr lang="en-US" sz="2400" dirty="0"/>
              </a:p>
              <a:p>
                <a:pPr marL="0" indent="0">
                  <a:buNone/>
                </a:pPr>
                <a:endParaRPr lang="en-US" sz="2400" dirty="0" smtClean="0"/>
              </a:p>
              <a:p>
                <a:pPr marL="0" indent="0">
                  <a:buNone/>
                </a:pPr>
                <a:r>
                  <a:rPr lang="en-US" sz="2400" dirty="0" smtClean="0"/>
                  <a:t>where </a:t>
                </a:r>
                <a14:m>
                  <m:oMath xmlns:m="http://schemas.openxmlformats.org/officeDocument/2006/math">
                    <m:r>
                      <a:rPr lang="en-US" sz="2400" i="1">
                        <a:latin typeface="Cambria Math"/>
                      </a:rPr>
                      <m:t>𝜋</m:t>
                    </m:r>
                    <m:d>
                      <m:dPr>
                        <m:ctrlPr>
                          <a:rPr lang="en-US" sz="2400" i="1">
                            <a:latin typeface="Cambria Math"/>
                          </a:rPr>
                        </m:ctrlPr>
                      </m:dPr>
                      <m:e>
                        <m:r>
                          <a:rPr lang="en-US" sz="2400" i="1">
                            <a:latin typeface="Cambria Math"/>
                          </a:rPr>
                          <m:t>𝑡</m:t>
                        </m:r>
                        <m:r>
                          <a:rPr lang="en-US" sz="2400" i="1">
                            <a:latin typeface="Cambria Math"/>
                          </a:rPr>
                          <m:t>, </m:t>
                        </m:r>
                        <m:r>
                          <a:rPr lang="en-US" sz="2400" i="1">
                            <a:latin typeface="Cambria Math"/>
                          </a:rPr>
                          <m:t>𝐾</m:t>
                        </m:r>
                        <m:r>
                          <a:rPr lang="en-US" sz="2400" i="1">
                            <a:latin typeface="Cambria Math"/>
                          </a:rPr>
                          <m:t>,</m:t>
                        </m:r>
                        <m:r>
                          <a:rPr lang="en-US" sz="2400" i="1">
                            <a:latin typeface="Cambria Math"/>
                          </a:rPr>
                          <m:t>𝑆</m:t>
                        </m:r>
                        <m:r>
                          <a:rPr lang="en-US" sz="2400" i="1">
                            <a:latin typeface="Cambria Math"/>
                          </a:rPr>
                          <m:t>, </m:t>
                        </m:r>
                        <m:r>
                          <a:rPr lang="en-US" sz="2400" i="1">
                            <a:latin typeface="Cambria Math"/>
                          </a:rPr>
                          <m:t>𝑇</m:t>
                        </m:r>
                      </m:e>
                    </m:d>
                  </m:oMath>
                </a14:m>
                <a:r>
                  <a:rPr lang="en-US" sz="2400" dirty="0"/>
                  <a:t> is the price of a call option on a zero-coupon bond at time t, with the strike price K, expiry T and where the bond expires at time S</a:t>
                </a:r>
                <a:r>
                  <a:rPr lang="en-US" sz="2400" dirty="0" smtClean="0"/>
                  <a:t>.</a:t>
                </a:r>
                <a:endParaRPr lang="en-US" sz="2400"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l="-1111" t="-1111"/>
                </a:stretch>
              </a:blipFill>
            </p:spPr>
            <p:txBody>
              <a:bodyPr/>
              <a:lstStyle/>
              <a:p>
                <a:r>
                  <a:rPr lang="en-US">
                    <a:noFill/>
                  </a:rPr>
                  <a:t> </a:t>
                </a:r>
              </a:p>
            </p:txBody>
          </p:sp>
        </mc:Fallback>
      </mc:AlternateContent>
      <p:sp>
        <p:nvSpPr>
          <p:cNvPr id="4" name="3 Marcador de número de diapositiva"/>
          <p:cNvSpPr>
            <a:spLocks noGrp="1"/>
          </p:cNvSpPr>
          <p:nvPr>
            <p:ph type="sldNum" sz="quarter" idx="12"/>
          </p:nvPr>
        </p:nvSpPr>
        <p:spPr/>
        <p:txBody>
          <a:bodyPr/>
          <a:lstStyle/>
          <a:p>
            <a:fld id="{C6427F1E-ACDA-4A56-B73C-AE7D919BBC60}" type="slidenum">
              <a:rPr lang="en-US" smtClean="0"/>
              <a:t>9</a:t>
            </a:fld>
            <a:endParaRPr lang="en-US"/>
          </a:p>
        </p:txBody>
      </p:sp>
    </p:spTree>
    <p:extLst>
      <p:ext uri="{BB962C8B-B14F-4D97-AF65-F5344CB8AC3E}">
        <p14:creationId xmlns:p14="http://schemas.microsoft.com/office/powerpoint/2010/main" val="1086479650"/>
      </p:ext>
    </p:extLst>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TotalTime>
  <Words>1186</Words>
  <Application>Microsoft Office PowerPoint</Application>
  <PresentationFormat>Presentación en pantalla (4:3)</PresentationFormat>
  <Paragraphs>138</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Flujo</vt:lpstr>
      <vt:lpstr>MMA708 - Analytical Finance II     EXOTIC CAP PRICING    18 December 2013</vt:lpstr>
      <vt:lpstr>Content</vt:lpstr>
      <vt:lpstr>Introduction</vt:lpstr>
      <vt:lpstr>Caps and floors</vt:lpstr>
      <vt:lpstr>Caps and floors</vt:lpstr>
      <vt:lpstr>Caps and floors</vt:lpstr>
      <vt:lpstr>Caps and floors</vt:lpstr>
      <vt:lpstr>Caps and floors</vt:lpstr>
      <vt:lpstr>Caps and floors</vt:lpstr>
      <vt:lpstr>Pricing caps</vt:lpstr>
      <vt:lpstr>Pricing caps</vt:lpstr>
      <vt:lpstr>Pricing caps</vt:lpstr>
      <vt:lpstr> Exotic barrier caps </vt:lpstr>
      <vt:lpstr>Dual strike caps</vt:lpstr>
      <vt:lpstr>Dual strike caps</vt:lpstr>
      <vt:lpstr> Knock-Out caps </vt:lpstr>
      <vt:lpstr>Knock-out caps</vt:lpstr>
      <vt:lpstr>Sticky caps</vt:lpstr>
      <vt:lpstr>Other exotic caps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Portatil</dc:creator>
  <cp:lastModifiedBy>Portatil</cp:lastModifiedBy>
  <cp:revision>18</cp:revision>
  <dcterms:created xsi:type="dcterms:W3CDTF">2013-12-16T21:15:42Z</dcterms:created>
  <dcterms:modified xsi:type="dcterms:W3CDTF">2013-12-16T23:53:05Z</dcterms:modified>
</cp:coreProperties>
</file>