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矩形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矩形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矩形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矩形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圆角矩形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圆角矩形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矩形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2011/12/19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26" name="日期占位符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2011/12/19</a:t>
            </a:fld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28" name="页脚占位符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矩形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矩形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矩形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矩形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矩形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圆角矩形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圆角矩形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矩形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矩形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矩形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矩形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矩形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矩形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2011/12/19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533400"/>
            <a:ext cx="9144000" cy="269173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Nelson-Siegel-</a:t>
            </a:r>
            <a:r>
              <a:rPr lang="en-US" sz="3600" b="1" dirty="0" err="1" smtClean="0"/>
              <a:t>Svensson</a:t>
            </a:r>
            <a:r>
              <a:rPr lang="en-US" sz="3600" b="1" dirty="0" smtClean="0"/>
              <a:t> model: application for Swedish government bonds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79512" y="4077072"/>
            <a:ext cx="6400800" cy="300188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 MMA 708 - Analytical Finance II</a:t>
            </a:r>
          </a:p>
          <a:p>
            <a:r>
              <a:rPr lang="en-US" dirty="0"/>
              <a:t>Teacher:  Jan </a:t>
            </a:r>
            <a:r>
              <a:rPr lang="en-US" dirty="0" smtClean="0"/>
              <a:t>Roman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He Bo</a:t>
            </a:r>
          </a:p>
          <a:p>
            <a:r>
              <a:rPr lang="en-US" dirty="0" err="1"/>
              <a:t>Ashot</a:t>
            </a:r>
            <a:r>
              <a:rPr lang="en-US" dirty="0"/>
              <a:t> </a:t>
            </a:r>
            <a:r>
              <a:rPr lang="en-US" dirty="0" err="1"/>
              <a:t>Khalatyan</a:t>
            </a:r>
            <a:endParaRPr lang="en-US" dirty="0"/>
          </a:p>
          <a:p>
            <a:r>
              <a:rPr lang="en-US" dirty="0" err="1"/>
              <a:t>Omogunloye</a:t>
            </a:r>
            <a:r>
              <a:rPr lang="en-US" dirty="0"/>
              <a:t> </a:t>
            </a:r>
            <a:r>
              <a:rPr lang="en-US" dirty="0" err="1"/>
              <a:t>Oluwasanmi</a:t>
            </a:r>
            <a:endParaRPr lang="en-US" dirty="0"/>
          </a:p>
          <a:p>
            <a:endParaRPr lang="en-US" dirty="0"/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365846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6600" b="1" dirty="0" smtClean="0"/>
              <a:t>Introduction </a:t>
            </a:r>
            <a:endParaRPr lang="en-US" sz="66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 smtClean="0"/>
              <a:t>attempt </a:t>
            </a:r>
            <a:r>
              <a:rPr lang="en-US" dirty="0"/>
              <a:t>to </a:t>
            </a:r>
            <a:r>
              <a:rPr lang="en-US" dirty="0" smtClean="0"/>
              <a:t>calculate term structure of Swedish government bonds using Nelson-Siegel-</a:t>
            </a:r>
            <a:r>
              <a:rPr lang="en-US" dirty="0" err="1" smtClean="0"/>
              <a:t>Svensson</a:t>
            </a:r>
            <a:r>
              <a:rPr lang="en-US" dirty="0" smtClean="0"/>
              <a:t> model. </a:t>
            </a:r>
          </a:p>
          <a:p>
            <a:endParaRPr lang="en-US" dirty="0" smtClean="0"/>
          </a:p>
          <a:p>
            <a:r>
              <a:rPr lang="en-US" dirty="0" smtClean="0"/>
              <a:t>Excel/VBA was used to minimize squared difference between actual bond price and model price calculated with Nelson-Siegel-</a:t>
            </a:r>
            <a:r>
              <a:rPr lang="en-US" dirty="0" err="1" smtClean="0"/>
              <a:t>Svensson</a:t>
            </a:r>
            <a:r>
              <a:rPr lang="en-US" dirty="0" smtClean="0"/>
              <a:t> model.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349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Nelson-Siegel model for the forward curve: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319263"/>
            <a:ext cx="5566766" cy="6480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="" xmlns:a14="http://schemas.microsoft.com/office/drawing/2010/main" Requires="a14">
          <p:sp>
            <p:nvSpPr>
              <p:cNvPr id="10" name="矩形 9"/>
              <p:cNvSpPr/>
              <p:nvPr/>
            </p:nvSpPr>
            <p:spPr>
              <a:xfrm>
                <a:off x="683568" y="3140968"/>
                <a:ext cx="7632848" cy="6712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 smtClean="0"/>
                  <a:t>Where,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 smtClean="0">
                            <a:latin typeface="Cambria Math"/>
                          </a:rPr>
                          <m:t>β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,</m:t>
                        </m:r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β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i="1">
                            <a:latin typeface="Cambria Math"/>
                          </a:rPr>
                          <m:t>β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3  </m:t>
                        </m:r>
                      </m:sub>
                    </m:sSub>
                  </m:oMath>
                </a14:m>
                <a:r>
                  <a:rPr lang="en-US" dirty="0" smtClean="0"/>
                  <a:t>are </a:t>
                </a:r>
                <a:r>
                  <a:rPr lang="en-US" dirty="0"/>
                  <a:t>parameters which are constant to be estimated, and </a:t>
                </a:r>
                <a:r>
                  <a:rPr lang="en-US" dirty="0" smtClean="0"/>
                  <a:t/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</a:rPr>
                          <m:t>Ʈ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/>
                </a:r>
                <a:r>
                  <a:rPr lang="en-US" dirty="0"/>
                  <a:t>is also constant. </a:t>
                </a:r>
                <a:r>
                  <a:rPr lang="en-US" dirty="0" smtClean="0"/>
                  <a:t>Integrating </a:t>
                </a:r>
                <a:r>
                  <a:rPr lang="en-US" dirty="0"/>
                  <a:t>the equation (1) above, we get</a:t>
                </a:r>
              </a:p>
            </p:txBody>
          </p:sp>
        </mc:Choice>
        <mc:Fallback>
          <p:sp>
            <p:nvSpPr>
              <p:cNvPr id="10" name="矩形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568" y="3140968"/>
                <a:ext cx="7632848" cy="671209"/>
              </a:xfrm>
              <a:prstGeom prst="rect">
                <a:avLst/>
              </a:prstGeom>
              <a:blipFill rotWithShape="1">
                <a:blip r:embed="rId3"/>
                <a:stretch>
                  <a:fillRect l="-639" t="-4545" r="-958" b="-10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8" name="Bildobjekt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8234" y="4005064"/>
            <a:ext cx="6231462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矩形 11"/>
          <p:cNvSpPr/>
          <p:nvPr/>
        </p:nvSpPr>
        <p:spPr>
          <a:xfrm>
            <a:off x="1138620" y="5085184"/>
            <a:ext cx="62416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If we change the variables:</a:t>
            </a:r>
            <a:endParaRPr lang="en-US" dirty="0"/>
          </a:p>
        </p:txBody>
      </p:sp>
      <p:pic>
        <p:nvPicPr>
          <p:cNvPr id="1039" name="Bildobjekt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02" y="5661248"/>
            <a:ext cx="3042338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90477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340768"/>
            <a:ext cx="8229600" cy="4325112"/>
          </a:xfrm>
        </p:spPr>
        <p:txBody>
          <a:bodyPr/>
          <a:lstStyle/>
          <a:p>
            <a:pPr>
              <a:buNone/>
            </a:pPr>
            <a:r>
              <a:rPr lang="en-GB" sz="2400" dirty="0" smtClean="0"/>
              <a:t>We get:</a:t>
            </a:r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GB" sz="2400" dirty="0" smtClean="0"/>
              <a:t>This implies the following spot </a:t>
            </a:r>
            <a:r>
              <a:rPr lang="en-GB" sz="2400" dirty="0" smtClean="0"/>
              <a:t>rate formula</a:t>
            </a:r>
            <a:r>
              <a:rPr lang="en-GB" sz="2400" dirty="0" smtClean="0"/>
              <a:t>: </a:t>
            </a:r>
            <a:endParaRPr lang="en-US" sz="2400" dirty="0" smtClean="0"/>
          </a:p>
          <a:p>
            <a:endParaRPr lang="en-US" dirty="0"/>
          </a:p>
        </p:txBody>
      </p:sp>
      <p:pic>
        <p:nvPicPr>
          <p:cNvPr id="2050" name="Bildobjekt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830301"/>
            <a:ext cx="5224734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Bildobjekt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581400"/>
            <a:ext cx="6477988" cy="769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457200" y="4876800"/>
            <a:ext cx="7467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/>
              <a:t>Where                                         </a:t>
            </a:r>
            <a:r>
              <a:rPr lang="en-GB" sz="2400" dirty="0"/>
              <a:t>are constants to be estimated</a:t>
            </a:r>
            <a:endParaRPr lang="en-US" sz="2400" dirty="0"/>
          </a:p>
        </p:txBody>
      </p:sp>
      <p:pic>
        <p:nvPicPr>
          <p:cNvPr id="2052" name="Bildobjekt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876800"/>
            <a:ext cx="2423893" cy="339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233670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Nelson-Siegel model </a:t>
            </a:r>
            <a:r>
              <a:rPr lang="en-US" b="1" dirty="0" smtClean="0"/>
              <a:t>Extension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Nelson-Siegel model was extended by </a:t>
            </a:r>
            <a:r>
              <a:rPr lang="en-US" sz="2400" dirty="0" err="1" smtClean="0"/>
              <a:t>Svensson</a:t>
            </a:r>
            <a:r>
              <a:rPr lang="en-US" sz="2400" dirty="0" smtClean="0"/>
              <a:t> </a:t>
            </a:r>
            <a:r>
              <a:rPr lang="en-US" sz="2400" dirty="0"/>
              <a:t>(1994</a:t>
            </a:r>
            <a:r>
              <a:rPr lang="en-US" sz="2400" dirty="0" smtClean="0"/>
              <a:t>):</a:t>
            </a:r>
          </a:p>
          <a:p>
            <a:endParaRPr lang="en-US" dirty="0"/>
          </a:p>
        </p:txBody>
      </p:sp>
      <p:pic>
        <p:nvPicPr>
          <p:cNvPr id="3074" name="Bildobjekt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3116" y="2915022"/>
            <a:ext cx="6615484" cy="590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685800" y="38862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/>
              <a:t>Deducting  the basic Nelson-Siegel model, we get</a:t>
            </a:r>
            <a:endParaRPr lang="en-US" sz="2400" dirty="0"/>
          </a:p>
        </p:txBody>
      </p:sp>
      <p:pic>
        <p:nvPicPr>
          <p:cNvPr id="3075" name="Bildobjekt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49" y="4581128"/>
            <a:ext cx="7226985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/>
          <p:nvPr/>
        </p:nvSpPr>
        <p:spPr>
          <a:xfrm>
            <a:off x="533400" y="5410200"/>
            <a:ext cx="75456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400" dirty="0" smtClean="0"/>
              <a:t>Where                                                    are </a:t>
            </a:r>
            <a:r>
              <a:rPr lang="en-GB" sz="2400" dirty="0"/>
              <a:t>constants to be </a:t>
            </a:r>
            <a:endParaRPr lang="en-GB" sz="2400" dirty="0" smtClean="0"/>
          </a:p>
          <a:p>
            <a:r>
              <a:rPr lang="en-GB" sz="2400" dirty="0" smtClean="0"/>
              <a:t>estimated</a:t>
            </a:r>
            <a:r>
              <a:rPr lang="en-GB" sz="2400" dirty="0"/>
              <a:t>.</a:t>
            </a:r>
            <a:r>
              <a:rPr lang="en-GB" sz="2400" dirty="0" smtClean="0"/>
              <a:t> </a:t>
            </a:r>
            <a:endParaRPr lang="en-US" sz="2400" dirty="0"/>
          </a:p>
        </p:txBody>
      </p:sp>
      <p:pic>
        <p:nvPicPr>
          <p:cNvPr id="3076" name="Bildobjekt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486400"/>
            <a:ext cx="3432273" cy="352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821068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Application </a:t>
            </a:r>
            <a:r>
              <a:rPr lang="en-US" b="1" dirty="0"/>
              <a:t>in Excel/VBA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/>
            <a:r>
              <a:rPr lang="en-US" dirty="0" smtClean="0"/>
              <a:t>With the theory above we </a:t>
            </a:r>
            <a:r>
              <a:rPr lang="en-US" dirty="0" smtClean="0"/>
              <a:t>collected </a:t>
            </a:r>
            <a:r>
              <a:rPr lang="en-US" dirty="0" smtClean="0"/>
              <a:t>data from nasdaqomxnordic.com  and </a:t>
            </a:r>
            <a:r>
              <a:rPr lang="en-US" dirty="0" smtClean="0"/>
              <a:t>used </a:t>
            </a:r>
            <a:r>
              <a:rPr lang="en-US" dirty="0" smtClean="0"/>
              <a:t>Excel Solver and VBA to get the term structure. </a:t>
            </a:r>
          </a:p>
          <a:p>
            <a:pPr marL="109728" indent="0"/>
            <a:endParaRPr lang="en-US" dirty="0" smtClean="0"/>
          </a:p>
          <a:p>
            <a:pPr marL="109728" indent="0"/>
            <a:r>
              <a:rPr lang="en-US" dirty="0" smtClean="0"/>
              <a:t>VBA codes “P_nse” and “R_nse” where created to calculate bond price and rate using Nelson-Siegel-</a:t>
            </a:r>
            <a:r>
              <a:rPr lang="en-US" dirty="0" err="1" smtClean="0"/>
              <a:t>Svensson</a:t>
            </a:r>
            <a:r>
              <a:rPr lang="en-US" dirty="0" smtClean="0"/>
              <a:t> model</a:t>
            </a:r>
          </a:p>
          <a:p>
            <a:pPr marL="109728" indent="0"/>
            <a:endParaRPr lang="en-US" dirty="0" smtClean="0"/>
          </a:p>
          <a:p>
            <a:pPr marL="109728" indent="0"/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032856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Excel calculations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1026" name="Picture 2" descr="}V]%D7}[H3SC9S~E4JFDH$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238" y="2133600"/>
            <a:ext cx="8994562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868773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E[GE5T81BFLI]2VXB{%{MW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66800"/>
            <a:ext cx="8989928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29637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都市">
  <a:themeElements>
    <a:clrScheme name="都市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都市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都市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58</TotalTime>
  <Words>156</Words>
  <Application>Microsoft Office PowerPoint</Application>
  <PresentationFormat>On-screen Show (4:3)</PresentationFormat>
  <Paragraphs>32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都市</vt:lpstr>
      <vt:lpstr>Nelson-Siegel-Svensson model: application for Swedish government bonds </vt:lpstr>
      <vt:lpstr>Introduction </vt:lpstr>
      <vt:lpstr>Nelson-Siegel model for the forward curve:</vt:lpstr>
      <vt:lpstr>Slide 4</vt:lpstr>
      <vt:lpstr>Nelson-Siegel model Extension</vt:lpstr>
      <vt:lpstr>Application in Excel/VBA</vt:lpstr>
      <vt:lpstr>Excel calculations 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Nelson-Siegel models an application of Swedish government securities</dc:title>
  <dc:creator>Administrator</dc:creator>
  <cp:lastModifiedBy>John</cp:lastModifiedBy>
  <cp:revision>15</cp:revision>
  <dcterms:created xsi:type="dcterms:W3CDTF">2011-12-18T22:36:54Z</dcterms:created>
  <dcterms:modified xsi:type="dcterms:W3CDTF">2011-12-19T17:14:46Z</dcterms:modified>
</cp:coreProperties>
</file>