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7" r:id="rId5"/>
    <p:sldId id="259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KE_LAP-MSI\Users\Mike_Lap\Documents\BSM%20dat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MIKE_LAP-MSI\Users\Mike_Lap\Documents\BSM%20data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Graphs!$C$4</c:f>
              <c:strCache>
                <c:ptCount val="1"/>
                <c:pt idx="0">
                  <c:v>FV.25</c:v>
                </c:pt>
              </c:strCache>
            </c:strRef>
          </c:tx>
          <c:spPr>
            <a:solidFill>
              <a:srgbClr val="FF0066"/>
            </a:solidFill>
          </c:spPr>
          <c:invertIfNegative val="0"/>
          <c:cat>
            <c:numRef>
              <c:f>Graphs!$B$5:$B$10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Graphs!$C$5:$C$10</c:f>
              <c:numCache>
                <c:formatCode>General</c:formatCode>
                <c:ptCount val="6"/>
                <c:pt idx="0">
                  <c:v>5.8316573198794686E-2</c:v>
                </c:pt>
                <c:pt idx="1">
                  <c:v>5.5051740090700463E-2</c:v>
                </c:pt>
                <c:pt idx="2">
                  <c:v>4.3237085898098826E-2</c:v>
                </c:pt>
                <c:pt idx="3">
                  <c:v>2.6509336892599933E-2</c:v>
                </c:pt>
                <c:pt idx="4">
                  <c:v>9.7445616688212056E-3</c:v>
                </c:pt>
                <c:pt idx="5">
                  <c:v>-3.6202584461602072E-3</c:v>
                </c:pt>
              </c:numCache>
            </c:numRef>
          </c:val>
        </c:ser>
        <c:ser>
          <c:idx val="1"/>
          <c:order val="1"/>
          <c:tx>
            <c:strRef>
              <c:f>Graphs!$D$4</c:f>
              <c:strCache>
                <c:ptCount val="1"/>
                <c:pt idx="0">
                  <c:v>FV.5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cat>
            <c:numRef>
              <c:f>Graphs!$B$5:$B$10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Graphs!$D$5:$D$10</c:f>
              <c:numCache>
                <c:formatCode>General</c:formatCode>
                <c:ptCount val="6"/>
                <c:pt idx="0">
                  <c:v>4.522015061489526E-2</c:v>
                </c:pt>
                <c:pt idx="1">
                  <c:v>4.3682350381800461E-2</c:v>
                </c:pt>
                <c:pt idx="2">
                  <c:v>3.3965020152997738E-2</c:v>
                </c:pt>
                <c:pt idx="3">
                  <c:v>1.9373367584799794E-2</c:v>
                </c:pt>
                <c:pt idx="4">
                  <c:v>4.5238823887405744E-3</c:v>
                </c:pt>
                <c:pt idx="5">
                  <c:v>-7.2785828189800839E-3</c:v>
                </c:pt>
              </c:numCache>
            </c:numRef>
          </c:val>
        </c:ser>
        <c:ser>
          <c:idx val="2"/>
          <c:order val="2"/>
          <c:tx>
            <c:strRef>
              <c:f>Graphs!$E$4</c:f>
              <c:strCache>
                <c:ptCount val="1"/>
                <c:pt idx="0">
                  <c:v>FV.75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Graphs!$B$5:$B$10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Graphs!$E$5:$E$10</c:f>
              <c:numCache>
                <c:formatCode>General</c:formatCode>
                <c:ptCount val="6"/>
                <c:pt idx="0">
                  <c:v>3.2219510377693439E-2</c:v>
                </c:pt>
                <c:pt idx="1">
                  <c:v>3.2394966293999516E-2</c:v>
                </c:pt>
                <c:pt idx="2">
                  <c:v>2.4758892486399731E-2</c:v>
                </c:pt>
                <c:pt idx="3">
                  <c:v>1.2287486755099053E-2</c:v>
                </c:pt>
                <c:pt idx="4">
                  <c:v>-6.6056579185946873E-4</c:v>
                </c:pt>
                <c:pt idx="5">
                  <c:v>-1.0911758448330033E-2</c:v>
                </c:pt>
              </c:numCache>
            </c:numRef>
          </c:val>
        </c:ser>
        <c:ser>
          <c:idx val="3"/>
          <c:order val="3"/>
          <c:tx>
            <c:strRef>
              <c:f>Graphs!$F$4</c:f>
              <c:strCache>
                <c:ptCount val="1"/>
                <c:pt idx="0">
                  <c:v>WV.25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numRef>
              <c:f>Graphs!$B$5:$B$10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Graphs!$F$5:$F$10</c:f>
              <c:numCache>
                <c:formatCode>General</c:formatCode>
                <c:ptCount val="6"/>
                <c:pt idx="0">
                  <c:v>0.12052329217859636</c:v>
                </c:pt>
                <c:pt idx="1">
                  <c:v>0.16338760937239982</c:v>
                </c:pt>
                <c:pt idx="2">
                  <c:v>0.19231896633129963</c:v>
                </c:pt>
                <c:pt idx="3">
                  <c:v>0.20002115722170011</c:v>
                </c:pt>
                <c:pt idx="4">
                  <c:v>0.18839356586101985</c:v>
                </c:pt>
                <c:pt idx="5">
                  <c:v>0.16420231068365965</c:v>
                </c:pt>
              </c:numCache>
            </c:numRef>
          </c:val>
        </c:ser>
        <c:ser>
          <c:idx val="4"/>
          <c:order val="4"/>
          <c:tx>
            <c:strRef>
              <c:f>Graphs!$G$4</c:f>
              <c:strCache>
                <c:ptCount val="1"/>
                <c:pt idx="0">
                  <c:v>WV.5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Graphs!$B$5:$B$10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Graphs!$G$5:$G$10</c:f>
              <c:numCache>
                <c:formatCode>General</c:formatCode>
                <c:ptCount val="6"/>
                <c:pt idx="0">
                  <c:v>8.671918999509387E-2</c:v>
                </c:pt>
                <c:pt idx="1">
                  <c:v>0.11580472995910185</c:v>
                </c:pt>
                <c:pt idx="2">
                  <c:v>0.13311066046239972</c:v>
                </c:pt>
                <c:pt idx="3">
                  <c:v>0.13473240718770008</c:v>
                </c:pt>
                <c:pt idx="4">
                  <c:v>0.12332818258164124</c:v>
                </c:pt>
                <c:pt idx="5">
                  <c:v>0.10439885132378013</c:v>
                </c:pt>
              </c:numCache>
            </c:numRef>
          </c:val>
        </c:ser>
        <c:ser>
          <c:idx val="5"/>
          <c:order val="5"/>
          <c:tx>
            <c:strRef>
              <c:f>Graphs!$H$4</c:f>
              <c:strCache>
                <c:ptCount val="1"/>
                <c:pt idx="0">
                  <c:v>WV.75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Graphs!$B$5:$B$10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Graphs!$H$5:$H$10</c:f>
              <c:numCache>
                <c:formatCode>General</c:formatCode>
                <c:ptCount val="6"/>
                <c:pt idx="0">
                  <c:v>5.2981061232493687E-2</c:v>
                </c:pt>
                <c:pt idx="1">
                  <c:v>6.8403045615699654E-2</c:v>
                </c:pt>
                <c:pt idx="2">
                  <c:v>7.420824605549825E-2</c:v>
                </c:pt>
                <c:pt idx="3">
                  <c:v>6.9806857894599617E-2</c:v>
                </c:pt>
                <c:pt idx="4">
                  <c:v>5.8591279835930266E-2</c:v>
                </c:pt>
                <c:pt idx="5">
                  <c:v>4.4821487878049737E-2</c:v>
                </c:pt>
              </c:numCache>
            </c:numRef>
          </c:val>
        </c:ser>
        <c:ser>
          <c:idx val="6"/>
          <c:order val="6"/>
          <c:tx>
            <c:strRef>
              <c:f>Graphs!$I$4</c:f>
              <c:strCache>
                <c:ptCount val="1"/>
                <c:pt idx="0">
                  <c:v>CRR.25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cat>
            <c:numRef>
              <c:f>Graphs!$B$5:$B$10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Graphs!$I$5:$I$10</c:f>
              <c:numCache>
                <c:formatCode>General</c:formatCode>
                <c:ptCount val="6"/>
                <c:pt idx="0">
                  <c:v>8.4612629999995193E-2</c:v>
                </c:pt>
                <c:pt idx="1">
                  <c:v>7.7900389999999931E-2</c:v>
                </c:pt>
                <c:pt idx="2">
                  <c:v>6.1917069999999796E-2</c:v>
                </c:pt>
                <c:pt idx="3">
                  <c:v>4.0673889999998991E-2</c:v>
                </c:pt>
                <c:pt idx="4">
                  <c:v>2.0300927999999274E-2</c:v>
                </c:pt>
                <c:pt idx="5">
                  <c:v>3.5742480000005017E-3</c:v>
                </c:pt>
              </c:numCache>
            </c:numRef>
          </c:val>
        </c:ser>
        <c:ser>
          <c:idx val="7"/>
          <c:order val="7"/>
          <c:tx>
            <c:strRef>
              <c:f>Graphs!$J$4</c:f>
              <c:strCache>
                <c:ptCount val="1"/>
                <c:pt idx="0">
                  <c:v>CRR.5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Graphs!$B$5:$B$10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Graphs!$J$5:$J$10</c:f>
              <c:numCache>
                <c:formatCode>General</c:formatCode>
                <c:ptCount val="6"/>
                <c:pt idx="0">
                  <c:v>9.7943192499997167E-2</c:v>
                </c:pt>
                <c:pt idx="1">
                  <c:v>8.958894459999911E-2</c:v>
                </c:pt>
                <c:pt idx="2">
                  <c:v>7.1177247899999685E-2</c:v>
                </c:pt>
                <c:pt idx="3">
                  <c:v>4.7704565200000104E-2</c:v>
                </c:pt>
                <c:pt idx="4">
                  <c:v>2.5659248249999322E-2</c:v>
                </c:pt>
                <c:pt idx="5">
                  <c:v>7.4297694999998498E-3</c:v>
                </c:pt>
              </c:numCache>
            </c:numRef>
          </c:val>
        </c:ser>
        <c:ser>
          <c:idx val="8"/>
          <c:order val="8"/>
          <c:tx>
            <c:strRef>
              <c:f>Graphs!$K$4</c:f>
              <c:strCache>
                <c:ptCount val="1"/>
                <c:pt idx="0">
                  <c:v>CRR.75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numRef>
              <c:f>Graphs!$B$5:$B$10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Graphs!$K$5:$K$10</c:f>
              <c:numCache>
                <c:formatCode>General</c:formatCode>
                <c:ptCount val="6"/>
                <c:pt idx="0">
                  <c:v>0.111474679399997</c:v>
                </c:pt>
                <c:pt idx="1">
                  <c:v>0.10136517850000004</c:v>
                </c:pt>
                <c:pt idx="2">
                  <c:v>8.0506726399999451E-2</c:v>
                </c:pt>
                <c:pt idx="3">
                  <c:v>5.4787715199999809E-2</c:v>
                </c:pt>
                <c:pt idx="4">
                  <c:v>3.1057453179998973E-2</c:v>
                </c:pt>
                <c:pt idx="5">
                  <c:v>1.1314080890000078E-2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064960"/>
        <c:axId val="109066880"/>
      </c:barChart>
      <c:catAx>
        <c:axId val="109064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Strike</a:t>
                </a:r>
              </a:p>
            </c:rich>
          </c:tx>
          <c:layout>
            <c:manualLayout>
              <c:xMode val="edge"/>
              <c:yMode val="edge"/>
              <c:x val="0.45869826130888569"/>
              <c:y val="0.9377737324541983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09066880"/>
        <c:crosses val="autoZero"/>
        <c:auto val="1"/>
        <c:lblAlgn val="ctr"/>
        <c:lblOffset val="100"/>
        <c:noMultiLvlLbl val="0"/>
      </c:catAx>
      <c:valAx>
        <c:axId val="10906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064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Graphs!$C$13</c:f>
              <c:strCache>
                <c:ptCount val="1"/>
                <c:pt idx="0">
                  <c:v>FV.25</c:v>
                </c:pt>
              </c:strCache>
            </c:strRef>
          </c:tx>
          <c:spPr>
            <a:solidFill>
              <a:srgbClr val="FF0066"/>
            </a:solidFill>
          </c:spPr>
          <c:invertIfNegative val="0"/>
          <c:cat>
            <c:numRef>
              <c:f>Graphs!$B$14:$B$19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Graphs!$C$14:$C$19</c:f>
              <c:numCache>
                <c:formatCode>General</c:formatCode>
                <c:ptCount val="6"/>
                <c:pt idx="0">
                  <c:v>0.1472344156519938</c:v>
                </c:pt>
                <c:pt idx="1">
                  <c:v>0.13926454066680094</c:v>
                </c:pt>
                <c:pt idx="2">
                  <c:v>0.10920326674989767</c:v>
                </c:pt>
                <c:pt idx="3">
                  <c:v>6.6506442930199583E-2</c:v>
                </c:pt>
                <c:pt idx="4">
                  <c:v>2.3751134124520235E-2</c:v>
                </c:pt>
                <c:pt idx="5">
                  <c:v>-1.0274585043750228E-2</c:v>
                </c:pt>
              </c:numCache>
            </c:numRef>
          </c:val>
        </c:ser>
        <c:ser>
          <c:idx val="1"/>
          <c:order val="1"/>
          <c:tx>
            <c:strRef>
              <c:f>Graphs!$D$13</c:f>
              <c:strCache>
                <c:ptCount val="1"/>
                <c:pt idx="0">
                  <c:v>FV.5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cat>
            <c:numRef>
              <c:f>Graphs!$B$14:$B$19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Graphs!$D$14:$D$19</c:f>
              <c:numCache>
                <c:formatCode>General</c:formatCode>
                <c:ptCount val="6"/>
                <c:pt idx="0">
                  <c:v>0.11445845604149696</c:v>
                </c:pt>
                <c:pt idx="1">
                  <c:v>0.1108547942037994</c:v>
                </c:pt>
                <c:pt idx="2">
                  <c:v>8.6086952067297773E-2</c:v>
                </c:pt>
                <c:pt idx="3">
                  <c:v>4.8758107847699961E-2</c:v>
                </c:pt>
                <c:pt idx="4">
                  <c:v>1.0792918424940012E-2</c:v>
                </c:pt>
                <c:pt idx="5">
                  <c:v>-1.9341811490249938E-2</c:v>
                </c:pt>
              </c:numCache>
            </c:numRef>
          </c:val>
        </c:ser>
        <c:ser>
          <c:idx val="2"/>
          <c:order val="2"/>
          <c:tx>
            <c:strRef>
              <c:f>Graphs!$E$13</c:f>
              <c:strCache>
                <c:ptCount val="1"/>
                <c:pt idx="0">
                  <c:v>FV.75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Graphs!$B$14:$B$19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Graphs!$E$14:$E$19</c:f>
              <c:numCache>
                <c:formatCode>General</c:formatCode>
                <c:ptCount val="6"/>
                <c:pt idx="0">
                  <c:v>8.1914367595800286E-2</c:v>
                </c:pt>
                <c:pt idx="1">
                  <c:v>8.2638734197800545E-2</c:v>
                </c:pt>
                <c:pt idx="2">
                  <c:v>6.3122299283698169E-2</c:v>
                </c:pt>
                <c:pt idx="3">
                  <c:v>3.11220941089001E-2</c:v>
                </c:pt>
                <c:pt idx="4">
                  <c:v>-2.0858571994697428E-3</c:v>
                </c:pt>
                <c:pt idx="5">
                  <c:v>-2.8354929979189869E-2</c:v>
                </c:pt>
              </c:numCache>
            </c:numRef>
          </c:val>
        </c:ser>
        <c:ser>
          <c:idx val="3"/>
          <c:order val="3"/>
          <c:tx>
            <c:strRef>
              <c:f>Graphs!$F$13</c:f>
              <c:strCache>
                <c:ptCount val="1"/>
                <c:pt idx="0">
                  <c:v>WV.25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numRef>
              <c:f>Graphs!$B$14:$B$19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Graphs!$F$14:$F$19</c:f>
              <c:numCache>
                <c:formatCode>General</c:formatCode>
                <c:ptCount val="6"/>
                <c:pt idx="0">
                  <c:v>0.29846462013370001</c:v>
                </c:pt>
                <c:pt idx="1">
                  <c:v>0.40837283330430196</c:v>
                </c:pt>
                <c:pt idx="2">
                  <c:v>0.4831847320267002</c:v>
                </c:pt>
                <c:pt idx="3">
                  <c:v>0.50335152195089883</c:v>
                </c:pt>
                <c:pt idx="4">
                  <c:v>0.47369030970277137</c:v>
                </c:pt>
                <c:pt idx="5">
                  <c:v>0.41186344995807023</c:v>
                </c:pt>
              </c:numCache>
            </c:numRef>
          </c:val>
        </c:ser>
        <c:ser>
          <c:idx val="4"/>
          <c:order val="4"/>
          <c:tx>
            <c:strRef>
              <c:f>Graphs!$G$13</c:f>
              <c:strCache>
                <c:ptCount val="1"/>
                <c:pt idx="0">
                  <c:v>WV.5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Graphs!$B$14:$B$19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Graphs!$G$14:$G$19</c:f>
              <c:numCache>
                <c:formatCode>General</c:formatCode>
                <c:ptCount val="6"/>
                <c:pt idx="0">
                  <c:v>0.21663515832139524</c:v>
                </c:pt>
                <c:pt idx="1">
                  <c:v>0.29169646777529934</c:v>
                </c:pt>
                <c:pt idx="2">
                  <c:v>0.33673216675810025</c:v>
                </c:pt>
                <c:pt idx="3">
                  <c:v>0.34131612519739996</c:v>
                </c:pt>
                <c:pt idx="4">
                  <c:v>0.31231550129863095</c:v>
                </c:pt>
                <c:pt idx="5">
                  <c:v>0.26402394634573945</c:v>
                </c:pt>
              </c:numCache>
            </c:numRef>
          </c:val>
        </c:ser>
        <c:ser>
          <c:idx val="5"/>
          <c:order val="5"/>
          <c:tx>
            <c:strRef>
              <c:f>Graphs!$H$13</c:f>
              <c:strCache>
                <c:ptCount val="1"/>
                <c:pt idx="0">
                  <c:v>WV.75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Graphs!$B$14:$B$19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Graphs!$H$14:$H$19</c:f>
              <c:numCache>
                <c:formatCode>General</c:formatCode>
                <c:ptCount val="6"/>
                <c:pt idx="0">
                  <c:v>0.13368537164809879</c:v>
                </c:pt>
                <c:pt idx="1">
                  <c:v>0.1737780359995007</c:v>
                </c:pt>
                <c:pt idx="2">
                  <c:v>0.18910606440080002</c:v>
                </c:pt>
                <c:pt idx="3">
                  <c:v>0.17806327597199889</c:v>
                </c:pt>
                <c:pt idx="4">
                  <c:v>0.14945361676206126</c:v>
                </c:pt>
                <c:pt idx="5">
                  <c:v>0.1142935963407794</c:v>
                </c:pt>
              </c:numCache>
            </c:numRef>
          </c:val>
        </c:ser>
        <c:ser>
          <c:idx val="6"/>
          <c:order val="6"/>
          <c:tx>
            <c:strRef>
              <c:f>Graphs!$I$13</c:f>
              <c:strCache>
                <c:ptCount val="1"/>
                <c:pt idx="0">
                  <c:v>CRR.25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cat>
            <c:numRef>
              <c:f>Graphs!$B$14:$B$19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Graphs!$I$14:$I$19</c:f>
              <c:numCache>
                <c:formatCode>General</c:formatCode>
                <c:ptCount val="6"/>
                <c:pt idx="0">
                  <c:v>0.21289538059999558</c:v>
                </c:pt>
                <c:pt idx="1">
                  <c:v>0.19633696080000007</c:v>
                </c:pt>
                <c:pt idx="2">
                  <c:v>0.15574849949999958</c:v>
                </c:pt>
                <c:pt idx="3">
                  <c:v>0.10169812260000022</c:v>
                </c:pt>
                <c:pt idx="4">
                  <c:v>4.9919680789999532E-2</c:v>
                </c:pt>
                <c:pt idx="5">
                  <c:v>7.5128272900002457E-3</c:v>
                </c:pt>
              </c:numCache>
            </c:numRef>
          </c:val>
        </c:ser>
        <c:ser>
          <c:idx val="7"/>
          <c:order val="7"/>
          <c:tx>
            <c:strRef>
              <c:f>Graphs!$J$13</c:f>
              <c:strCache>
                <c:ptCount val="1"/>
                <c:pt idx="0">
                  <c:v>CRR.5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Graphs!$B$14:$B$19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Graphs!$J$14:$J$19</c:f>
              <c:numCache>
                <c:formatCode>General</c:formatCode>
                <c:ptCount val="6"/>
                <c:pt idx="0">
                  <c:v>0.24643727479999455</c:v>
                </c:pt>
                <c:pt idx="1">
                  <c:v>0.22549246470000028</c:v>
                </c:pt>
                <c:pt idx="2">
                  <c:v>0.17880167239999878</c:v>
                </c:pt>
                <c:pt idx="3">
                  <c:v>0.11915978829999929</c:v>
                </c:pt>
                <c:pt idx="4">
                  <c:v>6.3194308639999974E-2</c:v>
                </c:pt>
                <c:pt idx="5">
                  <c:v>1.7035436210000476E-2</c:v>
                </c:pt>
              </c:numCache>
            </c:numRef>
          </c:val>
        </c:ser>
        <c:ser>
          <c:idx val="8"/>
          <c:order val="8"/>
          <c:tx>
            <c:strRef>
              <c:f>Graphs!$K$13</c:f>
              <c:strCache>
                <c:ptCount val="1"/>
                <c:pt idx="0">
                  <c:v>CRR.75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numRef>
              <c:f>Graphs!$B$14:$B$19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Graphs!$K$14:$K$19</c:f>
              <c:numCache>
                <c:formatCode>General</c:formatCode>
                <c:ptCount val="6"/>
                <c:pt idx="0">
                  <c:v>0.28023047010000113</c:v>
                </c:pt>
                <c:pt idx="1">
                  <c:v>0.25486545050000231</c:v>
                </c:pt>
                <c:pt idx="2">
                  <c:v>0.20202570619999705</c:v>
                </c:pt>
                <c:pt idx="3">
                  <c:v>0.13674995189999883</c:v>
                </c:pt>
                <c:pt idx="4">
                  <c:v>7.656592412999963E-2</c:v>
                </c:pt>
                <c:pt idx="5">
                  <c:v>2.6627020150000291E-2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947584"/>
        <c:axId val="48949504"/>
      </c:barChart>
      <c:catAx>
        <c:axId val="48947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Strike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5869826130888569"/>
              <c:y val="0.9377737324541983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48949504"/>
        <c:crosses val="autoZero"/>
        <c:auto val="1"/>
        <c:lblAlgn val="ctr"/>
        <c:lblOffset val="100"/>
        <c:noMultiLvlLbl val="0"/>
      </c:catAx>
      <c:valAx>
        <c:axId val="48949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947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Graphs!$C$22</c:f>
              <c:strCache>
                <c:ptCount val="1"/>
                <c:pt idx="0">
                  <c:v>FV.25</c:v>
                </c:pt>
              </c:strCache>
            </c:strRef>
          </c:tx>
          <c:spPr>
            <a:solidFill>
              <a:srgbClr val="FF0066"/>
            </a:solidFill>
          </c:spPr>
          <c:invertIfNegative val="0"/>
          <c:cat>
            <c:numRef>
              <c:f>Graphs!$B$23:$B$28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Graphs!$C$23:$C$28</c:f>
              <c:numCache>
                <c:formatCode>General</c:formatCode>
                <c:ptCount val="6"/>
                <c:pt idx="0">
                  <c:v>0.29965383904599463</c:v>
                </c:pt>
                <c:pt idx="1">
                  <c:v>0.28447872059970081</c:v>
                </c:pt>
                <c:pt idx="2">
                  <c:v>0.22246821975040021</c:v>
                </c:pt>
                <c:pt idx="3">
                  <c:v>0.13389452915069988</c:v>
                </c:pt>
                <c:pt idx="4">
                  <c:v>4.5331228009739988E-2</c:v>
                </c:pt>
                <c:pt idx="5">
                  <c:v>-2.4943419594269933E-2</c:v>
                </c:pt>
              </c:numCache>
            </c:numRef>
          </c:val>
        </c:ser>
        <c:ser>
          <c:idx val="1"/>
          <c:order val="1"/>
          <c:tx>
            <c:strRef>
              <c:f>Graphs!$D$22</c:f>
              <c:strCache>
                <c:ptCount val="1"/>
                <c:pt idx="0">
                  <c:v>FV.5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cat>
            <c:numRef>
              <c:f>Graphs!$B$23:$B$28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Graphs!$D$23:$D$28</c:f>
              <c:numCache>
                <c:formatCode>General</c:formatCode>
                <c:ptCount val="6"/>
                <c:pt idx="0">
                  <c:v>0.23396319017249567</c:v>
                </c:pt>
                <c:pt idx="1">
                  <c:v>0.22769679062130166</c:v>
                </c:pt>
                <c:pt idx="2">
                  <c:v>0.17645646757659961</c:v>
                </c:pt>
                <c:pt idx="3">
                  <c:v>9.8720448964899177E-2</c:v>
                </c:pt>
                <c:pt idx="4">
                  <c:v>1.9745967490059968E-2</c:v>
                </c:pt>
                <c:pt idx="5">
                  <c:v>-4.2797806256560378E-2</c:v>
                </c:pt>
              </c:numCache>
            </c:numRef>
          </c:val>
        </c:ser>
        <c:ser>
          <c:idx val="2"/>
          <c:order val="2"/>
          <c:tx>
            <c:strRef>
              <c:f>Graphs!$E$22</c:f>
              <c:strCache>
                <c:ptCount val="1"/>
                <c:pt idx="0">
                  <c:v>FV.75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Graphs!$B$23:$B$28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Graphs!$E$23:$E$28</c:f>
              <c:numCache>
                <c:formatCode>General</c:formatCode>
                <c:ptCount val="6"/>
                <c:pt idx="0">
                  <c:v>0.16871080847169395</c:v>
                </c:pt>
                <c:pt idx="1">
                  <c:v>0.17126349192960078</c:v>
                </c:pt>
                <c:pt idx="2">
                  <c:v>0.13070300464410067</c:v>
                </c:pt>
                <c:pt idx="3">
                  <c:v>6.3727278773500373E-2</c:v>
                </c:pt>
                <c:pt idx="4">
                  <c:v>-5.7178543705500573E-3</c:v>
                </c:pt>
                <c:pt idx="5">
                  <c:v>-6.0573242372320202E-2</c:v>
                </c:pt>
              </c:numCache>
            </c:numRef>
          </c:val>
        </c:ser>
        <c:ser>
          <c:idx val="3"/>
          <c:order val="3"/>
          <c:tx>
            <c:strRef>
              <c:f>Graphs!$F$22</c:f>
              <c:strCache>
                <c:ptCount val="1"/>
                <c:pt idx="0">
                  <c:v>WV.25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numRef>
              <c:f>Graphs!$B$23:$B$28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Graphs!$F$23:$F$28</c:f>
              <c:numCache>
                <c:formatCode>General</c:formatCode>
                <c:ptCount val="6"/>
                <c:pt idx="0">
                  <c:v>0.58632959953339991</c:v>
                </c:pt>
                <c:pt idx="1">
                  <c:v>0.81568054920800037</c:v>
                </c:pt>
                <c:pt idx="2">
                  <c:v>0.97426314665909786</c:v>
                </c:pt>
                <c:pt idx="3">
                  <c:v>1.0179197998353988</c:v>
                </c:pt>
                <c:pt idx="4">
                  <c:v>0.95647160362701023</c:v>
                </c:pt>
                <c:pt idx="5">
                  <c:v>0.82801343679814998</c:v>
                </c:pt>
              </c:numCache>
            </c:numRef>
          </c:val>
        </c:ser>
        <c:ser>
          <c:idx val="4"/>
          <c:order val="4"/>
          <c:tx>
            <c:strRef>
              <c:f>Graphs!$G$22</c:f>
              <c:strCache>
                <c:ptCount val="1"/>
                <c:pt idx="0">
                  <c:v>WV.5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Graphs!$B$23:$B$28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Graphs!$G$23:$G$28</c:f>
              <c:numCache>
                <c:formatCode>General</c:formatCode>
                <c:ptCount val="6"/>
                <c:pt idx="0">
                  <c:v>0.43204248667629486</c:v>
                </c:pt>
                <c:pt idx="1">
                  <c:v>0.5905402112366005</c:v>
                </c:pt>
                <c:pt idx="2">
                  <c:v>0.68706763179989849</c:v>
                </c:pt>
                <c:pt idx="3">
                  <c:v>0.69819682063799959</c:v>
                </c:pt>
                <c:pt idx="4">
                  <c:v>0.63845721550786116</c:v>
                </c:pt>
                <c:pt idx="5">
                  <c:v>0.53843146681758025</c:v>
                </c:pt>
              </c:numCache>
            </c:numRef>
          </c:val>
        </c:ser>
        <c:ser>
          <c:idx val="5"/>
          <c:order val="5"/>
          <c:tx>
            <c:strRef>
              <c:f>Graphs!$H$22</c:f>
              <c:strCache>
                <c:ptCount val="1"/>
                <c:pt idx="0">
                  <c:v>WV.75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Graphs!$B$23:$B$28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Graphs!$H$23:$H$28</c:f>
              <c:numCache>
                <c:formatCode>General</c:formatCode>
                <c:ptCount val="6"/>
                <c:pt idx="0">
                  <c:v>0.2713942441590973</c:v>
                </c:pt>
                <c:pt idx="1">
                  <c:v>0.35719880081679989</c:v>
                </c:pt>
                <c:pt idx="2">
                  <c:v>0.39087690293359856</c:v>
                </c:pt>
                <c:pt idx="3">
                  <c:v>0.36869426664359928</c:v>
                </c:pt>
                <c:pt idx="4">
                  <c:v>0.30944891720201007</c:v>
                </c:pt>
                <c:pt idx="5">
                  <c:v>0.23651451722902017</c:v>
                </c:pt>
              </c:numCache>
            </c:numRef>
          </c:val>
        </c:ser>
        <c:ser>
          <c:idx val="6"/>
          <c:order val="6"/>
          <c:tx>
            <c:strRef>
              <c:f>Graphs!$I$22</c:f>
              <c:strCache>
                <c:ptCount val="1"/>
                <c:pt idx="0">
                  <c:v>CRR.25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cat>
            <c:numRef>
              <c:f>Graphs!$B$23:$B$28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Graphs!$I$23:$I$28</c:f>
              <c:numCache>
                <c:formatCode>General</c:formatCode>
                <c:ptCount val="6"/>
                <c:pt idx="0">
                  <c:v>0.43172052459999577</c:v>
                </c:pt>
                <c:pt idx="1">
                  <c:v>0.39847161380000173</c:v>
                </c:pt>
                <c:pt idx="2">
                  <c:v>0.31502061089999955</c:v>
                </c:pt>
                <c:pt idx="3">
                  <c:v>0.20351557599999914</c:v>
                </c:pt>
                <c:pt idx="4">
                  <c:v>9.6886965399999525E-2</c:v>
                </c:pt>
                <c:pt idx="5">
                  <c:v>9.9385954000004162E-3</c:v>
                </c:pt>
              </c:numCache>
            </c:numRef>
          </c:val>
        </c:ser>
        <c:ser>
          <c:idx val="7"/>
          <c:order val="7"/>
          <c:tx>
            <c:strRef>
              <c:f>Graphs!$J$22</c:f>
              <c:strCache>
                <c:ptCount val="1"/>
                <c:pt idx="0">
                  <c:v>CRR.5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Graphs!$B$23:$B$28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Graphs!$J$23:$J$28</c:f>
              <c:numCache>
                <c:formatCode>General</c:formatCode>
                <c:ptCount val="6"/>
                <c:pt idx="0">
                  <c:v>0.49868854689999864</c:v>
                </c:pt>
                <c:pt idx="1">
                  <c:v>0.45655658149999923</c:v>
                </c:pt>
                <c:pt idx="2">
                  <c:v>0.36078905449999965</c:v>
                </c:pt>
                <c:pt idx="3">
                  <c:v>0.23803618790000058</c:v>
                </c:pt>
                <c:pt idx="4">
                  <c:v>0.123009506719999</c:v>
                </c:pt>
                <c:pt idx="5">
                  <c:v>2.8571421160000554E-2</c:v>
                </c:pt>
              </c:numCache>
            </c:numRef>
          </c:val>
        </c:ser>
        <c:ser>
          <c:idx val="8"/>
          <c:order val="8"/>
          <c:tx>
            <c:strRef>
              <c:f>Graphs!$K$22</c:f>
              <c:strCache>
                <c:ptCount val="1"/>
                <c:pt idx="0">
                  <c:v>CRR.75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numRef>
              <c:f>Graphs!$B$23:$B$28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100</c:v>
                </c:pt>
                <c:pt idx="4">
                  <c:v>110</c:v>
                </c:pt>
                <c:pt idx="5">
                  <c:v>120</c:v>
                </c:pt>
              </c:numCache>
            </c:numRef>
          </c:cat>
          <c:val>
            <c:numRef>
              <c:f>Graphs!$K$23:$K$28</c:f>
              <c:numCache>
                <c:formatCode>General</c:formatCode>
                <c:ptCount val="6"/>
                <c:pt idx="0">
                  <c:v>0.56615559549999972</c:v>
                </c:pt>
                <c:pt idx="1">
                  <c:v>0.51507028530000198</c:v>
                </c:pt>
                <c:pt idx="2">
                  <c:v>0.4068905882999978</c:v>
                </c:pt>
                <c:pt idx="3">
                  <c:v>0.27280404229999888</c:v>
                </c:pt>
                <c:pt idx="4">
                  <c:v>0.14931608605999891</c:v>
                </c:pt>
                <c:pt idx="5">
                  <c:v>4.7332884520000285E-2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411968"/>
        <c:axId val="49430528"/>
      </c:barChart>
      <c:catAx>
        <c:axId val="49411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Strike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5869826130888569"/>
              <c:y val="0.9377737324541983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49430528"/>
        <c:crosses val="autoZero"/>
        <c:auto val="1"/>
        <c:lblAlgn val="ctr"/>
        <c:lblOffset val="100"/>
        <c:noMultiLvlLbl val="0"/>
      </c:catAx>
      <c:valAx>
        <c:axId val="49430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411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F3155B2-C81E-4560-9464-D09F31D4FB0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AEF0AD-12B3-4803-B9A7-777C3A84B14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55B2-C81E-4560-9464-D09F31D4FB0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F0AD-12B3-4803-B9A7-777C3A84B1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55B2-C81E-4560-9464-D09F31D4FB0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AEF0AD-12B3-4803-B9A7-777C3A84B1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55B2-C81E-4560-9464-D09F31D4FB0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F0AD-12B3-4803-B9A7-777C3A84B1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3155B2-C81E-4560-9464-D09F31D4FB0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AEF0AD-12B3-4803-B9A7-777C3A84B1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55B2-C81E-4560-9464-D09F31D4FB0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F0AD-12B3-4803-B9A7-777C3A84B1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55B2-C81E-4560-9464-D09F31D4FB0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F0AD-12B3-4803-B9A7-777C3A84B1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55B2-C81E-4560-9464-D09F31D4FB0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F0AD-12B3-4803-B9A7-777C3A84B14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55B2-C81E-4560-9464-D09F31D4FB0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F0AD-12B3-4803-B9A7-777C3A84B1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55B2-C81E-4560-9464-D09F31D4FB0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AEF0AD-12B3-4803-B9A7-777C3A84B1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55B2-C81E-4560-9464-D09F31D4FB0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F0AD-12B3-4803-B9A7-777C3A84B1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F3155B2-C81E-4560-9464-D09F31D4FB0D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8AEF0AD-12B3-4803-B9A7-777C3A84B1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8836" y="2133600"/>
            <a:ext cx="1413164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Michael </a:t>
            </a:r>
            <a:r>
              <a:rPr lang="en-US" dirty="0" err="1" smtClean="0"/>
              <a:t>Aussieker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Oliver Grace</a:t>
            </a:r>
          </a:p>
          <a:p>
            <a:r>
              <a:rPr lang="en-US" dirty="0" smtClean="0"/>
              <a:t>Fredrik </a:t>
            </a:r>
            <a:r>
              <a:rPr lang="en-US" dirty="0" err="1" smtClean="0"/>
              <a:t>Jons</a:t>
            </a:r>
            <a:r>
              <a:rPr lang="az-Cyrl-AZ" dirty="0" smtClean="0"/>
              <a:t>ӓ</a:t>
            </a:r>
            <a:r>
              <a:rPr lang="en-US" dirty="0" err="1" smtClean="0"/>
              <a:t>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5943600" cy="480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Volatility Adjustment (Full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Weighted </a:t>
            </a:r>
            <a:r>
              <a:rPr lang="en-US" dirty="0"/>
              <a:t>Volatility </a:t>
            </a:r>
            <a:r>
              <a:rPr lang="en-US" dirty="0" smtClean="0"/>
              <a:t>Adjustment</a:t>
            </a:r>
            <a:br>
              <a:rPr lang="en-US" dirty="0" smtClean="0"/>
            </a:br>
            <a:r>
              <a:rPr lang="en-US" dirty="0" smtClean="0"/>
              <a:t>for the Black Scholes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6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/>
          <a:lstStyle/>
          <a:p>
            <a:pPr lvl="0">
              <a:buClr>
                <a:srgbClr val="C66951"/>
              </a:buClr>
            </a:pPr>
            <a:r>
              <a:rPr lang="en-US" sz="1600" dirty="0">
                <a:solidFill>
                  <a:srgbClr val="534949"/>
                </a:solidFill>
              </a:rPr>
              <a:t>Black Scholes </a:t>
            </a:r>
            <a:r>
              <a:rPr lang="en-US" sz="1600" dirty="0" smtClean="0">
                <a:solidFill>
                  <a:srgbClr val="534949"/>
                </a:solidFill>
              </a:rPr>
              <a:t>function </a:t>
            </a:r>
            <a:r>
              <a:rPr lang="en-US" sz="1600" dirty="0">
                <a:solidFill>
                  <a:srgbClr val="534949"/>
                </a:solidFill>
              </a:rPr>
              <a:t>in R</a:t>
            </a:r>
          </a:p>
          <a:p>
            <a:pPr marL="45720" lvl="0" indent="0">
              <a:buClr>
                <a:srgbClr val="C66951"/>
              </a:buClr>
              <a:buNone/>
            </a:pPr>
            <a:endParaRPr lang="en-US" sz="900" dirty="0">
              <a:solidFill>
                <a:srgbClr val="534949"/>
              </a:solidFill>
            </a:endParaRP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 err="1" smtClean="0">
                <a:solidFill>
                  <a:srgbClr val="534949"/>
                </a:solidFill>
              </a:rPr>
              <a:t>ADJBlackscholes</a:t>
            </a:r>
            <a:r>
              <a:rPr lang="en-US" sz="900" dirty="0" smtClean="0">
                <a:solidFill>
                  <a:srgbClr val="534949"/>
                </a:solidFill>
              </a:rPr>
              <a:t>&lt;-function(S</a:t>
            </a:r>
            <a:r>
              <a:rPr lang="en-US" sz="900" dirty="0">
                <a:solidFill>
                  <a:srgbClr val="534949"/>
                </a:solidFill>
              </a:rPr>
              <a:t>, X, </a:t>
            </a:r>
            <a:r>
              <a:rPr lang="en-US" sz="900" dirty="0" err="1">
                <a:solidFill>
                  <a:srgbClr val="534949"/>
                </a:solidFill>
              </a:rPr>
              <a:t>rf</a:t>
            </a:r>
            <a:r>
              <a:rPr lang="en-US" sz="900" dirty="0">
                <a:solidFill>
                  <a:srgbClr val="534949"/>
                </a:solidFill>
              </a:rPr>
              <a:t>, </a:t>
            </a:r>
            <a:r>
              <a:rPr lang="en-US" sz="900" dirty="0" err="1">
                <a:solidFill>
                  <a:srgbClr val="534949"/>
                </a:solidFill>
              </a:rPr>
              <a:t>T,td</a:t>
            </a:r>
            <a:r>
              <a:rPr lang="en-US" sz="900" dirty="0">
                <a:solidFill>
                  <a:srgbClr val="534949"/>
                </a:solidFill>
              </a:rPr>
              <a:t>, sigma,D0) {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values &lt;- matrix(3,2)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</a:t>
            </a:r>
            <a:r>
              <a:rPr lang="en-US" sz="900" dirty="0" err="1">
                <a:solidFill>
                  <a:srgbClr val="534949"/>
                </a:solidFill>
              </a:rPr>
              <a:t>Dd</a:t>
            </a:r>
            <a:r>
              <a:rPr lang="en-US" sz="900" dirty="0">
                <a:solidFill>
                  <a:srgbClr val="534949"/>
                </a:solidFill>
              </a:rPr>
              <a:t>&lt;-(D0*</a:t>
            </a:r>
            <a:r>
              <a:rPr lang="en-US" sz="900" dirty="0" err="1">
                <a:solidFill>
                  <a:srgbClr val="534949"/>
                </a:solidFill>
              </a:rPr>
              <a:t>exp</a:t>
            </a:r>
            <a:r>
              <a:rPr lang="en-US" sz="900" dirty="0">
                <a:solidFill>
                  <a:srgbClr val="534949"/>
                </a:solidFill>
              </a:rPr>
              <a:t>(-</a:t>
            </a:r>
            <a:r>
              <a:rPr lang="en-US" sz="900" dirty="0" err="1">
                <a:solidFill>
                  <a:srgbClr val="534949"/>
                </a:solidFill>
              </a:rPr>
              <a:t>rf</a:t>
            </a:r>
            <a:r>
              <a:rPr lang="en-US" sz="900" dirty="0">
                <a:solidFill>
                  <a:srgbClr val="534949"/>
                </a:solidFill>
              </a:rPr>
              <a:t>*td))    #discounted dividend from Ex date#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</a:t>
            </a:r>
            <a:r>
              <a:rPr lang="en-US" sz="900" dirty="0" err="1">
                <a:solidFill>
                  <a:srgbClr val="534949"/>
                </a:solidFill>
              </a:rPr>
              <a:t>Sd</a:t>
            </a:r>
            <a:r>
              <a:rPr lang="en-US" sz="900" dirty="0">
                <a:solidFill>
                  <a:srgbClr val="534949"/>
                </a:solidFill>
              </a:rPr>
              <a:t>&lt;-(S-</a:t>
            </a:r>
            <a:r>
              <a:rPr lang="en-US" sz="900" dirty="0" err="1">
                <a:solidFill>
                  <a:srgbClr val="534949"/>
                </a:solidFill>
              </a:rPr>
              <a:t>Dd</a:t>
            </a:r>
            <a:r>
              <a:rPr lang="en-US" sz="900" dirty="0">
                <a:solidFill>
                  <a:srgbClr val="534949"/>
                </a:solidFill>
              </a:rPr>
              <a:t>)      #Stock adjusted for present value of dividends#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Xd1=(X-D0)      #Strike adjusted after dividend paid#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K=td/T      #dividend payment to terminal date impact#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</a:t>
            </a:r>
            <a:r>
              <a:rPr lang="en-US" sz="900" dirty="0" err="1">
                <a:solidFill>
                  <a:srgbClr val="534949"/>
                </a:solidFill>
              </a:rPr>
              <a:t>SigA</a:t>
            </a:r>
            <a:r>
              <a:rPr lang="en-US" sz="900" dirty="0">
                <a:solidFill>
                  <a:srgbClr val="534949"/>
                </a:solidFill>
              </a:rPr>
              <a:t>=(sigma*S)/(</a:t>
            </a:r>
            <a:r>
              <a:rPr lang="en-US" sz="900" dirty="0" err="1">
                <a:solidFill>
                  <a:srgbClr val="534949"/>
                </a:solidFill>
              </a:rPr>
              <a:t>Sd</a:t>
            </a:r>
            <a:r>
              <a:rPr lang="en-US" sz="900" dirty="0">
                <a:solidFill>
                  <a:srgbClr val="534949"/>
                </a:solidFill>
              </a:rPr>
              <a:t>)     #adjusted volatility full#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</a:t>
            </a:r>
            <a:r>
              <a:rPr lang="en-US" sz="900" dirty="0" err="1">
                <a:solidFill>
                  <a:srgbClr val="534949"/>
                </a:solidFill>
              </a:rPr>
              <a:t>WSig</a:t>
            </a:r>
            <a:r>
              <a:rPr lang="en-US" sz="900" dirty="0">
                <a:solidFill>
                  <a:srgbClr val="534949"/>
                </a:solidFill>
              </a:rPr>
              <a:t>=(sigma*S)/(S-(</a:t>
            </a:r>
            <a:r>
              <a:rPr lang="en-US" sz="900" dirty="0" err="1">
                <a:solidFill>
                  <a:srgbClr val="534949"/>
                </a:solidFill>
              </a:rPr>
              <a:t>Dd</a:t>
            </a:r>
            <a:r>
              <a:rPr lang="en-US" sz="900" dirty="0">
                <a:solidFill>
                  <a:srgbClr val="534949"/>
                </a:solidFill>
              </a:rPr>
              <a:t>*K)) #volatility adjustment impact of payment date#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d1 &lt;- (log(</a:t>
            </a:r>
            <a:r>
              <a:rPr lang="en-US" sz="900" dirty="0" err="1">
                <a:solidFill>
                  <a:srgbClr val="534949"/>
                </a:solidFill>
              </a:rPr>
              <a:t>Sd</a:t>
            </a:r>
            <a:r>
              <a:rPr lang="en-US" sz="900" dirty="0">
                <a:solidFill>
                  <a:srgbClr val="534949"/>
                </a:solidFill>
              </a:rPr>
              <a:t>/Xd1)+(</a:t>
            </a:r>
            <a:r>
              <a:rPr lang="en-US" sz="900" dirty="0" err="1">
                <a:solidFill>
                  <a:srgbClr val="534949"/>
                </a:solidFill>
              </a:rPr>
              <a:t>rf</a:t>
            </a:r>
            <a:r>
              <a:rPr lang="en-US" sz="900" dirty="0">
                <a:solidFill>
                  <a:srgbClr val="534949"/>
                </a:solidFill>
              </a:rPr>
              <a:t>*T))/(</a:t>
            </a:r>
            <a:r>
              <a:rPr lang="en-US" sz="900" dirty="0" err="1">
                <a:solidFill>
                  <a:srgbClr val="534949"/>
                </a:solidFill>
              </a:rPr>
              <a:t>SigA</a:t>
            </a:r>
            <a:r>
              <a:rPr lang="en-US" sz="900" dirty="0">
                <a:solidFill>
                  <a:srgbClr val="534949"/>
                </a:solidFill>
              </a:rPr>
              <a:t>*</a:t>
            </a:r>
            <a:r>
              <a:rPr lang="en-US" sz="900" dirty="0" err="1">
                <a:solidFill>
                  <a:srgbClr val="534949"/>
                </a:solidFill>
              </a:rPr>
              <a:t>sqrt</a:t>
            </a:r>
            <a:r>
              <a:rPr lang="en-US" sz="900" dirty="0">
                <a:solidFill>
                  <a:srgbClr val="534949"/>
                </a:solidFill>
              </a:rPr>
              <a:t>(T)) +((</a:t>
            </a:r>
            <a:r>
              <a:rPr lang="en-US" sz="900" dirty="0" err="1">
                <a:solidFill>
                  <a:srgbClr val="534949"/>
                </a:solidFill>
              </a:rPr>
              <a:t>SigA</a:t>
            </a:r>
            <a:r>
              <a:rPr lang="en-US" sz="900" dirty="0">
                <a:solidFill>
                  <a:srgbClr val="534949"/>
                </a:solidFill>
              </a:rPr>
              <a:t>*</a:t>
            </a:r>
            <a:r>
              <a:rPr lang="en-US" sz="900" dirty="0" err="1">
                <a:solidFill>
                  <a:srgbClr val="534949"/>
                </a:solidFill>
              </a:rPr>
              <a:t>sqrt</a:t>
            </a:r>
            <a:r>
              <a:rPr lang="en-US" sz="900" dirty="0">
                <a:solidFill>
                  <a:srgbClr val="534949"/>
                </a:solidFill>
              </a:rPr>
              <a:t>(T))/2)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d2 &lt;- d1 - (</a:t>
            </a:r>
            <a:r>
              <a:rPr lang="en-US" sz="900" dirty="0" err="1">
                <a:solidFill>
                  <a:srgbClr val="534949"/>
                </a:solidFill>
              </a:rPr>
              <a:t>SigA</a:t>
            </a:r>
            <a:r>
              <a:rPr lang="en-US" sz="900" dirty="0">
                <a:solidFill>
                  <a:srgbClr val="534949"/>
                </a:solidFill>
              </a:rPr>
              <a:t> * </a:t>
            </a:r>
            <a:r>
              <a:rPr lang="en-US" sz="900" dirty="0" err="1">
                <a:solidFill>
                  <a:srgbClr val="534949"/>
                </a:solidFill>
              </a:rPr>
              <a:t>sqrt</a:t>
            </a:r>
            <a:r>
              <a:rPr lang="en-US" sz="900" dirty="0">
                <a:solidFill>
                  <a:srgbClr val="534949"/>
                </a:solidFill>
              </a:rPr>
              <a:t>(T))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d3 &lt;- (log(</a:t>
            </a:r>
            <a:r>
              <a:rPr lang="en-US" sz="900" dirty="0" err="1">
                <a:solidFill>
                  <a:srgbClr val="534949"/>
                </a:solidFill>
              </a:rPr>
              <a:t>Sd</a:t>
            </a:r>
            <a:r>
              <a:rPr lang="en-US" sz="900" dirty="0">
                <a:solidFill>
                  <a:srgbClr val="534949"/>
                </a:solidFill>
              </a:rPr>
              <a:t>/Xd1)+(</a:t>
            </a:r>
            <a:r>
              <a:rPr lang="en-US" sz="900" dirty="0" err="1">
                <a:solidFill>
                  <a:srgbClr val="534949"/>
                </a:solidFill>
              </a:rPr>
              <a:t>rf</a:t>
            </a:r>
            <a:r>
              <a:rPr lang="en-US" sz="900" dirty="0">
                <a:solidFill>
                  <a:srgbClr val="534949"/>
                </a:solidFill>
              </a:rPr>
              <a:t>*T))/(</a:t>
            </a:r>
            <a:r>
              <a:rPr lang="en-US" sz="900" dirty="0" err="1">
                <a:solidFill>
                  <a:srgbClr val="534949"/>
                </a:solidFill>
              </a:rPr>
              <a:t>WSig</a:t>
            </a:r>
            <a:r>
              <a:rPr lang="en-US" sz="900" dirty="0">
                <a:solidFill>
                  <a:srgbClr val="534949"/>
                </a:solidFill>
              </a:rPr>
              <a:t>*</a:t>
            </a:r>
            <a:r>
              <a:rPr lang="en-US" sz="900" dirty="0" err="1">
                <a:solidFill>
                  <a:srgbClr val="534949"/>
                </a:solidFill>
              </a:rPr>
              <a:t>sqrt</a:t>
            </a:r>
            <a:r>
              <a:rPr lang="en-US" sz="900" dirty="0">
                <a:solidFill>
                  <a:srgbClr val="534949"/>
                </a:solidFill>
              </a:rPr>
              <a:t>(T)) +((</a:t>
            </a:r>
            <a:r>
              <a:rPr lang="en-US" sz="900" dirty="0" err="1">
                <a:solidFill>
                  <a:srgbClr val="534949"/>
                </a:solidFill>
              </a:rPr>
              <a:t>WSig</a:t>
            </a:r>
            <a:r>
              <a:rPr lang="en-US" sz="900" dirty="0">
                <a:solidFill>
                  <a:srgbClr val="534949"/>
                </a:solidFill>
              </a:rPr>
              <a:t>*</a:t>
            </a:r>
            <a:r>
              <a:rPr lang="en-US" sz="900" dirty="0" err="1">
                <a:solidFill>
                  <a:srgbClr val="534949"/>
                </a:solidFill>
              </a:rPr>
              <a:t>sqrt</a:t>
            </a:r>
            <a:r>
              <a:rPr lang="en-US" sz="900" dirty="0">
                <a:solidFill>
                  <a:srgbClr val="534949"/>
                </a:solidFill>
              </a:rPr>
              <a:t>(T))/2)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d4 &lt;- d3 - (</a:t>
            </a:r>
            <a:r>
              <a:rPr lang="en-US" sz="900" dirty="0" err="1">
                <a:solidFill>
                  <a:srgbClr val="534949"/>
                </a:solidFill>
              </a:rPr>
              <a:t>WSig</a:t>
            </a:r>
            <a:r>
              <a:rPr lang="en-US" sz="900" dirty="0">
                <a:solidFill>
                  <a:srgbClr val="534949"/>
                </a:solidFill>
              </a:rPr>
              <a:t> * </a:t>
            </a:r>
            <a:r>
              <a:rPr lang="en-US" sz="900" dirty="0" err="1">
                <a:solidFill>
                  <a:srgbClr val="534949"/>
                </a:solidFill>
              </a:rPr>
              <a:t>sqrt</a:t>
            </a:r>
            <a:r>
              <a:rPr lang="en-US" sz="900" dirty="0">
                <a:solidFill>
                  <a:srgbClr val="534949"/>
                </a:solidFill>
              </a:rPr>
              <a:t>(T))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d5 &lt;- (log(S/X)+(</a:t>
            </a:r>
            <a:r>
              <a:rPr lang="en-US" sz="900" dirty="0" err="1">
                <a:solidFill>
                  <a:srgbClr val="534949"/>
                </a:solidFill>
              </a:rPr>
              <a:t>rf</a:t>
            </a:r>
            <a:r>
              <a:rPr lang="en-US" sz="900" dirty="0">
                <a:solidFill>
                  <a:srgbClr val="534949"/>
                </a:solidFill>
              </a:rPr>
              <a:t>*T))/(sigma*</a:t>
            </a:r>
            <a:r>
              <a:rPr lang="en-US" sz="900" dirty="0" err="1">
                <a:solidFill>
                  <a:srgbClr val="534949"/>
                </a:solidFill>
              </a:rPr>
              <a:t>sqrt</a:t>
            </a:r>
            <a:r>
              <a:rPr lang="en-US" sz="900" dirty="0">
                <a:solidFill>
                  <a:srgbClr val="534949"/>
                </a:solidFill>
              </a:rPr>
              <a:t>(T)) +((sigma*</a:t>
            </a:r>
            <a:r>
              <a:rPr lang="en-US" sz="900" dirty="0" err="1">
                <a:solidFill>
                  <a:srgbClr val="534949"/>
                </a:solidFill>
              </a:rPr>
              <a:t>sqrt</a:t>
            </a:r>
            <a:r>
              <a:rPr lang="en-US" sz="900" dirty="0">
                <a:solidFill>
                  <a:srgbClr val="534949"/>
                </a:solidFill>
              </a:rPr>
              <a:t>(T))/2)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d6 &lt;- d5 - (sigma * </a:t>
            </a:r>
            <a:r>
              <a:rPr lang="en-US" sz="900" dirty="0" err="1">
                <a:solidFill>
                  <a:srgbClr val="534949"/>
                </a:solidFill>
              </a:rPr>
              <a:t>sqrt</a:t>
            </a:r>
            <a:r>
              <a:rPr lang="en-US" sz="900" dirty="0">
                <a:solidFill>
                  <a:srgbClr val="534949"/>
                </a:solidFill>
              </a:rPr>
              <a:t>(T))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values[1] &lt;- (</a:t>
            </a:r>
            <a:r>
              <a:rPr lang="en-US" sz="900" dirty="0" err="1">
                <a:solidFill>
                  <a:srgbClr val="534949"/>
                </a:solidFill>
              </a:rPr>
              <a:t>Sd</a:t>
            </a:r>
            <a:r>
              <a:rPr lang="en-US" sz="900" dirty="0">
                <a:solidFill>
                  <a:srgbClr val="534949"/>
                </a:solidFill>
              </a:rPr>
              <a:t>)*</a:t>
            </a:r>
            <a:r>
              <a:rPr lang="en-US" sz="900" dirty="0" err="1">
                <a:solidFill>
                  <a:srgbClr val="534949"/>
                </a:solidFill>
              </a:rPr>
              <a:t>pnorm</a:t>
            </a:r>
            <a:r>
              <a:rPr lang="en-US" sz="900" dirty="0">
                <a:solidFill>
                  <a:srgbClr val="534949"/>
                </a:solidFill>
              </a:rPr>
              <a:t>(d1) - (Xd1)*</a:t>
            </a:r>
            <a:r>
              <a:rPr lang="en-US" sz="900" dirty="0" err="1">
                <a:solidFill>
                  <a:srgbClr val="534949"/>
                </a:solidFill>
              </a:rPr>
              <a:t>exp</a:t>
            </a:r>
            <a:r>
              <a:rPr lang="en-US" sz="900" dirty="0">
                <a:solidFill>
                  <a:srgbClr val="534949"/>
                </a:solidFill>
              </a:rPr>
              <a:t>(-</a:t>
            </a:r>
            <a:r>
              <a:rPr lang="en-US" sz="900" dirty="0" err="1">
                <a:solidFill>
                  <a:srgbClr val="534949"/>
                </a:solidFill>
              </a:rPr>
              <a:t>rf</a:t>
            </a:r>
            <a:r>
              <a:rPr lang="en-US" sz="900" dirty="0">
                <a:solidFill>
                  <a:srgbClr val="534949"/>
                </a:solidFill>
              </a:rPr>
              <a:t>*T)*</a:t>
            </a:r>
            <a:r>
              <a:rPr lang="en-US" sz="900" dirty="0" err="1">
                <a:solidFill>
                  <a:srgbClr val="534949"/>
                </a:solidFill>
              </a:rPr>
              <a:t>pnorm</a:t>
            </a:r>
            <a:r>
              <a:rPr lang="en-US" sz="900" dirty="0">
                <a:solidFill>
                  <a:srgbClr val="534949"/>
                </a:solidFill>
              </a:rPr>
              <a:t>(d2)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values[4] &lt;- (Xd1)*</a:t>
            </a:r>
            <a:r>
              <a:rPr lang="en-US" sz="900" dirty="0" err="1">
                <a:solidFill>
                  <a:srgbClr val="534949"/>
                </a:solidFill>
              </a:rPr>
              <a:t>exp</a:t>
            </a:r>
            <a:r>
              <a:rPr lang="en-US" sz="900" dirty="0">
                <a:solidFill>
                  <a:srgbClr val="534949"/>
                </a:solidFill>
              </a:rPr>
              <a:t>(-</a:t>
            </a:r>
            <a:r>
              <a:rPr lang="en-US" sz="900" dirty="0" err="1">
                <a:solidFill>
                  <a:srgbClr val="534949"/>
                </a:solidFill>
              </a:rPr>
              <a:t>rf</a:t>
            </a:r>
            <a:r>
              <a:rPr lang="en-US" sz="900" dirty="0">
                <a:solidFill>
                  <a:srgbClr val="534949"/>
                </a:solidFill>
              </a:rPr>
              <a:t>*T)*</a:t>
            </a:r>
            <a:r>
              <a:rPr lang="en-US" sz="900" dirty="0" err="1">
                <a:solidFill>
                  <a:srgbClr val="534949"/>
                </a:solidFill>
              </a:rPr>
              <a:t>pnorm</a:t>
            </a:r>
            <a:r>
              <a:rPr lang="en-US" sz="900" dirty="0">
                <a:solidFill>
                  <a:srgbClr val="534949"/>
                </a:solidFill>
              </a:rPr>
              <a:t>(-d2)-(</a:t>
            </a:r>
            <a:r>
              <a:rPr lang="en-US" sz="900" dirty="0" err="1">
                <a:solidFill>
                  <a:srgbClr val="534949"/>
                </a:solidFill>
              </a:rPr>
              <a:t>Sd</a:t>
            </a:r>
            <a:r>
              <a:rPr lang="en-US" sz="900" dirty="0">
                <a:solidFill>
                  <a:srgbClr val="534949"/>
                </a:solidFill>
              </a:rPr>
              <a:t>)*</a:t>
            </a:r>
            <a:r>
              <a:rPr lang="en-US" sz="900" dirty="0" err="1">
                <a:solidFill>
                  <a:srgbClr val="534949"/>
                </a:solidFill>
              </a:rPr>
              <a:t>pnorm</a:t>
            </a:r>
            <a:r>
              <a:rPr lang="en-US" sz="900" dirty="0">
                <a:solidFill>
                  <a:srgbClr val="534949"/>
                </a:solidFill>
              </a:rPr>
              <a:t>(-d1)  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values[2] &lt;- (</a:t>
            </a:r>
            <a:r>
              <a:rPr lang="en-US" sz="900" dirty="0" err="1">
                <a:solidFill>
                  <a:srgbClr val="534949"/>
                </a:solidFill>
              </a:rPr>
              <a:t>Sd</a:t>
            </a:r>
            <a:r>
              <a:rPr lang="en-US" sz="900" dirty="0">
                <a:solidFill>
                  <a:srgbClr val="534949"/>
                </a:solidFill>
              </a:rPr>
              <a:t>)*</a:t>
            </a:r>
            <a:r>
              <a:rPr lang="en-US" sz="900" dirty="0" err="1">
                <a:solidFill>
                  <a:srgbClr val="534949"/>
                </a:solidFill>
              </a:rPr>
              <a:t>pnorm</a:t>
            </a:r>
            <a:r>
              <a:rPr lang="en-US" sz="900" dirty="0">
                <a:solidFill>
                  <a:srgbClr val="534949"/>
                </a:solidFill>
              </a:rPr>
              <a:t>(d3) - (Xd1)*</a:t>
            </a:r>
            <a:r>
              <a:rPr lang="en-US" sz="900" dirty="0" err="1">
                <a:solidFill>
                  <a:srgbClr val="534949"/>
                </a:solidFill>
              </a:rPr>
              <a:t>exp</a:t>
            </a:r>
            <a:r>
              <a:rPr lang="en-US" sz="900" dirty="0">
                <a:solidFill>
                  <a:srgbClr val="534949"/>
                </a:solidFill>
              </a:rPr>
              <a:t>(-</a:t>
            </a:r>
            <a:r>
              <a:rPr lang="en-US" sz="900" dirty="0" err="1">
                <a:solidFill>
                  <a:srgbClr val="534949"/>
                </a:solidFill>
              </a:rPr>
              <a:t>rf</a:t>
            </a:r>
            <a:r>
              <a:rPr lang="en-US" sz="900" dirty="0">
                <a:solidFill>
                  <a:srgbClr val="534949"/>
                </a:solidFill>
              </a:rPr>
              <a:t>*T)*</a:t>
            </a:r>
            <a:r>
              <a:rPr lang="en-US" sz="900" dirty="0" err="1">
                <a:solidFill>
                  <a:srgbClr val="534949"/>
                </a:solidFill>
              </a:rPr>
              <a:t>pnorm</a:t>
            </a:r>
            <a:r>
              <a:rPr lang="en-US" sz="900" dirty="0">
                <a:solidFill>
                  <a:srgbClr val="534949"/>
                </a:solidFill>
              </a:rPr>
              <a:t>(d4)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values[5] &lt;- (Xd1)*</a:t>
            </a:r>
            <a:r>
              <a:rPr lang="en-US" sz="900" dirty="0" err="1">
                <a:solidFill>
                  <a:srgbClr val="534949"/>
                </a:solidFill>
              </a:rPr>
              <a:t>exp</a:t>
            </a:r>
            <a:r>
              <a:rPr lang="en-US" sz="900" dirty="0">
                <a:solidFill>
                  <a:srgbClr val="534949"/>
                </a:solidFill>
              </a:rPr>
              <a:t>(-</a:t>
            </a:r>
            <a:r>
              <a:rPr lang="en-US" sz="900" dirty="0" err="1">
                <a:solidFill>
                  <a:srgbClr val="534949"/>
                </a:solidFill>
              </a:rPr>
              <a:t>rf</a:t>
            </a:r>
            <a:r>
              <a:rPr lang="en-US" sz="900" dirty="0">
                <a:solidFill>
                  <a:srgbClr val="534949"/>
                </a:solidFill>
              </a:rPr>
              <a:t>*T)*</a:t>
            </a:r>
            <a:r>
              <a:rPr lang="en-US" sz="900" dirty="0" err="1">
                <a:solidFill>
                  <a:srgbClr val="534949"/>
                </a:solidFill>
              </a:rPr>
              <a:t>pnorm</a:t>
            </a:r>
            <a:r>
              <a:rPr lang="en-US" sz="900" dirty="0">
                <a:solidFill>
                  <a:srgbClr val="534949"/>
                </a:solidFill>
              </a:rPr>
              <a:t>(-d4)-(</a:t>
            </a:r>
            <a:r>
              <a:rPr lang="en-US" sz="900" dirty="0" err="1">
                <a:solidFill>
                  <a:srgbClr val="534949"/>
                </a:solidFill>
              </a:rPr>
              <a:t>Sd</a:t>
            </a:r>
            <a:r>
              <a:rPr lang="en-US" sz="900" dirty="0">
                <a:solidFill>
                  <a:srgbClr val="534949"/>
                </a:solidFill>
              </a:rPr>
              <a:t>)*</a:t>
            </a:r>
            <a:r>
              <a:rPr lang="en-US" sz="900" dirty="0" err="1">
                <a:solidFill>
                  <a:srgbClr val="534949"/>
                </a:solidFill>
              </a:rPr>
              <a:t>pnorm</a:t>
            </a:r>
            <a:r>
              <a:rPr lang="en-US" sz="900" dirty="0">
                <a:solidFill>
                  <a:srgbClr val="534949"/>
                </a:solidFill>
              </a:rPr>
              <a:t>(-d3)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values[3] &lt;- (S)*</a:t>
            </a:r>
            <a:r>
              <a:rPr lang="en-US" sz="900" dirty="0" err="1">
                <a:solidFill>
                  <a:srgbClr val="534949"/>
                </a:solidFill>
              </a:rPr>
              <a:t>pnorm</a:t>
            </a:r>
            <a:r>
              <a:rPr lang="en-US" sz="900" dirty="0">
                <a:solidFill>
                  <a:srgbClr val="534949"/>
                </a:solidFill>
              </a:rPr>
              <a:t>(d5) - (X)*</a:t>
            </a:r>
            <a:r>
              <a:rPr lang="en-US" sz="900" dirty="0" err="1">
                <a:solidFill>
                  <a:srgbClr val="534949"/>
                </a:solidFill>
              </a:rPr>
              <a:t>exp</a:t>
            </a:r>
            <a:r>
              <a:rPr lang="en-US" sz="900" dirty="0">
                <a:solidFill>
                  <a:srgbClr val="534949"/>
                </a:solidFill>
              </a:rPr>
              <a:t>(-</a:t>
            </a:r>
            <a:r>
              <a:rPr lang="en-US" sz="900" dirty="0" err="1">
                <a:solidFill>
                  <a:srgbClr val="534949"/>
                </a:solidFill>
              </a:rPr>
              <a:t>rf</a:t>
            </a:r>
            <a:r>
              <a:rPr lang="en-US" sz="900" dirty="0">
                <a:solidFill>
                  <a:srgbClr val="534949"/>
                </a:solidFill>
              </a:rPr>
              <a:t>*T)*</a:t>
            </a:r>
            <a:r>
              <a:rPr lang="en-US" sz="900" dirty="0" err="1">
                <a:solidFill>
                  <a:srgbClr val="534949"/>
                </a:solidFill>
              </a:rPr>
              <a:t>pnorm</a:t>
            </a:r>
            <a:r>
              <a:rPr lang="en-US" sz="900" dirty="0">
                <a:solidFill>
                  <a:srgbClr val="534949"/>
                </a:solidFill>
              </a:rPr>
              <a:t>(d6)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values[6] &lt;- (X)*</a:t>
            </a:r>
            <a:r>
              <a:rPr lang="en-US" sz="900" dirty="0" err="1">
                <a:solidFill>
                  <a:srgbClr val="534949"/>
                </a:solidFill>
              </a:rPr>
              <a:t>exp</a:t>
            </a:r>
            <a:r>
              <a:rPr lang="en-US" sz="900" dirty="0">
                <a:solidFill>
                  <a:srgbClr val="534949"/>
                </a:solidFill>
              </a:rPr>
              <a:t>(-</a:t>
            </a:r>
            <a:r>
              <a:rPr lang="en-US" sz="900" dirty="0" err="1">
                <a:solidFill>
                  <a:srgbClr val="534949"/>
                </a:solidFill>
              </a:rPr>
              <a:t>rf</a:t>
            </a:r>
            <a:r>
              <a:rPr lang="en-US" sz="900" dirty="0">
                <a:solidFill>
                  <a:srgbClr val="534949"/>
                </a:solidFill>
              </a:rPr>
              <a:t>*T)*</a:t>
            </a:r>
            <a:r>
              <a:rPr lang="en-US" sz="900" dirty="0" err="1">
                <a:solidFill>
                  <a:srgbClr val="534949"/>
                </a:solidFill>
              </a:rPr>
              <a:t>pnorm</a:t>
            </a:r>
            <a:r>
              <a:rPr lang="en-US" sz="900" dirty="0">
                <a:solidFill>
                  <a:srgbClr val="534949"/>
                </a:solidFill>
              </a:rPr>
              <a:t>(-d6)-(S)*</a:t>
            </a:r>
            <a:r>
              <a:rPr lang="en-US" sz="900" dirty="0" err="1">
                <a:solidFill>
                  <a:srgbClr val="534949"/>
                </a:solidFill>
              </a:rPr>
              <a:t>pnorm</a:t>
            </a:r>
            <a:r>
              <a:rPr lang="en-US" sz="900" dirty="0">
                <a:solidFill>
                  <a:srgbClr val="534949"/>
                </a:solidFill>
              </a:rPr>
              <a:t>(-d5)          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print("Calls COL=1, Puts COL=2, Full </a:t>
            </a:r>
            <a:r>
              <a:rPr lang="en-US" sz="900" dirty="0" err="1">
                <a:solidFill>
                  <a:srgbClr val="534949"/>
                </a:solidFill>
              </a:rPr>
              <a:t>Vol</a:t>
            </a:r>
            <a:r>
              <a:rPr lang="en-US" sz="900" dirty="0">
                <a:solidFill>
                  <a:srgbClr val="534949"/>
                </a:solidFill>
              </a:rPr>
              <a:t> ADJ ROW=1, Weighted </a:t>
            </a:r>
            <a:r>
              <a:rPr lang="en-US" sz="900" dirty="0" err="1">
                <a:solidFill>
                  <a:srgbClr val="534949"/>
                </a:solidFill>
              </a:rPr>
              <a:t>Vol</a:t>
            </a:r>
            <a:r>
              <a:rPr lang="en-US" sz="900" dirty="0">
                <a:solidFill>
                  <a:srgbClr val="534949"/>
                </a:solidFill>
              </a:rPr>
              <a:t> ROW=2, </a:t>
            </a:r>
            <a:r>
              <a:rPr lang="en-US" sz="900" dirty="0" err="1">
                <a:solidFill>
                  <a:srgbClr val="534949"/>
                </a:solidFill>
              </a:rPr>
              <a:t>Std</a:t>
            </a:r>
            <a:r>
              <a:rPr lang="en-US" sz="900" dirty="0">
                <a:solidFill>
                  <a:srgbClr val="534949"/>
                </a:solidFill>
              </a:rPr>
              <a:t> BSM ROW=3") 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>
                <a:solidFill>
                  <a:srgbClr val="534949"/>
                </a:solidFill>
              </a:rPr>
              <a:t>    values</a:t>
            </a:r>
          </a:p>
          <a:p>
            <a:pPr marL="45720" lvl="0" indent="0">
              <a:buClr>
                <a:srgbClr val="C66951"/>
              </a:buClr>
              <a:buNone/>
            </a:pPr>
            <a:r>
              <a:rPr lang="en-US" sz="900" dirty="0" smtClean="0">
                <a:solidFill>
                  <a:srgbClr val="534949"/>
                </a:solidFill>
              </a:rPr>
              <a:t>}</a:t>
            </a:r>
            <a:endParaRPr lang="en-US" sz="900" dirty="0">
              <a:solidFill>
                <a:srgbClr val="53494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29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419600" cy="50292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1000" dirty="0"/>
              <a:t>CRR.py</a:t>
            </a:r>
          </a:p>
          <a:p>
            <a:pPr marL="45720" indent="0">
              <a:buNone/>
            </a:pPr>
            <a:r>
              <a:rPr lang="en-US" sz="1000" dirty="0" smtClean="0"/>
              <a:t>''‘</a:t>
            </a:r>
          </a:p>
          <a:p>
            <a:pPr marL="45720" indent="0">
              <a:buNone/>
            </a:pPr>
            <a:r>
              <a:rPr lang="en-US" sz="1000" dirty="0" smtClean="0"/>
              <a:t>The </a:t>
            </a:r>
            <a:r>
              <a:rPr lang="en-US" sz="1000" dirty="0"/>
              <a:t>code is inspired from:</a:t>
            </a:r>
          </a:p>
          <a:p>
            <a:pPr marL="45720" indent="0">
              <a:buNone/>
            </a:pPr>
            <a:r>
              <a:rPr lang="en-US" sz="1000" dirty="0"/>
              <a:t>Binomial Tree for America and European options by Mehdi </a:t>
            </a:r>
            <a:r>
              <a:rPr lang="en-US" sz="1000" dirty="0" err="1"/>
              <a:t>Bounouar</a:t>
            </a:r>
            <a:endParaRPr lang="en-US" sz="1000" dirty="0"/>
          </a:p>
          <a:p>
            <a:pPr marL="45720" indent="0">
              <a:buNone/>
            </a:pPr>
            <a:r>
              <a:rPr lang="en-US" sz="1000" dirty="0" smtClean="0"/>
              <a:t>@</a:t>
            </a:r>
            <a:r>
              <a:rPr lang="en-US" sz="1000" dirty="0"/>
              <a:t>author: Oliver Grace</a:t>
            </a:r>
          </a:p>
          <a:p>
            <a:pPr marL="45720" indent="0">
              <a:buNone/>
            </a:pPr>
            <a:r>
              <a:rPr lang="en-US" sz="1000" dirty="0"/>
              <a:t>@group team members: Michael </a:t>
            </a:r>
            <a:r>
              <a:rPr lang="en-US" sz="1000" dirty="0" err="1"/>
              <a:t>Aussieker</a:t>
            </a:r>
            <a:r>
              <a:rPr lang="en-US" sz="1000" dirty="0"/>
              <a:t>, Fredrik </a:t>
            </a:r>
            <a:r>
              <a:rPr lang="en-US" sz="1000" dirty="0" err="1"/>
              <a:t>Jonsall</a:t>
            </a:r>
            <a:r>
              <a:rPr lang="en-US" sz="1000" dirty="0"/>
              <a:t>  </a:t>
            </a:r>
          </a:p>
          <a:p>
            <a:pPr marL="45720" indent="0">
              <a:buNone/>
            </a:pPr>
            <a:r>
              <a:rPr lang="en-US" sz="1000" dirty="0" smtClean="0"/>
              <a:t>'''</a:t>
            </a:r>
            <a:endParaRPr lang="en-US" sz="1000" dirty="0"/>
          </a:p>
          <a:p>
            <a:pPr marL="45720" indent="0">
              <a:buNone/>
            </a:pPr>
            <a:r>
              <a:rPr lang="en-US" sz="1000" dirty="0"/>
              <a:t>import </a:t>
            </a:r>
            <a:r>
              <a:rPr lang="en-US" sz="1000" dirty="0" err="1"/>
              <a:t>numpy</a:t>
            </a:r>
            <a:r>
              <a:rPr lang="en-US" sz="1000" dirty="0"/>
              <a:t> as </a:t>
            </a:r>
            <a:r>
              <a:rPr lang="en-US" sz="1000" dirty="0" err="1" smtClean="0"/>
              <a:t>np</a:t>
            </a:r>
            <a:endParaRPr lang="en-US" sz="1000" dirty="0"/>
          </a:p>
          <a:p>
            <a:pPr marL="45720" indent="0">
              <a:buNone/>
            </a:pPr>
            <a:endParaRPr lang="en-US" sz="1000" dirty="0"/>
          </a:p>
          <a:p>
            <a:pPr marL="45720" indent="0">
              <a:buNone/>
            </a:pPr>
            <a:r>
              <a:rPr lang="en-US" sz="1000" dirty="0" err="1"/>
              <a:t>def</a:t>
            </a:r>
            <a:r>
              <a:rPr lang="en-US" sz="1000" dirty="0"/>
              <a:t> </a:t>
            </a:r>
            <a:r>
              <a:rPr lang="en-US" sz="1000" dirty="0" err="1"/>
              <a:t>BinomialTreeCRR</a:t>
            </a:r>
            <a:r>
              <a:rPr lang="en-US" sz="1000" dirty="0"/>
              <a:t>(n, Spot, k, r, v, T, D, td):</a:t>
            </a:r>
          </a:p>
          <a:p>
            <a:pPr marL="45720" indent="0">
              <a:buNone/>
            </a:pPr>
            <a:r>
              <a:rPr lang="en-US" sz="1000" dirty="0"/>
              <a:t>    """</a:t>
            </a:r>
          </a:p>
          <a:p>
            <a:pPr marL="45720" indent="0">
              <a:buNone/>
            </a:pPr>
            <a:r>
              <a:rPr lang="en-US" sz="1000" dirty="0"/>
              <a:t>    n: steps</a:t>
            </a:r>
          </a:p>
          <a:p>
            <a:pPr marL="45720" indent="0">
              <a:buNone/>
            </a:pPr>
            <a:r>
              <a:rPr lang="en-US" sz="1000" dirty="0"/>
              <a:t>    Spot: Spot price</a:t>
            </a:r>
          </a:p>
          <a:p>
            <a:pPr marL="45720" indent="0">
              <a:buNone/>
            </a:pPr>
            <a:r>
              <a:rPr lang="en-US" sz="1000" dirty="0"/>
              <a:t>    K: Strike price</a:t>
            </a:r>
          </a:p>
          <a:p>
            <a:pPr marL="45720" indent="0">
              <a:buNone/>
            </a:pPr>
            <a:r>
              <a:rPr lang="en-US" sz="1000" dirty="0"/>
              <a:t>    r: Risk free rate</a:t>
            </a:r>
          </a:p>
          <a:p>
            <a:pPr marL="45720" indent="0">
              <a:buNone/>
            </a:pPr>
            <a:r>
              <a:rPr lang="en-US" sz="1000" dirty="0"/>
              <a:t>    v: volatility</a:t>
            </a:r>
          </a:p>
          <a:p>
            <a:pPr marL="45720" indent="0">
              <a:buNone/>
            </a:pPr>
            <a:r>
              <a:rPr lang="en-US" sz="1000" dirty="0"/>
              <a:t>    T: Maturity</a:t>
            </a:r>
          </a:p>
          <a:p>
            <a:pPr marL="45720" indent="0">
              <a:buNone/>
            </a:pPr>
            <a:r>
              <a:rPr lang="en-US" sz="1000" dirty="0"/>
              <a:t>    td: Dividend payment date</a:t>
            </a:r>
          </a:p>
          <a:p>
            <a:pPr marL="45720" indent="0">
              <a:buNone/>
            </a:pPr>
            <a:r>
              <a:rPr lang="en-US" sz="1000" dirty="0"/>
              <a:t>    """</a:t>
            </a:r>
          </a:p>
          <a:p>
            <a:pPr marL="45720" indent="0">
              <a:buNone/>
            </a:pPr>
            <a:r>
              <a:rPr lang="en-US" sz="1000" dirty="0"/>
              <a:t>    D0 = D*</a:t>
            </a:r>
            <a:r>
              <a:rPr lang="en-US" sz="1000" dirty="0" err="1"/>
              <a:t>np.exp</a:t>
            </a:r>
            <a:r>
              <a:rPr lang="en-US" sz="1000" dirty="0"/>
              <a:t>(r*td)</a:t>
            </a:r>
          </a:p>
          <a:p>
            <a:pPr marL="45720" indent="0">
              <a:buNone/>
            </a:pPr>
            <a:r>
              <a:rPr lang="en-US" sz="1000" dirty="0"/>
              <a:t>    </a:t>
            </a:r>
            <a:r>
              <a:rPr lang="en-US" sz="1000" dirty="0" err="1"/>
              <a:t>true_sigma</a:t>
            </a:r>
            <a:r>
              <a:rPr lang="en-US" sz="1000" dirty="0"/>
              <a:t> = v*(Spot/(Spot - D0))</a:t>
            </a:r>
          </a:p>
          <a:p>
            <a:pPr marL="45720" indent="0">
              <a:buNone/>
            </a:pPr>
            <a:r>
              <a:rPr lang="en-US" sz="1000" dirty="0"/>
              <a:t>    </a:t>
            </a:r>
          </a:p>
          <a:p>
            <a:pPr marL="45720" indent="0">
              <a:buNone/>
            </a:pPr>
            <a:r>
              <a:rPr lang="en-US" sz="1000" dirty="0"/>
              <a:t>    </a:t>
            </a:r>
            <a:r>
              <a:rPr lang="en-US" sz="1000" dirty="0" err="1"/>
              <a:t>dt</a:t>
            </a:r>
            <a:r>
              <a:rPr lang="en-US" sz="1000" dirty="0"/>
              <a:t> = T/n</a:t>
            </a:r>
          </a:p>
          <a:p>
            <a:pPr marL="45720" indent="0">
              <a:buNone/>
            </a:pPr>
            <a:r>
              <a:rPr lang="en-US" sz="1000" dirty="0"/>
              <a:t>    u = </a:t>
            </a:r>
            <a:r>
              <a:rPr lang="en-US" sz="1000" dirty="0" err="1"/>
              <a:t>np.exp</a:t>
            </a:r>
            <a:r>
              <a:rPr lang="en-US" sz="1000" dirty="0"/>
              <a:t>(</a:t>
            </a:r>
            <a:r>
              <a:rPr lang="en-US" sz="1000" dirty="0" err="1"/>
              <a:t>true_sigma</a:t>
            </a:r>
            <a:r>
              <a:rPr lang="en-US" sz="1000" dirty="0"/>
              <a:t>*</a:t>
            </a:r>
            <a:r>
              <a:rPr lang="en-US" sz="1000" dirty="0" err="1"/>
              <a:t>np.sqrt</a:t>
            </a:r>
            <a:r>
              <a:rPr lang="en-US" sz="1000" dirty="0"/>
              <a:t>(</a:t>
            </a:r>
            <a:r>
              <a:rPr lang="en-US" sz="1000" dirty="0" err="1"/>
              <a:t>dt</a:t>
            </a:r>
            <a:r>
              <a:rPr lang="en-US" sz="1000" dirty="0"/>
              <a:t>))</a:t>
            </a:r>
          </a:p>
          <a:p>
            <a:pPr marL="45720" indent="0">
              <a:buNone/>
            </a:pPr>
            <a:r>
              <a:rPr lang="en-US" sz="1000" dirty="0"/>
              <a:t>    d = 1./u</a:t>
            </a:r>
          </a:p>
          <a:p>
            <a:pPr marL="45720" indent="0">
              <a:buNone/>
            </a:pPr>
            <a:r>
              <a:rPr lang="en-US" sz="1000" dirty="0"/>
              <a:t>    p = (</a:t>
            </a:r>
            <a:r>
              <a:rPr lang="en-US" sz="1000" dirty="0" err="1"/>
              <a:t>np.exp</a:t>
            </a:r>
            <a:r>
              <a:rPr lang="en-US" sz="1000" dirty="0"/>
              <a:t>(r*</a:t>
            </a:r>
            <a:r>
              <a:rPr lang="en-US" sz="1000" dirty="0" err="1"/>
              <a:t>dt</a:t>
            </a:r>
            <a:r>
              <a:rPr lang="en-US" sz="1000" dirty="0"/>
              <a:t>)-d)/(u-d)</a:t>
            </a:r>
          </a:p>
          <a:p>
            <a:pPr marL="45720" indent="0">
              <a:buNone/>
            </a:pPr>
            <a:r>
              <a:rPr lang="en-US" sz="1000" dirty="0"/>
              <a:t>   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8200" y="1676400"/>
            <a:ext cx="4267200" cy="4953000"/>
          </a:xfrm>
        </p:spPr>
        <p:txBody>
          <a:bodyPr>
            <a:normAutofit fontScale="40000" lnSpcReduction="20000"/>
          </a:bodyPr>
          <a:lstStyle/>
          <a:p>
            <a:pPr marL="45720" indent="0">
              <a:buNone/>
            </a:pPr>
            <a:r>
              <a:rPr lang="en-US" dirty="0"/>
              <a:t> #Binomial price tree</a:t>
            </a:r>
          </a:p>
          <a:p>
            <a:pPr marL="45720" indent="0">
              <a:buNone/>
            </a:pPr>
            <a:r>
              <a:rPr lang="en-US" dirty="0"/>
              <a:t>    </a:t>
            </a:r>
            <a:r>
              <a:rPr lang="en-US" dirty="0" err="1"/>
              <a:t>stkval</a:t>
            </a:r>
            <a:r>
              <a:rPr lang="en-US" dirty="0"/>
              <a:t> = </a:t>
            </a:r>
            <a:r>
              <a:rPr lang="en-US" dirty="0" err="1"/>
              <a:t>np.zeros</a:t>
            </a:r>
            <a:r>
              <a:rPr lang="en-US" dirty="0"/>
              <a:t>((n+1,n+1))</a:t>
            </a:r>
          </a:p>
          <a:p>
            <a:pPr marL="45720" indent="0">
              <a:buNone/>
            </a:pPr>
            <a:r>
              <a:rPr lang="en-US" dirty="0"/>
              <a:t>    </a:t>
            </a:r>
            <a:r>
              <a:rPr lang="en-US" dirty="0" err="1"/>
              <a:t>stkval</a:t>
            </a:r>
            <a:r>
              <a:rPr lang="en-US" dirty="0"/>
              <a:t>[0,0] = Spot - D0</a:t>
            </a:r>
          </a:p>
          <a:p>
            <a:pPr marL="4572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range(1,n+1):</a:t>
            </a:r>
          </a:p>
          <a:p>
            <a:pPr marL="45720" indent="0">
              <a:buNone/>
            </a:pPr>
            <a:r>
              <a:rPr lang="en-US" dirty="0"/>
              <a:t>        </a:t>
            </a:r>
            <a:r>
              <a:rPr lang="en-US" dirty="0" err="1"/>
              <a:t>stkval</a:t>
            </a:r>
            <a:r>
              <a:rPr lang="en-US" dirty="0"/>
              <a:t>[i,0] = </a:t>
            </a:r>
            <a:r>
              <a:rPr lang="en-US" dirty="0" err="1"/>
              <a:t>stkval</a:t>
            </a:r>
            <a:r>
              <a:rPr lang="en-US" dirty="0"/>
              <a:t>[i-1,0]*u</a:t>
            </a:r>
          </a:p>
          <a:p>
            <a:pPr marL="45720" indent="0">
              <a:buNone/>
            </a:pPr>
            <a:r>
              <a:rPr lang="en-US" dirty="0"/>
              <a:t>        for j in range(1,i+1):</a:t>
            </a:r>
          </a:p>
          <a:p>
            <a:pPr marL="45720" indent="0">
              <a:buNone/>
            </a:pPr>
            <a:r>
              <a:rPr lang="en-US" dirty="0"/>
              <a:t>            </a:t>
            </a:r>
            <a:r>
              <a:rPr lang="en-US" dirty="0" err="1"/>
              <a:t>stkval</a:t>
            </a:r>
            <a:r>
              <a:rPr lang="en-US" dirty="0"/>
              <a:t>[</a:t>
            </a:r>
            <a:r>
              <a:rPr lang="en-US" dirty="0" err="1"/>
              <a:t>i,j</a:t>
            </a:r>
            <a:r>
              <a:rPr lang="en-US" dirty="0"/>
              <a:t>] = </a:t>
            </a:r>
            <a:r>
              <a:rPr lang="en-US" dirty="0" err="1"/>
              <a:t>stkval</a:t>
            </a:r>
            <a:r>
              <a:rPr lang="en-US" dirty="0"/>
              <a:t>[i-1,j-1]*d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 </a:t>
            </a:r>
            <a:r>
              <a:rPr lang="en-US" dirty="0"/>
              <a:t>#option value at each final node</a:t>
            </a:r>
          </a:p>
          <a:p>
            <a:pPr marL="45720" indent="0">
              <a:buNone/>
            </a:pPr>
            <a:r>
              <a:rPr lang="en-US" dirty="0"/>
              <a:t>    </a:t>
            </a:r>
            <a:r>
              <a:rPr lang="en-US" dirty="0" err="1"/>
              <a:t>optval</a:t>
            </a:r>
            <a:r>
              <a:rPr lang="en-US" dirty="0"/>
              <a:t> = </a:t>
            </a:r>
            <a:r>
              <a:rPr lang="en-US" dirty="0" err="1"/>
              <a:t>np.zeros</a:t>
            </a:r>
            <a:r>
              <a:rPr lang="en-US" dirty="0"/>
              <a:t>((n+1,n+1))</a:t>
            </a:r>
          </a:p>
          <a:p>
            <a:pPr marL="45720" indent="0">
              <a:buNone/>
            </a:pPr>
            <a:r>
              <a:rPr lang="en-US" dirty="0"/>
              <a:t>    for j in </a:t>
            </a:r>
            <a:r>
              <a:rPr lang="en-US" dirty="0" err="1"/>
              <a:t>xrange</a:t>
            </a:r>
            <a:r>
              <a:rPr lang="en-US" dirty="0"/>
              <a:t>(n+1):</a:t>
            </a:r>
          </a:p>
          <a:p>
            <a:pPr marL="45720" indent="0">
              <a:buNone/>
            </a:pPr>
            <a:r>
              <a:rPr lang="en-US" dirty="0"/>
              <a:t>        </a:t>
            </a:r>
            <a:r>
              <a:rPr lang="en-US" dirty="0" err="1"/>
              <a:t>optval</a:t>
            </a:r>
            <a:r>
              <a:rPr lang="en-US" dirty="0"/>
              <a:t>[</a:t>
            </a:r>
            <a:r>
              <a:rPr lang="en-US" dirty="0" err="1"/>
              <a:t>n,j</a:t>
            </a:r>
            <a:r>
              <a:rPr lang="en-US" dirty="0"/>
              <a:t>] = max(0, </a:t>
            </a:r>
            <a:r>
              <a:rPr lang="en-US" dirty="0" err="1"/>
              <a:t>stkval</a:t>
            </a:r>
            <a:r>
              <a:rPr lang="en-US" dirty="0"/>
              <a:t>[</a:t>
            </a:r>
            <a:r>
              <a:rPr lang="en-US" dirty="0" err="1"/>
              <a:t>n,j</a:t>
            </a:r>
            <a:r>
              <a:rPr lang="en-US" dirty="0"/>
              <a:t>]-</a:t>
            </a:r>
            <a:r>
              <a:rPr lang="en-US" dirty="0" err="1"/>
              <a:t>k+D</a:t>
            </a:r>
            <a:r>
              <a:rPr lang="en-US" dirty="0"/>
              <a:t>)</a:t>
            </a:r>
          </a:p>
          <a:p>
            <a:pPr marL="45720" indent="0">
              <a:buNone/>
            </a:pPr>
            <a:r>
              <a:rPr lang="en-US" dirty="0"/>
              <a:t>    </a:t>
            </a:r>
          </a:p>
          <a:p>
            <a:pPr marL="45720" indent="0">
              <a:buNone/>
            </a:pPr>
            <a:r>
              <a:rPr lang="en-US" dirty="0"/>
              <a:t>    #backward recursion for option price</a:t>
            </a:r>
          </a:p>
          <a:p>
            <a:pPr marL="4572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err="1"/>
              <a:t>xrange</a:t>
            </a:r>
            <a:r>
              <a:rPr lang="en-US" dirty="0"/>
              <a:t>(n-1,-1,-1):</a:t>
            </a:r>
          </a:p>
          <a:p>
            <a:pPr marL="45720" indent="0">
              <a:buNone/>
            </a:pPr>
            <a:r>
              <a:rPr lang="en-US" dirty="0"/>
              <a:t>        for j in </a:t>
            </a:r>
            <a:r>
              <a:rPr lang="en-US" dirty="0" err="1"/>
              <a:t>xrange</a:t>
            </a:r>
            <a:r>
              <a:rPr lang="en-US" dirty="0"/>
              <a:t>(i+1):</a:t>
            </a:r>
          </a:p>
          <a:p>
            <a:pPr marL="45720" indent="0">
              <a:buNone/>
            </a:pPr>
            <a:r>
              <a:rPr lang="en-US" dirty="0"/>
              <a:t>            </a:t>
            </a:r>
            <a:r>
              <a:rPr lang="en-US" dirty="0" err="1"/>
              <a:t>optval</a:t>
            </a:r>
            <a:r>
              <a:rPr lang="en-US" dirty="0"/>
              <a:t>[</a:t>
            </a:r>
            <a:r>
              <a:rPr lang="en-US" dirty="0" err="1"/>
              <a:t>i,j</a:t>
            </a:r>
            <a:r>
              <a:rPr lang="en-US" dirty="0"/>
              <a:t>] = max(</a:t>
            </a:r>
            <a:r>
              <a:rPr lang="en-US" dirty="0" err="1"/>
              <a:t>stkval</a:t>
            </a:r>
            <a:r>
              <a:rPr lang="en-US" dirty="0"/>
              <a:t>[</a:t>
            </a:r>
            <a:r>
              <a:rPr lang="en-US" dirty="0" err="1"/>
              <a:t>i,j</a:t>
            </a:r>
            <a:r>
              <a:rPr lang="en-US" dirty="0"/>
              <a:t>]-</a:t>
            </a:r>
            <a:r>
              <a:rPr lang="en-US" dirty="0" err="1"/>
              <a:t>k+D</a:t>
            </a:r>
            <a:r>
              <a:rPr lang="en-US" dirty="0"/>
              <a:t>, </a:t>
            </a:r>
            <a:r>
              <a:rPr lang="en-US" dirty="0" err="1"/>
              <a:t>np.exp</a:t>
            </a:r>
            <a:r>
              <a:rPr lang="en-US" dirty="0"/>
              <a:t>(-r*</a:t>
            </a:r>
            <a:r>
              <a:rPr lang="en-US" dirty="0" err="1"/>
              <a:t>dt</a:t>
            </a:r>
            <a:r>
              <a:rPr lang="en-US" dirty="0"/>
              <a:t>)*(p*</a:t>
            </a:r>
            <a:r>
              <a:rPr lang="en-US" dirty="0" err="1"/>
              <a:t>optval</a:t>
            </a:r>
            <a:r>
              <a:rPr lang="en-US" dirty="0"/>
              <a:t>[i+1,j]+(1-p)*</a:t>
            </a:r>
            <a:r>
              <a:rPr lang="en-US" dirty="0" err="1"/>
              <a:t>optval</a:t>
            </a:r>
            <a:r>
              <a:rPr lang="en-US" dirty="0"/>
              <a:t>[i+1,j+1]))</a:t>
            </a:r>
          </a:p>
          <a:p>
            <a:pPr marL="45720" indent="0">
              <a:buNone/>
            </a:pPr>
            <a:r>
              <a:rPr lang="en-US" dirty="0"/>
              <a:t>    return </a:t>
            </a:r>
            <a:r>
              <a:rPr lang="en-US" dirty="0" err="1"/>
              <a:t>optval</a:t>
            </a:r>
            <a:r>
              <a:rPr lang="en-US" dirty="0"/>
              <a:t>[0,0]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if __name__ == "__main__":</a:t>
            </a:r>
          </a:p>
          <a:p>
            <a:pPr marL="45720" indent="0">
              <a:buNone/>
            </a:pPr>
            <a:r>
              <a:rPr lang="en-US" dirty="0"/>
              <a:t>    Spot = 100.           # Spot Price</a:t>
            </a:r>
          </a:p>
          <a:p>
            <a:pPr marL="45720" indent="0">
              <a:buNone/>
            </a:pPr>
            <a:r>
              <a:rPr lang="en-US" dirty="0"/>
              <a:t>    k = 100.              # Strike Price</a:t>
            </a:r>
          </a:p>
          <a:p>
            <a:pPr marL="45720" indent="0">
              <a:buNone/>
            </a:pPr>
            <a:r>
              <a:rPr lang="en-US" dirty="0"/>
              <a:t>    r = .03               # Annual Risk-free rate</a:t>
            </a:r>
          </a:p>
          <a:p>
            <a:pPr marL="45720" indent="0">
              <a:buNone/>
            </a:pPr>
            <a:r>
              <a:rPr lang="en-US" dirty="0"/>
              <a:t>    v = .3                # Annual Volatility</a:t>
            </a:r>
          </a:p>
          <a:p>
            <a:pPr marL="45720" indent="0">
              <a:buNone/>
            </a:pPr>
            <a:r>
              <a:rPr lang="en-US" dirty="0"/>
              <a:t>    T = 1.0               # Time in year (days/365)</a:t>
            </a:r>
          </a:p>
          <a:p>
            <a:pPr marL="45720" indent="0">
              <a:buNone/>
            </a:pPr>
            <a:r>
              <a:rPr lang="en-US" dirty="0"/>
              <a:t>    n = 500               # Number of steps</a:t>
            </a:r>
          </a:p>
          <a:p>
            <a:pPr marL="45720" indent="0">
              <a:buNone/>
            </a:pPr>
            <a:r>
              <a:rPr lang="en-US" dirty="0"/>
              <a:t>    D = 10.0              # Dividend per share</a:t>
            </a:r>
          </a:p>
          <a:p>
            <a:pPr marL="45720" indent="0">
              <a:buNone/>
            </a:pPr>
            <a:r>
              <a:rPr lang="en-US" dirty="0"/>
              <a:t>    td = .5               # Time to Dividend Payment</a:t>
            </a:r>
          </a:p>
          <a:p>
            <a:pPr marL="45720" indent="0">
              <a:buNone/>
            </a:pPr>
            <a:r>
              <a:rPr lang="en-US" dirty="0"/>
              <a:t>    </a:t>
            </a:r>
          </a:p>
          <a:p>
            <a:pPr marL="45720" indent="0">
              <a:buNone/>
            </a:pPr>
            <a:r>
              <a:rPr lang="en-US" dirty="0"/>
              <a:t>    print "European Call on Dividend Paying Stock: %s"%(</a:t>
            </a:r>
            <a:r>
              <a:rPr lang="en-US" dirty="0" err="1"/>
              <a:t>BinomialTreeCRR</a:t>
            </a:r>
            <a:r>
              <a:rPr lang="en-US" dirty="0"/>
              <a:t>(n, Spot, k, r, v, T, D, td))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Code in 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Full Volatility Adjustment Implemented in the Black Scholes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sz="2200" dirty="0" smtClean="0"/>
              <a:t>BSM (S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 </a:t>
            </a:r>
            <a:r>
              <a:rPr lang="en-US" sz="2200" dirty="0"/>
              <a:t>- </a:t>
            </a:r>
            <a:r>
              <a:rPr lang="en-US" sz="2200" dirty="0" err="1" smtClean="0"/>
              <a:t>D</a:t>
            </a:r>
            <a:r>
              <a:rPr lang="en-US" sz="2200" baseline="-25000" dirty="0" err="1" smtClean="0"/>
              <a:t>d</a:t>
            </a:r>
            <a:r>
              <a:rPr lang="en-US" sz="2200" dirty="0" smtClean="0"/>
              <a:t>, X-D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, </a:t>
            </a:r>
            <a:r>
              <a:rPr lang="en-US" sz="2200" dirty="0"/>
              <a:t>T, </a:t>
            </a:r>
            <a:r>
              <a:rPr lang="en-US" sz="2200" dirty="0">
                <a:sym typeface="Symbol"/>
              </a:rPr>
              <a:t></a:t>
            </a:r>
            <a:r>
              <a:rPr lang="en-US" sz="2200" baseline="-25000" dirty="0" err="1"/>
              <a:t>Adj</a:t>
            </a:r>
            <a:r>
              <a:rPr lang="en-US" sz="2200" dirty="0"/>
              <a:t>, r</a:t>
            </a:r>
            <a:r>
              <a:rPr lang="en-US" sz="2200" dirty="0" smtClean="0"/>
              <a:t>)</a:t>
            </a:r>
            <a:endParaRPr lang="en-US" sz="2300" dirty="0" smtClean="0"/>
          </a:p>
          <a:p>
            <a:r>
              <a:rPr lang="en-US" sz="2300" dirty="0" smtClean="0">
                <a:sym typeface="Symbol"/>
              </a:rPr>
              <a:t></a:t>
            </a:r>
            <a:r>
              <a:rPr lang="en-US" sz="2300" baseline="-25000" dirty="0" err="1" smtClean="0"/>
              <a:t>Adj</a:t>
            </a:r>
            <a:r>
              <a:rPr lang="en-US" sz="2300" baseline="-25000" dirty="0" smtClean="0"/>
              <a:t>=</a:t>
            </a:r>
            <a:r>
              <a:rPr lang="en-US" sz="2300" dirty="0">
                <a:sym typeface="Symbol"/>
              </a:rPr>
              <a:t> </a:t>
            </a:r>
            <a:r>
              <a:rPr lang="en-US" sz="2300" dirty="0"/>
              <a:t> S</a:t>
            </a:r>
            <a:r>
              <a:rPr lang="en-US" sz="2300" baseline="-25000" dirty="0"/>
              <a:t>0</a:t>
            </a:r>
            <a:r>
              <a:rPr lang="en-US" sz="2300" dirty="0"/>
              <a:t> / (S</a:t>
            </a:r>
            <a:r>
              <a:rPr lang="en-US" sz="2300" baseline="-25000" dirty="0"/>
              <a:t>0</a:t>
            </a:r>
            <a:r>
              <a:rPr lang="en-US" sz="2300" dirty="0"/>
              <a:t> </a:t>
            </a:r>
            <a:r>
              <a:rPr lang="en-US" sz="2300" dirty="0" smtClean="0"/>
              <a:t>- </a:t>
            </a:r>
            <a:r>
              <a:rPr lang="en-US" sz="2300" dirty="0" err="1" smtClean="0"/>
              <a:t>D</a:t>
            </a:r>
            <a:r>
              <a:rPr lang="en-US" sz="2300" baseline="-25000" dirty="0" err="1" smtClean="0"/>
              <a:t>d</a:t>
            </a:r>
            <a:r>
              <a:rPr lang="en-US" sz="2300" dirty="0" smtClean="0"/>
              <a:t>)</a:t>
            </a:r>
          </a:p>
          <a:p>
            <a:r>
              <a:rPr lang="en-US" sz="2300" dirty="0" err="1"/>
              <a:t>D</a:t>
            </a:r>
            <a:r>
              <a:rPr lang="en-US" sz="2300" baseline="-25000" dirty="0" err="1"/>
              <a:t>d</a:t>
            </a:r>
            <a:r>
              <a:rPr lang="en-US" sz="2300" dirty="0"/>
              <a:t>=D</a:t>
            </a:r>
            <a:r>
              <a:rPr lang="en-US" sz="2300" baseline="-25000" dirty="0"/>
              <a:t>0</a:t>
            </a:r>
            <a:r>
              <a:rPr lang="en-US" sz="2300" dirty="0"/>
              <a:t>e</a:t>
            </a:r>
            <a:r>
              <a:rPr lang="en-US" sz="2300" baseline="30000" dirty="0"/>
              <a:t>-rTd</a:t>
            </a:r>
            <a:endParaRPr lang="en-US" sz="2300" dirty="0" smtClean="0"/>
          </a:p>
          <a:p>
            <a:r>
              <a:rPr lang="en-US" sz="2300" dirty="0" smtClean="0"/>
              <a:t>Td=Ex Dividend Date</a:t>
            </a:r>
          </a:p>
          <a:p>
            <a:pPr lvl="1"/>
            <a:r>
              <a:rPr lang="en-US" sz="2300" dirty="0" smtClean="0"/>
              <a:t>Assuming same as pay date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Weighted </a:t>
            </a:r>
            <a:r>
              <a:rPr lang="en-US" dirty="0"/>
              <a:t>Volatility Adjustment Implemented in the Black </a:t>
            </a:r>
            <a:r>
              <a:rPr lang="en-US" dirty="0" smtClean="0"/>
              <a:t>Scholes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sz="2200" dirty="0" smtClean="0"/>
              <a:t>BSM (S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 - </a:t>
            </a:r>
            <a:r>
              <a:rPr lang="en-US" sz="2200" dirty="0" err="1" smtClean="0"/>
              <a:t>D</a:t>
            </a:r>
            <a:r>
              <a:rPr lang="en-US" sz="2200" baseline="-25000" dirty="0" err="1" smtClean="0"/>
              <a:t>d</a:t>
            </a:r>
            <a:r>
              <a:rPr lang="en-US" sz="2200" dirty="0" smtClean="0"/>
              <a:t>, X-D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, T, </a:t>
            </a:r>
            <a:r>
              <a:rPr lang="en-US" sz="2200" dirty="0" smtClean="0">
                <a:sym typeface="Symbol"/>
              </a:rPr>
              <a:t></a:t>
            </a:r>
            <a:r>
              <a:rPr lang="en-US" sz="2200" baseline="-25000" dirty="0" err="1" smtClean="0"/>
              <a:t>Adj</a:t>
            </a:r>
            <a:r>
              <a:rPr lang="en-US" sz="2200" dirty="0" smtClean="0"/>
              <a:t>, r)</a:t>
            </a:r>
            <a:endParaRPr lang="en-US" sz="2200" dirty="0"/>
          </a:p>
          <a:p>
            <a:r>
              <a:rPr lang="en-US" sz="2300" dirty="0">
                <a:sym typeface="Symbol"/>
              </a:rPr>
              <a:t></a:t>
            </a:r>
            <a:r>
              <a:rPr lang="en-US" sz="2300" baseline="-25000" dirty="0" err="1"/>
              <a:t>Adj</a:t>
            </a:r>
            <a:r>
              <a:rPr lang="en-US" sz="2300" baseline="-25000" dirty="0"/>
              <a:t>=</a:t>
            </a:r>
            <a:r>
              <a:rPr lang="en-US" sz="2300" dirty="0">
                <a:sym typeface="Symbol"/>
              </a:rPr>
              <a:t> </a:t>
            </a:r>
            <a:r>
              <a:rPr lang="en-US" sz="2300" dirty="0"/>
              <a:t> S</a:t>
            </a:r>
            <a:r>
              <a:rPr lang="en-US" sz="2300" baseline="-25000" dirty="0"/>
              <a:t>0</a:t>
            </a:r>
            <a:r>
              <a:rPr lang="en-US" sz="2300" dirty="0"/>
              <a:t> / (S</a:t>
            </a:r>
            <a:r>
              <a:rPr lang="en-US" sz="2300" baseline="-25000" dirty="0"/>
              <a:t>0</a:t>
            </a:r>
            <a:r>
              <a:rPr lang="en-US" sz="2300" dirty="0"/>
              <a:t> </a:t>
            </a:r>
            <a:r>
              <a:rPr lang="en-US" sz="2300" dirty="0" smtClean="0"/>
              <a:t>-</a:t>
            </a:r>
            <a:r>
              <a:rPr lang="en-US" sz="2300" dirty="0" err="1" smtClean="0"/>
              <a:t>KD</a:t>
            </a:r>
            <a:r>
              <a:rPr lang="en-US" sz="2300" baseline="-25000" dirty="0" err="1" smtClean="0"/>
              <a:t>d</a:t>
            </a:r>
            <a:r>
              <a:rPr lang="en-US" sz="2300" dirty="0" smtClean="0"/>
              <a:t>)</a:t>
            </a:r>
          </a:p>
          <a:p>
            <a:r>
              <a:rPr lang="en-US" sz="2300" dirty="0" err="1" smtClean="0"/>
              <a:t>D</a:t>
            </a:r>
            <a:r>
              <a:rPr lang="en-US" sz="2300" baseline="-25000" dirty="0" err="1" smtClean="0"/>
              <a:t>d</a:t>
            </a:r>
            <a:r>
              <a:rPr lang="en-US" sz="2300" dirty="0" smtClean="0"/>
              <a:t>=D</a:t>
            </a:r>
            <a:r>
              <a:rPr lang="en-US" sz="2300" baseline="-25000" dirty="0" smtClean="0"/>
              <a:t>0</a:t>
            </a:r>
            <a:r>
              <a:rPr lang="en-US" sz="2300" dirty="0" smtClean="0"/>
              <a:t>e</a:t>
            </a:r>
            <a:r>
              <a:rPr lang="en-US" sz="2300" baseline="30000" dirty="0" smtClean="0"/>
              <a:t>-rTd</a:t>
            </a:r>
            <a:r>
              <a:rPr lang="en-US" sz="2300" baseline="-25000" dirty="0" smtClean="0"/>
              <a:t> </a:t>
            </a:r>
            <a:endParaRPr lang="en-US" sz="2300" dirty="0" smtClean="0"/>
          </a:p>
          <a:p>
            <a:r>
              <a:rPr lang="en-US" sz="2300" dirty="0" smtClean="0"/>
              <a:t>K=Td/T</a:t>
            </a:r>
            <a:endParaRPr lang="en-US" sz="2300" dirty="0"/>
          </a:p>
          <a:p>
            <a:r>
              <a:rPr lang="en-US" sz="2300" dirty="0"/>
              <a:t>Td=Ex Dividend Date</a:t>
            </a:r>
          </a:p>
          <a:p>
            <a:pPr lvl="1"/>
            <a:r>
              <a:rPr lang="en-US" sz="2300" dirty="0"/>
              <a:t>Assuming same as pay date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Inputs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3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62929"/>
              </p:ext>
            </p:extLst>
          </p:nvPr>
        </p:nvGraphicFramePr>
        <p:xfrm>
          <a:off x="292099" y="1828800"/>
          <a:ext cx="8407401" cy="2169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Puts</a:t>
                      </a:r>
                      <a:endParaRPr lang="en-US" dirty="0"/>
                    </a:p>
                  </a:txBody>
                  <a:tcPr/>
                </a:tc>
              </a:tr>
              <a:tr h="574039">
                <a:tc>
                  <a:txBody>
                    <a:bodyPr/>
                    <a:lstStyle/>
                    <a:p>
                      <a:r>
                        <a:rPr lang="en-US" dirty="0" smtClean="0"/>
                        <a:t>Full Volatility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13.26971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10.31426</a:t>
                      </a:r>
                      <a:endParaRPr lang="en-US" dirty="0"/>
                    </a:p>
                  </a:txBody>
                  <a:tcPr/>
                </a:tc>
              </a:tr>
              <a:tr h="584199">
                <a:tc>
                  <a:txBody>
                    <a:bodyPr/>
                    <a:lstStyle/>
                    <a:p>
                      <a:r>
                        <a:rPr lang="en-US" dirty="0" smtClean="0"/>
                        <a:t>Weighted Volatility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13.26971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10.31426</a:t>
                      </a:r>
                      <a:endParaRPr lang="en-US" dirty="0"/>
                    </a:p>
                  </a:txBody>
                  <a:tcPr/>
                </a:tc>
              </a:tr>
              <a:tr h="597217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BSM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13.28331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10.32786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5170" y="304800"/>
            <a:ext cx="8381260" cy="1054394"/>
          </a:xfrm>
        </p:spPr>
        <p:txBody>
          <a:bodyPr/>
          <a:lstStyle/>
          <a:p>
            <a:r>
              <a:rPr lang="en-US" dirty="0" smtClean="0"/>
              <a:t>Dividend Models At Maturity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724400"/>
            <a:ext cx="7772400" cy="1261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S=100,  X=100,  T=1, Td=1, R=0.03, </a:t>
            </a:r>
            <a:r>
              <a:rPr lang="el-GR" dirty="0" smtClean="0"/>
              <a:t>σ</a:t>
            </a:r>
            <a:r>
              <a:rPr lang="en-US" dirty="0" smtClean="0"/>
              <a:t>=0.3, D</a:t>
            </a:r>
            <a:r>
              <a:rPr lang="en-US" baseline="-25000" dirty="0" smtClean="0"/>
              <a:t>0</a:t>
            </a:r>
            <a:r>
              <a:rPr lang="en-US" dirty="0" smtClean="0"/>
              <a:t>=5,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These results are consistent across different variables as long as the dividend date is the same as the terminal date or very near.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56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81729"/>
          </a:xfrm>
        </p:spPr>
        <p:txBody>
          <a:bodyPr/>
          <a:lstStyle/>
          <a:p>
            <a:r>
              <a:rPr lang="en-US" dirty="0" smtClean="0"/>
              <a:t>Using Standard CRR model for a European call with constant volatility, where the dividend amount is known in advance, in which the results prior to the dividend dose not recombine.</a:t>
            </a:r>
          </a:p>
          <a:p>
            <a:r>
              <a:rPr lang="en-US" dirty="0" smtClean="0"/>
              <a:t>CRR </a:t>
            </a:r>
            <a:r>
              <a:rPr lang="en-US" dirty="0" smtClean="0"/>
              <a:t>has been calculated with n=500, both with and without a single discrete dividend. Where the dividend is paid at first, second, </a:t>
            </a:r>
            <a:r>
              <a:rPr lang="en-US" dirty="0" smtClean="0"/>
              <a:t>and, </a:t>
            </a:r>
            <a:r>
              <a:rPr lang="en-US" dirty="0" smtClean="0"/>
              <a:t>third quarter respectively. </a:t>
            </a:r>
            <a:endParaRPr lang="en-US" dirty="0" smtClean="0"/>
          </a:p>
          <a:p>
            <a:r>
              <a:rPr lang="en-JM" dirty="0"/>
              <a:t>We used this as a standard discounted base case for </a:t>
            </a:r>
            <a:r>
              <a:rPr lang="en-JM" dirty="0" smtClean="0"/>
              <a:t>comparison a </a:t>
            </a:r>
            <a:r>
              <a:rPr lang="en-JM" smtClean="0"/>
              <a:t>rough comparison.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Cox Ross Rubinstein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0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with BSM at $2 </a:t>
            </a:r>
            <a:r>
              <a:rPr lang="en-US" dirty="0" err="1" smtClean="0"/>
              <a:t>Div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597842"/>
              </p:ext>
            </p:extLst>
          </p:nvPr>
        </p:nvGraphicFramePr>
        <p:xfrm>
          <a:off x="304800" y="1676400"/>
          <a:ext cx="8610600" cy="495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858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with BSM at </a:t>
            </a:r>
            <a:r>
              <a:rPr lang="en-US" dirty="0" smtClean="0"/>
              <a:t>$5 div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387546"/>
              </p:ext>
            </p:extLst>
          </p:nvPr>
        </p:nvGraphicFramePr>
        <p:xfrm>
          <a:off x="381000" y="1719262"/>
          <a:ext cx="8534400" cy="4910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05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with BSM at </a:t>
            </a:r>
            <a:r>
              <a:rPr lang="en-US" dirty="0" smtClean="0"/>
              <a:t>$10 div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297221"/>
              </p:ext>
            </p:extLst>
          </p:nvPr>
        </p:nvGraphicFramePr>
        <p:xfrm>
          <a:off x="381000" y="1752600"/>
          <a:ext cx="8458200" cy="48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50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407893" cy="491032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A Full volatility adjustment better approximates the BS than the Weighted volatility adjustment or CRR.</a:t>
            </a:r>
          </a:p>
          <a:p>
            <a:pPr lvl="0"/>
            <a:r>
              <a:rPr lang="en-US" dirty="0"/>
              <a:t>For the Black Scholes adjusted models the difference is a (negative slope) linear function of dividend time. This dependence is greater for the Weighted model, than the Full volatility implementation.</a:t>
            </a:r>
          </a:p>
          <a:p>
            <a:pPr lvl="0"/>
            <a:r>
              <a:rPr lang="en-US" dirty="0"/>
              <a:t>The larger the dividend, the greater the </a:t>
            </a:r>
            <a:r>
              <a:rPr lang="en-US" dirty="0" smtClean="0"/>
              <a:t>impact on pricing.</a:t>
            </a:r>
            <a:endParaRPr lang="en-US" dirty="0"/>
          </a:p>
          <a:p>
            <a:pPr lvl="0"/>
            <a:r>
              <a:rPr lang="en-US" dirty="0"/>
              <a:t>Out of money options, the dividend has greater impact on pricing differences.</a:t>
            </a:r>
          </a:p>
          <a:p>
            <a:pPr lvl="0"/>
            <a:r>
              <a:rPr lang="en-US" dirty="0"/>
              <a:t>In the money </a:t>
            </a:r>
            <a:r>
              <a:rPr lang="en-US" dirty="0" smtClean="0"/>
              <a:t>options, </a:t>
            </a:r>
            <a:r>
              <a:rPr lang="en-US" dirty="0"/>
              <a:t>results in less impact for the Full volatility adjusted model. </a:t>
            </a:r>
          </a:p>
          <a:p>
            <a:pPr lvl="0"/>
            <a:r>
              <a:rPr lang="en-US" dirty="0"/>
              <a:t>Weighted model is not a viable option when accounting for dividends.</a:t>
            </a:r>
          </a:p>
          <a:p>
            <a:r>
              <a:rPr lang="en-US" dirty="0"/>
              <a:t>The Full volatility model is feasible when the underlying pays small dividends and the option is at or in the money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Pricing </a:t>
            </a:r>
            <a:r>
              <a:rPr lang="en-US" dirty="0"/>
              <a:t>improves for all models as the value of the underlying falls </a:t>
            </a:r>
          </a:p>
          <a:p>
            <a:pPr lvl="0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Data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863181"/>
              </p:ext>
            </p:extLst>
          </p:nvPr>
        </p:nvGraphicFramePr>
        <p:xfrm>
          <a:off x="228603" y="1752605"/>
          <a:ext cx="8686797" cy="4876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711"/>
                <a:gridCol w="1322681"/>
                <a:gridCol w="1322681"/>
                <a:gridCol w="1322681"/>
                <a:gridCol w="1322681"/>
                <a:gridCol w="1322681"/>
                <a:gridCol w="1322681"/>
              </a:tblGrid>
              <a:tr h="187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Strike</a:t>
                      </a:r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Difference between BSM and Full Volatility Adjustment </a:t>
                      </a:r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Difference between BSM and  Weighted Volatility Adjustment</a:t>
                      </a:r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@.25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@.75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@.25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@.75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0.058316573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0.045220151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0.03221951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0.120523292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0.08671919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0.052981061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0.05505174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0.04368235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0.032394966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0.163387609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0.11580473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0.068403046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0.043237086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0.03396502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0.024758892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0.192318966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0.13311066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0.074208246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0.026509337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0.019373368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0.012287487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0.200021157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0.134732407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0.069806858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0.009744562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0.004523882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-0.000660566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0.188393566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0.123328183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0.05859128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-0.003620258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-0.007278583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-0.010911758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0.164202311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0.104398851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0.044821488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Difference between BSM and Full Volatility Adjustment </a:t>
                      </a:r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Difference between BSM and  Weighted Volatility Adjustment</a:t>
                      </a:r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@.25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@.75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@.25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@.75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0.147234416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0.114458456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0.081914368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0.29846462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0.216635158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0.133685372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0.139264541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0.110854794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0.082638734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0.408372833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0.291696468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0.173778036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0.109203267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0.086086952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0.063122299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0.483184732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0.336732167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0.189106064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0.066506443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0.048758108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0.031122094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0.503351522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0.341316125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0.178063276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0.023751134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0.010792918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-0.002085857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0.47369031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0.312315501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0.149453617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-0.010274585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-0.019341811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-0.02835493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0.41186345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0.264023946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0.114293596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Difference between BSM and Full Volatility Adjustment </a:t>
                      </a:r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Difference between BSM and  Weighted Volatility Adjustment</a:t>
                      </a:r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@.25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@.75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@.25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Ex @.75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0.299653839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0.23396319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0.168710808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0.5863296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0.432042487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0.271394244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0.284478721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0.227696791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0.171263492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0.815680549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0.590540211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0.357198801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0.22246822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0.176456468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0.130703005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0.974263147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0.687067632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0.390876903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0.133894529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0.098720449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0.063727279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1.0179198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0.698196821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0.368694267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0.045331228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0.019745967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-0.005717854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0.956471604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0.638457216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0.309448917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-0.02494342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-0.042797806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-0.060573242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0.828013437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0.538431467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0.236514517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75" marR="8475" marT="847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76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  <a:fontScheme name="Grid">
    <a:maj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ajorFont>
    <a:min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inorFont>
  </a:fontScheme>
  <a:fmtScheme name="Grid">
    <a:fillStyleLst>
      <a:solidFill>
        <a:schemeClr val="phClr"/>
      </a:solidFill>
      <a:solidFill>
        <a:schemeClr val="phClr">
          <a:tint val="5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</a:schemeClr>
          </a:gs>
          <a:gs pos="100000">
            <a:schemeClr val="phClr">
              <a:shade val="85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175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0000"/>
          <a:shade val="93000"/>
          <a:satMod val="15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3000"/>
              <a:satMod val="110000"/>
            </a:schemeClr>
          </a:duotone>
        </a:blip>
        <a:tile tx="0" ty="0" sx="100000" sy="10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  <a:fontScheme name="Grid">
    <a:maj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ajorFont>
    <a:min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inorFont>
  </a:fontScheme>
  <a:fmtScheme name="Grid">
    <a:fillStyleLst>
      <a:solidFill>
        <a:schemeClr val="phClr"/>
      </a:solidFill>
      <a:solidFill>
        <a:schemeClr val="phClr">
          <a:tint val="5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</a:schemeClr>
          </a:gs>
          <a:gs pos="100000">
            <a:schemeClr val="phClr">
              <a:shade val="85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175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0000"/>
          <a:shade val="93000"/>
          <a:satMod val="15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3000"/>
              <a:satMod val="11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357</TotalTime>
  <Words>1341</Words>
  <Application>Microsoft Office PowerPoint</Application>
  <PresentationFormat>On-screen Show (4:3)</PresentationFormat>
  <Paragraphs>294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Grid</vt:lpstr>
      <vt:lpstr>Volatility Adjustment (Full)  and  Weighted Volatility Adjustment for the Black Scholes Model</vt:lpstr>
      <vt:lpstr>Model Inputs</vt:lpstr>
      <vt:lpstr>Dividend Models At Maturity </vt:lpstr>
      <vt:lpstr>Cox Ross Rubinstein</vt:lpstr>
      <vt:lpstr>Difference with BSM at $2 Div</vt:lpstr>
      <vt:lpstr>Difference with BSM at $5 div</vt:lpstr>
      <vt:lpstr>Difference with BSM at $10 div</vt:lpstr>
      <vt:lpstr>Conclusions </vt:lpstr>
      <vt:lpstr>Raw Data</vt:lpstr>
      <vt:lpstr>R Code</vt:lpstr>
      <vt:lpstr>CRR Code in python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Volatility Adjustment (Full)  and  Weighted Volatility Adjustment for the Black Scholes</dc:title>
  <dc:creator>mike_a_nsd@hotmail.com</dc:creator>
  <cp:lastModifiedBy>mike_a_nsd@hotmail.com</cp:lastModifiedBy>
  <cp:revision>24</cp:revision>
  <dcterms:created xsi:type="dcterms:W3CDTF">2013-10-19T09:02:24Z</dcterms:created>
  <dcterms:modified xsi:type="dcterms:W3CDTF">2013-10-20T17:04:54Z</dcterms:modified>
</cp:coreProperties>
</file>