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1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4" r:id="rId2"/>
    <p:sldId id="287" r:id="rId3"/>
    <p:sldId id="286" r:id="rId4"/>
    <p:sldId id="292" r:id="rId5"/>
    <p:sldId id="291" r:id="rId6"/>
    <p:sldId id="290" r:id="rId7"/>
    <p:sldId id="289" r:id="rId8"/>
    <p:sldId id="293" r:id="rId9"/>
    <p:sldId id="266" r:id="rId10"/>
    <p:sldId id="269" r:id="rId11"/>
    <p:sldId id="267" r:id="rId12"/>
    <p:sldId id="268" r:id="rId13"/>
    <p:sldId id="270" r:id="rId14"/>
    <p:sldId id="271" r:id="rId15"/>
    <p:sldId id="273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74" r:id="rId25"/>
    <p:sldId id="294" r:id="rId2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78B931"/>
    <a:srgbClr val="009900"/>
    <a:srgbClr val="99FF99"/>
    <a:srgbClr val="00FF00"/>
    <a:srgbClr val="33CC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image" Target="../media/image60.png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9D8F63-3FC3-4CB8-AEC7-A5E0CC3A9E40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B56A746-CF9C-4E85-B846-34A1DD77CB61}">
      <dgm:prSet phldrT="[Text]"/>
      <dgm:spPr>
        <a:solidFill>
          <a:srgbClr val="78B931"/>
        </a:solidFill>
      </dgm:spPr>
      <dgm:t>
        <a:bodyPr/>
        <a:lstStyle/>
        <a:p>
          <a:endParaRPr lang="sv-SE" dirty="0"/>
        </a:p>
      </dgm:t>
    </dgm:pt>
    <dgm:pt modelId="{AB94E05C-ED2A-4827-AF38-482AC8AF01EC}" type="parTrans" cxnId="{3553AEAC-2D74-4DD7-9DF3-A0B951D1676F}">
      <dgm:prSet/>
      <dgm:spPr/>
      <dgm:t>
        <a:bodyPr/>
        <a:lstStyle/>
        <a:p>
          <a:endParaRPr lang="sv-SE"/>
        </a:p>
      </dgm:t>
    </dgm:pt>
    <dgm:pt modelId="{8E9F224D-BC8B-483E-882B-BD386EA9EB98}" type="sibTrans" cxnId="{3553AEAC-2D74-4DD7-9DF3-A0B951D1676F}">
      <dgm:prSet/>
      <dgm:spPr/>
      <dgm:t>
        <a:bodyPr/>
        <a:lstStyle/>
        <a:p>
          <a:endParaRPr lang="sv-SE"/>
        </a:p>
      </dgm:t>
    </dgm:pt>
    <mc:AlternateContent xmlns:mc="http://schemas.openxmlformats.org/markup-compatibility/2006" xmlns:a14="http://schemas.microsoft.com/office/drawing/2010/main">
      <mc:Choice Requires="a14">
        <dgm:pt modelId="{DB0CB588-3BC5-4191-9C5E-B8658BAE905A}">
          <dgm:prSet phldrT="[Text]"/>
          <dgm:spPr>
            <a:solidFill>
              <a:srgbClr val="78B931"/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sv-S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sv-SE" b="0" i="1" smtClean="0">
                        <a:latin typeface="Cambria Math"/>
                      </a:rPr>
                      <m:t>𝑢</m:t>
                    </m:r>
                  </m:oMath>
                </m:oMathPara>
              </a14:m>
              <a:endParaRPr lang="sv-SE" dirty="0"/>
            </a:p>
          </dgm:t>
        </dgm:pt>
      </mc:Choice>
      <mc:Fallback xmlns="">
        <dgm:pt modelId="{DB0CB588-3BC5-4191-9C5E-B8658BAE905A}">
          <dgm:prSet phldrT="[Text]"/>
          <dgm:spPr>
            <a:solidFill>
              <a:srgbClr val="78B931"/>
            </a:solidFill>
          </dgm:spPr>
          <dgm:t>
            <a:bodyPr/>
            <a:lstStyle/>
            <a:p>
              <a:r>
                <a:rPr lang="sv-SE" b="0" i="0" smtClean="0">
                  <a:latin typeface="Cambria Math"/>
                </a:rPr>
                <a:t>𝑆_0 𝑢</a:t>
              </a:r>
              <a:endParaRPr lang="sv-SE" dirty="0"/>
            </a:p>
          </dgm:t>
        </dgm:pt>
      </mc:Fallback>
    </mc:AlternateContent>
    <dgm:pt modelId="{1D77EF35-08D9-4C37-AF15-7D509F9C4EAC}" type="parTrans" cxnId="{32DABB40-1180-4306-95AD-4FEE583A4A01}">
      <dgm:prSet/>
      <dgm:spPr/>
      <dgm:t>
        <a:bodyPr/>
        <a:lstStyle/>
        <a:p>
          <a:endParaRPr lang="sv-SE"/>
        </a:p>
      </dgm:t>
    </dgm:pt>
    <dgm:pt modelId="{CABB7966-EA8E-471C-9940-6CC566F359B9}" type="sibTrans" cxnId="{32DABB40-1180-4306-95AD-4FEE583A4A01}">
      <dgm:prSet/>
      <dgm:spPr/>
      <dgm:t>
        <a:bodyPr/>
        <a:lstStyle/>
        <a:p>
          <a:endParaRPr lang="sv-SE"/>
        </a:p>
      </dgm:t>
    </dgm:pt>
    <mc:AlternateContent xmlns:mc="http://schemas.openxmlformats.org/markup-compatibility/2006" xmlns:a14="http://schemas.microsoft.com/office/drawing/2010/main">
      <mc:Choice Requires="a14">
        <dgm:pt modelId="{0AC3D111-BFF4-4AA9-8659-B6F2DABAA6F9}">
          <dgm:prSet phldrT="[Text]"/>
          <dgm:spPr>
            <a:solidFill>
              <a:srgbClr val="78B931"/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sv-S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sv-SE" b="0" i="1" smtClean="0">
                        <a:latin typeface="Cambria Math"/>
                      </a:rPr>
                      <m:t>𝑢𝑢</m:t>
                    </m:r>
                  </m:oMath>
                </m:oMathPara>
              </a14:m>
              <a:endParaRPr lang="sv-SE" dirty="0"/>
            </a:p>
          </dgm:t>
        </dgm:pt>
      </mc:Choice>
      <mc:Fallback xmlns="">
        <dgm:pt modelId="{0AC3D111-BFF4-4AA9-8659-B6F2DABAA6F9}">
          <dgm:prSet phldrT="[Text]"/>
          <dgm:spPr>
            <a:solidFill>
              <a:srgbClr val="78B931"/>
            </a:solidFill>
          </dgm:spPr>
          <dgm:t>
            <a:bodyPr/>
            <a:lstStyle/>
            <a:p>
              <a:r>
                <a:rPr lang="sv-SE" b="0" i="0" smtClean="0">
                  <a:latin typeface="Cambria Math"/>
                </a:rPr>
                <a:t>𝑆</a:t>
              </a:r>
              <a:r>
                <a:rPr lang="sv-SE" b="0" i="0" smtClean="0">
                  <a:latin typeface="Cambria Math"/>
                </a:rPr>
                <a:t>_</a:t>
              </a:r>
              <a:r>
                <a:rPr lang="sv-SE" b="0" i="0" smtClean="0">
                  <a:latin typeface="Cambria Math"/>
                </a:rPr>
                <a:t>0 𝑢</a:t>
              </a:r>
              <a:r>
                <a:rPr lang="sv-SE" b="0" i="0" smtClean="0">
                  <a:latin typeface="Cambria Math"/>
                </a:rPr>
                <a:t>𝑢</a:t>
              </a:r>
              <a:endParaRPr lang="sv-SE" dirty="0"/>
            </a:p>
          </dgm:t>
        </dgm:pt>
      </mc:Fallback>
    </mc:AlternateContent>
    <dgm:pt modelId="{4DA28B4A-B8F0-4DA0-A277-D0235556CABC}" type="parTrans" cxnId="{363E6487-4F84-411C-9BA7-3C9EF534F5B6}">
      <dgm:prSet/>
      <dgm:spPr/>
      <dgm:t>
        <a:bodyPr/>
        <a:lstStyle/>
        <a:p>
          <a:endParaRPr lang="sv-SE"/>
        </a:p>
      </dgm:t>
    </dgm:pt>
    <dgm:pt modelId="{8526D2D0-2EEB-47A7-902B-36FEDE4AB8BA}" type="sibTrans" cxnId="{363E6487-4F84-411C-9BA7-3C9EF534F5B6}">
      <dgm:prSet/>
      <dgm:spPr/>
      <dgm:t>
        <a:bodyPr/>
        <a:lstStyle/>
        <a:p>
          <a:endParaRPr lang="sv-SE"/>
        </a:p>
      </dgm:t>
    </dgm:pt>
    <mc:AlternateContent xmlns:mc="http://schemas.openxmlformats.org/markup-compatibility/2006" xmlns:a14="http://schemas.microsoft.com/office/drawing/2010/main">
      <mc:Choice Requires="a14">
        <dgm:pt modelId="{9064713F-48B3-4BB4-9098-76C2FB1B3922}">
          <dgm:prSet phldrT="[Text]"/>
          <dgm:spPr>
            <a:solidFill>
              <a:srgbClr val="78B931"/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sv-S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sv-SE" b="0" i="1" smtClean="0">
                        <a:latin typeface="Cambria Math"/>
                      </a:rPr>
                      <m:t>𝑢𝑑</m:t>
                    </m:r>
                  </m:oMath>
                </m:oMathPara>
              </a14:m>
              <a:endParaRPr lang="sv-SE" dirty="0"/>
            </a:p>
          </dgm:t>
        </dgm:pt>
      </mc:Choice>
      <mc:Fallback xmlns="">
        <dgm:pt modelId="{9064713F-48B3-4BB4-9098-76C2FB1B3922}">
          <dgm:prSet phldrT="[Text]"/>
          <dgm:spPr>
            <a:solidFill>
              <a:srgbClr val="78B931"/>
            </a:solidFill>
          </dgm:spPr>
          <dgm:t>
            <a:bodyPr/>
            <a:lstStyle/>
            <a:p>
              <a:r>
                <a:rPr lang="sv-SE" b="0" i="0" smtClean="0">
                  <a:latin typeface="Cambria Math"/>
                </a:rPr>
                <a:t>𝑆</a:t>
              </a:r>
              <a:r>
                <a:rPr lang="sv-SE" b="0" i="0" smtClean="0">
                  <a:latin typeface="Cambria Math"/>
                </a:rPr>
                <a:t>_</a:t>
              </a:r>
              <a:r>
                <a:rPr lang="sv-SE" b="0" i="0" smtClean="0">
                  <a:latin typeface="Cambria Math"/>
                </a:rPr>
                <a:t>0</a:t>
              </a:r>
              <a:r>
                <a:rPr lang="sv-SE" b="0" i="0" smtClean="0">
                  <a:latin typeface="Cambria Math"/>
                </a:rPr>
                <a:t> 𝑢𝑑</a:t>
              </a:r>
              <a:endParaRPr lang="sv-SE" dirty="0"/>
            </a:p>
          </dgm:t>
        </dgm:pt>
      </mc:Fallback>
    </mc:AlternateContent>
    <dgm:pt modelId="{02043E58-BFCE-479A-ACA6-374BF1A9DF06}" type="parTrans" cxnId="{4698397D-26EC-419C-81A7-4B7AE61D6D0B}">
      <dgm:prSet/>
      <dgm:spPr/>
      <dgm:t>
        <a:bodyPr/>
        <a:lstStyle/>
        <a:p>
          <a:endParaRPr lang="sv-SE"/>
        </a:p>
      </dgm:t>
    </dgm:pt>
    <dgm:pt modelId="{0899EFE3-D05A-4BC1-9699-A2F115BFB47D}" type="sibTrans" cxnId="{4698397D-26EC-419C-81A7-4B7AE61D6D0B}">
      <dgm:prSet/>
      <dgm:spPr/>
      <dgm:t>
        <a:bodyPr/>
        <a:lstStyle/>
        <a:p>
          <a:endParaRPr lang="sv-SE"/>
        </a:p>
      </dgm:t>
    </dgm:pt>
    <mc:AlternateContent xmlns:mc="http://schemas.openxmlformats.org/markup-compatibility/2006" xmlns:a14="http://schemas.microsoft.com/office/drawing/2010/main">
      <mc:Choice Requires="a14">
        <dgm:pt modelId="{C36F5EDB-C867-4780-8979-2FEAAE220E52}">
          <dgm:prSet phldrT="[Text]"/>
          <dgm:spPr>
            <a:solidFill>
              <a:srgbClr val="78B931"/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sv-S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sv-SE" b="0" i="1" smtClean="0">
                        <a:latin typeface="Cambria Math"/>
                      </a:rPr>
                      <m:t>𝑑</m:t>
                    </m:r>
                  </m:oMath>
                </m:oMathPara>
              </a14:m>
              <a:endParaRPr lang="sv-SE" dirty="0"/>
            </a:p>
          </dgm:t>
        </dgm:pt>
      </mc:Choice>
      <mc:Fallback xmlns="">
        <dgm:pt modelId="{C36F5EDB-C867-4780-8979-2FEAAE220E52}">
          <dgm:prSet phldrT="[Text]"/>
          <dgm:spPr>
            <a:solidFill>
              <a:srgbClr val="78B931"/>
            </a:solidFill>
          </dgm:spPr>
          <dgm:t>
            <a:bodyPr/>
            <a:lstStyle/>
            <a:p>
              <a:r>
                <a:rPr lang="sv-SE" b="0" i="0" smtClean="0">
                  <a:latin typeface="Cambria Math"/>
                </a:rPr>
                <a:t>𝑆_0 𝑑</a:t>
              </a:r>
              <a:endParaRPr lang="sv-SE" dirty="0"/>
            </a:p>
          </dgm:t>
        </dgm:pt>
      </mc:Fallback>
    </mc:AlternateContent>
    <dgm:pt modelId="{04833E30-9BFF-4263-9370-D06864361D2E}" type="parTrans" cxnId="{3A09FB17-B1B1-41A5-B527-E57645E1A917}">
      <dgm:prSet/>
      <dgm:spPr/>
      <dgm:t>
        <a:bodyPr/>
        <a:lstStyle/>
        <a:p>
          <a:endParaRPr lang="sv-SE"/>
        </a:p>
      </dgm:t>
    </dgm:pt>
    <dgm:pt modelId="{D6223EBD-CE42-4CD8-A9C0-B8D0BB946173}" type="sibTrans" cxnId="{3A09FB17-B1B1-41A5-B527-E57645E1A917}">
      <dgm:prSet/>
      <dgm:spPr/>
      <dgm:t>
        <a:bodyPr/>
        <a:lstStyle/>
        <a:p>
          <a:endParaRPr lang="sv-SE"/>
        </a:p>
      </dgm:t>
    </dgm:pt>
    <mc:AlternateContent xmlns:mc="http://schemas.openxmlformats.org/markup-compatibility/2006" xmlns:a14="http://schemas.microsoft.com/office/drawing/2010/main">
      <mc:Choice Requires="a14">
        <dgm:pt modelId="{F8D42476-3FE4-497A-97BA-27E9BC337068}">
          <dgm:prSet phldrT="[Text]"/>
          <dgm:spPr>
            <a:solidFill>
              <a:srgbClr val="78B931"/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sv-S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sv-SE" b="0" i="1" smtClean="0">
                        <a:latin typeface="Cambria Math"/>
                      </a:rPr>
                      <m:t>𝑑𝑑</m:t>
                    </m:r>
                  </m:oMath>
                </m:oMathPara>
              </a14:m>
              <a:endParaRPr lang="sv-SE" dirty="0"/>
            </a:p>
          </dgm:t>
        </dgm:pt>
      </mc:Choice>
      <mc:Fallback xmlns="">
        <dgm:pt modelId="{F8D42476-3FE4-497A-97BA-27E9BC337068}">
          <dgm:prSet phldrT="[Text]"/>
          <dgm:spPr>
            <a:solidFill>
              <a:srgbClr val="78B931"/>
            </a:solidFill>
          </dgm:spPr>
          <dgm:t>
            <a:bodyPr/>
            <a:lstStyle/>
            <a:p>
              <a:r>
                <a:rPr lang="sv-SE" b="0" i="0" smtClean="0">
                  <a:latin typeface="Cambria Math"/>
                </a:rPr>
                <a:t>𝑆</a:t>
              </a:r>
              <a:r>
                <a:rPr lang="sv-SE" b="0" i="0" smtClean="0">
                  <a:latin typeface="Cambria Math"/>
                </a:rPr>
                <a:t>_</a:t>
              </a:r>
              <a:r>
                <a:rPr lang="sv-SE" b="0" i="0" smtClean="0">
                  <a:latin typeface="Cambria Math"/>
                </a:rPr>
                <a:t>0</a:t>
              </a:r>
              <a:r>
                <a:rPr lang="sv-SE" b="0" i="0" smtClean="0">
                  <a:latin typeface="Cambria Math"/>
                </a:rPr>
                <a:t> 𝑑𝑑</a:t>
              </a:r>
              <a:endParaRPr lang="sv-SE" dirty="0"/>
            </a:p>
          </dgm:t>
        </dgm:pt>
      </mc:Fallback>
    </mc:AlternateContent>
    <dgm:pt modelId="{35320595-025C-4B00-BF03-12B0C49C175F}" type="parTrans" cxnId="{5B22957C-9D67-46FC-A274-F71ADD17D5CE}">
      <dgm:prSet/>
      <dgm:spPr/>
      <dgm:t>
        <a:bodyPr/>
        <a:lstStyle/>
        <a:p>
          <a:endParaRPr lang="sv-SE"/>
        </a:p>
      </dgm:t>
    </dgm:pt>
    <dgm:pt modelId="{DFD43DDD-8EED-4DC0-8607-C6386DB92DF8}" type="sibTrans" cxnId="{5B22957C-9D67-46FC-A274-F71ADD17D5CE}">
      <dgm:prSet/>
      <dgm:spPr/>
      <dgm:t>
        <a:bodyPr/>
        <a:lstStyle/>
        <a:p>
          <a:endParaRPr lang="sv-SE"/>
        </a:p>
      </dgm:t>
    </dgm:pt>
    <mc:AlternateContent xmlns:mc="http://schemas.openxmlformats.org/markup-compatibility/2006" xmlns:a14="http://schemas.microsoft.com/office/drawing/2010/main">
      <mc:Choice Requires="a14">
        <dgm:pt modelId="{D2B16D6F-0205-4A75-B56F-CA4338FD61CF}">
          <dgm:prSet phldrT="[Text]"/>
          <dgm:spPr>
            <a:solidFill>
              <a:srgbClr val="78B931"/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sv-S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m:oMathPara>
              </a14:m>
              <a:endParaRPr lang="sv-SE" dirty="0"/>
            </a:p>
          </dgm:t>
        </dgm:pt>
      </mc:Choice>
      <mc:Fallback xmlns="">
        <dgm:pt modelId="{D2B16D6F-0205-4A75-B56F-CA4338FD61CF}">
          <dgm:prSet phldrT="[Text]"/>
          <dgm:spPr>
            <a:solidFill>
              <a:srgbClr val="78B931"/>
            </a:solidFill>
          </dgm:spPr>
          <dgm:t>
            <a:bodyPr/>
            <a:lstStyle/>
            <a:p>
              <a:r>
                <a:rPr lang="sv-SE" b="0" i="0" smtClean="0">
                  <a:latin typeface="Cambria Math"/>
                </a:rPr>
                <a:t>𝑆_0</a:t>
              </a:r>
              <a:endParaRPr lang="sv-SE" dirty="0"/>
            </a:p>
          </dgm:t>
        </dgm:pt>
      </mc:Fallback>
    </mc:AlternateContent>
    <dgm:pt modelId="{F3782734-31D5-49D7-A833-EA495F4289FF}" type="parTrans" cxnId="{751406F5-DCB1-4C6C-9716-F1FB7EA13C91}">
      <dgm:prSet/>
      <dgm:spPr/>
      <dgm:t>
        <a:bodyPr/>
        <a:lstStyle/>
        <a:p>
          <a:endParaRPr lang="sv-SE"/>
        </a:p>
      </dgm:t>
    </dgm:pt>
    <dgm:pt modelId="{23575FAA-AC95-4566-B157-648926093BC1}" type="sibTrans" cxnId="{751406F5-DCB1-4C6C-9716-F1FB7EA13C91}">
      <dgm:prSet/>
      <dgm:spPr/>
      <dgm:t>
        <a:bodyPr/>
        <a:lstStyle/>
        <a:p>
          <a:endParaRPr lang="sv-SE"/>
        </a:p>
      </dgm:t>
    </dgm:pt>
    <dgm:pt modelId="{008537EB-BCA5-4BA5-AF27-15A37C5C90B4}" type="pres">
      <dgm:prSet presAssocID="{4C9D8F63-3FC3-4CB8-AEC7-A5E0CC3A9E4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98836442-CA0E-4AF9-BA41-109F882B881F}" type="pres">
      <dgm:prSet presAssocID="{4C9D8F63-3FC3-4CB8-AEC7-A5E0CC3A9E40}" presName="hierFlow" presStyleCnt="0"/>
      <dgm:spPr/>
    </dgm:pt>
    <dgm:pt modelId="{D5895717-A6C1-4E79-9112-9223536764FB}" type="pres">
      <dgm:prSet presAssocID="{4C9D8F63-3FC3-4CB8-AEC7-A5E0CC3A9E4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1746CA0-D0AC-4486-A20F-3D691AE30FC1}" type="pres">
      <dgm:prSet presAssocID="{EB56A746-CF9C-4E85-B846-34A1DD77CB61}" presName="Name17" presStyleCnt="0"/>
      <dgm:spPr/>
    </dgm:pt>
    <dgm:pt modelId="{73953955-781B-4518-BF7D-E64B7F38834D}" type="pres">
      <dgm:prSet presAssocID="{EB56A746-CF9C-4E85-B846-34A1DD77CB61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42DC0DAE-006C-4F16-876E-C42EDC20AFAF}" type="pres">
      <dgm:prSet presAssocID="{EB56A746-CF9C-4E85-B846-34A1DD77CB61}" presName="hierChild2" presStyleCnt="0"/>
      <dgm:spPr/>
    </dgm:pt>
    <dgm:pt modelId="{536BB79D-3D8C-48B5-BB0D-EBE5010E4586}" type="pres">
      <dgm:prSet presAssocID="{1D77EF35-08D9-4C37-AF15-7D509F9C4EAC}" presName="Name25" presStyleLbl="parChTrans1D2" presStyleIdx="0" presStyleCnt="3"/>
      <dgm:spPr/>
      <dgm:t>
        <a:bodyPr/>
        <a:lstStyle/>
        <a:p>
          <a:endParaRPr lang="sv-SE"/>
        </a:p>
      </dgm:t>
    </dgm:pt>
    <dgm:pt modelId="{B0B45E03-6C2D-4DA5-8256-CF708874F02B}" type="pres">
      <dgm:prSet presAssocID="{1D77EF35-08D9-4C37-AF15-7D509F9C4EAC}" presName="connTx" presStyleLbl="parChTrans1D2" presStyleIdx="0" presStyleCnt="3"/>
      <dgm:spPr/>
      <dgm:t>
        <a:bodyPr/>
        <a:lstStyle/>
        <a:p>
          <a:endParaRPr lang="sv-SE"/>
        </a:p>
      </dgm:t>
    </dgm:pt>
    <dgm:pt modelId="{6A6EE4C9-6D7F-4320-938E-B169A5779CE7}" type="pres">
      <dgm:prSet presAssocID="{DB0CB588-3BC5-4191-9C5E-B8658BAE905A}" presName="Name30" presStyleCnt="0"/>
      <dgm:spPr/>
    </dgm:pt>
    <dgm:pt modelId="{4154FE11-44B6-49ED-B9E5-560F60F74414}" type="pres">
      <dgm:prSet presAssocID="{DB0CB588-3BC5-4191-9C5E-B8658BAE905A}" presName="level2Shape" presStyleLbl="node2" presStyleIdx="0" presStyleCnt="3"/>
      <dgm:spPr/>
      <dgm:t>
        <a:bodyPr/>
        <a:lstStyle/>
        <a:p>
          <a:endParaRPr lang="sv-SE"/>
        </a:p>
      </dgm:t>
    </dgm:pt>
    <dgm:pt modelId="{53D9D578-90CA-4548-8600-29EB779118CB}" type="pres">
      <dgm:prSet presAssocID="{DB0CB588-3BC5-4191-9C5E-B8658BAE905A}" presName="hierChild3" presStyleCnt="0"/>
      <dgm:spPr/>
    </dgm:pt>
    <dgm:pt modelId="{88AB9677-242A-4B17-84DF-EEC05611654F}" type="pres">
      <dgm:prSet presAssocID="{4DA28B4A-B8F0-4DA0-A277-D0235556CABC}" presName="Name25" presStyleLbl="parChTrans1D3" presStyleIdx="0" presStyleCnt="3"/>
      <dgm:spPr/>
      <dgm:t>
        <a:bodyPr/>
        <a:lstStyle/>
        <a:p>
          <a:endParaRPr lang="sv-SE"/>
        </a:p>
      </dgm:t>
    </dgm:pt>
    <dgm:pt modelId="{5932C346-F1BE-4B74-A55B-2E279D9D86DC}" type="pres">
      <dgm:prSet presAssocID="{4DA28B4A-B8F0-4DA0-A277-D0235556CABC}" presName="connTx" presStyleLbl="parChTrans1D3" presStyleIdx="0" presStyleCnt="3"/>
      <dgm:spPr/>
      <dgm:t>
        <a:bodyPr/>
        <a:lstStyle/>
        <a:p>
          <a:endParaRPr lang="sv-SE"/>
        </a:p>
      </dgm:t>
    </dgm:pt>
    <dgm:pt modelId="{2FE7EEB8-331B-4AA2-8EC3-FBF0AE7CE957}" type="pres">
      <dgm:prSet presAssocID="{0AC3D111-BFF4-4AA9-8659-B6F2DABAA6F9}" presName="Name30" presStyleCnt="0"/>
      <dgm:spPr/>
    </dgm:pt>
    <dgm:pt modelId="{DDFB7653-A766-45DB-95BC-86201FFE7934}" type="pres">
      <dgm:prSet presAssocID="{0AC3D111-BFF4-4AA9-8659-B6F2DABAA6F9}" presName="level2Shape" presStyleLbl="node3" presStyleIdx="0" presStyleCnt="3" custLinFactNeighborX="-1655" custLinFactNeighborY="-40470"/>
      <dgm:spPr/>
      <dgm:t>
        <a:bodyPr/>
        <a:lstStyle/>
        <a:p>
          <a:endParaRPr lang="sv-SE"/>
        </a:p>
      </dgm:t>
    </dgm:pt>
    <dgm:pt modelId="{6B5A04CB-9A9E-4105-AC09-275EC501A01E}" type="pres">
      <dgm:prSet presAssocID="{0AC3D111-BFF4-4AA9-8659-B6F2DABAA6F9}" presName="hierChild3" presStyleCnt="0"/>
      <dgm:spPr/>
    </dgm:pt>
    <dgm:pt modelId="{C26E9440-8184-4E81-8F18-3C70794DEE94}" type="pres">
      <dgm:prSet presAssocID="{02043E58-BFCE-479A-ACA6-374BF1A9DF06}" presName="Name25" presStyleLbl="parChTrans1D3" presStyleIdx="1" presStyleCnt="3"/>
      <dgm:spPr/>
      <dgm:t>
        <a:bodyPr/>
        <a:lstStyle/>
        <a:p>
          <a:endParaRPr lang="sv-SE"/>
        </a:p>
      </dgm:t>
    </dgm:pt>
    <dgm:pt modelId="{0DEFE082-2EF2-47E6-AB0A-DCCC0C953B0E}" type="pres">
      <dgm:prSet presAssocID="{02043E58-BFCE-479A-ACA6-374BF1A9DF06}" presName="connTx" presStyleLbl="parChTrans1D3" presStyleIdx="1" presStyleCnt="3"/>
      <dgm:spPr/>
      <dgm:t>
        <a:bodyPr/>
        <a:lstStyle/>
        <a:p>
          <a:endParaRPr lang="sv-SE"/>
        </a:p>
      </dgm:t>
    </dgm:pt>
    <dgm:pt modelId="{B8554C68-D2F6-43B0-B2A0-B589324F7A4E}" type="pres">
      <dgm:prSet presAssocID="{9064713F-48B3-4BB4-9098-76C2FB1B3922}" presName="Name30" presStyleCnt="0"/>
      <dgm:spPr/>
    </dgm:pt>
    <dgm:pt modelId="{74072AE9-F239-42EA-99D8-4AF994EEA665}" type="pres">
      <dgm:prSet presAssocID="{9064713F-48B3-4BB4-9098-76C2FB1B3922}" presName="level2Shape" presStyleLbl="node3" presStyleIdx="1" presStyleCnt="3" custLinFactNeighborX="-1196" custLinFactNeighborY="50314"/>
      <dgm:spPr/>
      <dgm:t>
        <a:bodyPr/>
        <a:lstStyle/>
        <a:p>
          <a:endParaRPr lang="sv-SE"/>
        </a:p>
      </dgm:t>
    </dgm:pt>
    <dgm:pt modelId="{9B7D578F-1E6F-4AAE-9D34-F3044246F851}" type="pres">
      <dgm:prSet presAssocID="{9064713F-48B3-4BB4-9098-76C2FB1B3922}" presName="hierChild3" presStyleCnt="0"/>
      <dgm:spPr/>
    </dgm:pt>
    <dgm:pt modelId="{2E6BD256-9C7A-4ABD-8EA1-2B11AECCD0BF}" type="pres">
      <dgm:prSet presAssocID="{F3782734-31D5-49D7-A833-EA495F4289FF}" presName="Name25" presStyleLbl="parChTrans1D2" presStyleIdx="1" presStyleCnt="3"/>
      <dgm:spPr/>
      <dgm:t>
        <a:bodyPr/>
        <a:lstStyle/>
        <a:p>
          <a:endParaRPr lang="sv-SE"/>
        </a:p>
      </dgm:t>
    </dgm:pt>
    <dgm:pt modelId="{CF41DCE4-9B54-4BEE-BE5F-24061BCDFEF7}" type="pres">
      <dgm:prSet presAssocID="{F3782734-31D5-49D7-A833-EA495F4289FF}" presName="connTx" presStyleLbl="parChTrans1D2" presStyleIdx="1" presStyleCnt="3"/>
      <dgm:spPr/>
      <dgm:t>
        <a:bodyPr/>
        <a:lstStyle/>
        <a:p>
          <a:endParaRPr lang="sv-SE"/>
        </a:p>
      </dgm:t>
    </dgm:pt>
    <dgm:pt modelId="{4E577676-F217-4D58-B7F3-444E0D429D7D}" type="pres">
      <dgm:prSet presAssocID="{D2B16D6F-0205-4A75-B56F-CA4338FD61CF}" presName="Name30" presStyleCnt="0"/>
      <dgm:spPr/>
    </dgm:pt>
    <dgm:pt modelId="{08817E92-BB6A-4B24-9AD3-3F798EDED59A}" type="pres">
      <dgm:prSet presAssocID="{D2B16D6F-0205-4A75-B56F-CA4338FD61CF}" presName="level2Shape" presStyleLbl="node2" presStyleIdx="1" presStyleCnt="3" custLinFactX="-40099" custLinFactNeighborX="-100000" custLinFactNeighborY="1318"/>
      <dgm:spPr/>
      <dgm:t>
        <a:bodyPr/>
        <a:lstStyle/>
        <a:p>
          <a:endParaRPr lang="sv-SE"/>
        </a:p>
      </dgm:t>
    </dgm:pt>
    <dgm:pt modelId="{346BD697-1730-4540-BE2E-8E4C12E2D83A}" type="pres">
      <dgm:prSet presAssocID="{D2B16D6F-0205-4A75-B56F-CA4338FD61CF}" presName="hierChild3" presStyleCnt="0"/>
      <dgm:spPr/>
    </dgm:pt>
    <dgm:pt modelId="{AAB9AEC9-4282-4800-9DFA-F8FAA722364C}" type="pres">
      <dgm:prSet presAssocID="{04833E30-9BFF-4263-9370-D06864361D2E}" presName="Name25" presStyleLbl="parChTrans1D2" presStyleIdx="2" presStyleCnt="3"/>
      <dgm:spPr/>
      <dgm:t>
        <a:bodyPr/>
        <a:lstStyle/>
        <a:p>
          <a:endParaRPr lang="sv-SE"/>
        </a:p>
      </dgm:t>
    </dgm:pt>
    <dgm:pt modelId="{F0533779-9621-424B-B6E7-498454F0024E}" type="pres">
      <dgm:prSet presAssocID="{04833E30-9BFF-4263-9370-D06864361D2E}" presName="connTx" presStyleLbl="parChTrans1D2" presStyleIdx="2" presStyleCnt="3"/>
      <dgm:spPr/>
      <dgm:t>
        <a:bodyPr/>
        <a:lstStyle/>
        <a:p>
          <a:endParaRPr lang="sv-SE"/>
        </a:p>
      </dgm:t>
    </dgm:pt>
    <dgm:pt modelId="{90443D80-6558-4F6B-9707-5F49F6E99A03}" type="pres">
      <dgm:prSet presAssocID="{C36F5EDB-C867-4780-8979-2FEAAE220E52}" presName="Name30" presStyleCnt="0"/>
      <dgm:spPr/>
    </dgm:pt>
    <dgm:pt modelId="{D5318D59-5719-418C-9BF0-A3C27C713A71}" type="pres">
      <dgm:prSet presAssocID="{C36F5EDB-C867-4780-8979-2FEAAE220E52}" presName="level2Shape" presStyleLbl="node2" presStyleIdx="2" presStyleCnt="3"/>
      <dgm:spPr/>
      <dgm:t>
        <a:bodyPr/>
        <a:lstStyle/>
        <a:p>
          <a:endParaRPr lang="sv-SE"/>
        </a:p>
      </dgm:t>
    </dgm:pt>
    <dgm:pt modelId="{BBAFD8A0-8C58-4AD4-801A-597599433F21}" type="pres">
      <dgm:prSet presAssocID="{C36F5EDB-C867-4780-8979-2FEAAE220E52}" presName="hierChild3" presStyleCnt="0"/>
      <dgm:spPr/>
    </dgm:pt>
    <dgm:pt modelId="{20D3BAF0-7ECF-43CA-9C14-56775F6E0981}" type="pres">
      <dgm:prSet presAssocID="{35320595-025C-4B00-BF03-12B0C49C175F}" presName="Name25" presStyleLbl="parChTrans1D3" presStyleIdx="2" presStyleCnt="3"/>
      <dgm:spPr/>
      <dgm:t>
        <a:bodyPr/>
        <a:lstStyle/>
        <a:p>
          <a:endParaRPr lang="sv-SE"/>
        </a:p>
      </dgm:t>
    </dgm:pt>
    <dgm:pt modelId="{36E3560B-25D9-447F-B681-7DE05956508C}" type="pres">
      <dgm:prSet presAssocID="{35320595-025C-4B00-BF03-12B0C49C175F}" presName="connTx" presStyleLbl="parChTrans1D3" presStyleIdx="2" presStyleCnt="3"/>
      <dgm:spPr/>
      <dgm:t>
        <a:bodyPr/>
        <a:lstStyle/>
        <a:p>
          <a:endParaRPr lang="sv-SE"/>
        </a:p>
      </dgm:t>
    </dgm:pt>
    <dgm:pt modelId="{45EA3D18-C36B-4297-832F-679DA341F17E}" type="pres">
      <dgm:prSet presAssocID="{F8D42476-3FE4-497A-97BA-27E9BC337068}" presName="Name30" presStyleCnt="0"/>
      <dgm:spPr/>
    </dgm:pt>
    <dgm:pt modelId="{36A1B18B-45DA-41DC-A623-6F72A3A39A77}" type="pres">
      <dgm:prSet presAssocID="{F8D42476-3FE4-497A-97BA-27E9BC337068}" presName="level2Shape" presStyleLbl="node3" presStyleIdx="2" presStyleCnt="3" custLinFactNeighborX="-2056" custLinFactNeighborY="58952"/>
      <dgm:spPr/>
      <dgm:t>
        <a:bodyPr/>
        <a:lstStyle/>
        <a:p>
          <a:endParaRPr lang="sv-SE"/>
        </a:p>
      </dgm:t>
    </dgm:pt>
    <dgm:pt modelId="{E8721C20-6A92-4C45-A422-9227C359F920}" type="pres">
      <dgm:prSet presAssocID="{F8D42476-3FE4-497A-97BA-27E9BC337068}" presName="hierChild3" presStyleCnt="0"/>
      <dgm:spPr/>
    </dgm:pt>
    <dgm:pt modelId="{E8005D13-926C-4844-8911-01C6C99C216F}" type="pres">
      <dgm:prSet presAssocID="{4C9D8F63-3FC3-4CB8-AEC7-A5E0CC3A9E40}" presName="bgShapesFlow" presStyleCnt="0"/>
      <dgm:spPr/>
    </dgm:pt>
  </dgm:ptLst>
  <dgm:cxnLst>
    <dgm:cxn modelId="{A20E0A48-3075-46C8-8C45-5BA694002B3C}" type="presOf" srcId="{F3782734-31D5-49D7-A833-EA495F4289FF}" destId="{CF41DCE4-9B54-4BEE-BE5F-24061BCDFEF7}" srcOrd="1" destOrd="0" presId="urn:microsoft.com/office/officeart/2005/8/layout/hierarchy5"/>
    <dgm:cxn modelId="{3A09FB17-B1B1-41A5-B527-E57645E1A917}" srcId="{EB56A746-CF9C-4E85-B846-34A1DD77CB61}" destId="{C36F5EDB-C867-4780-8979-2FEAAE220E52}" srcOrd="2" destOrd="0" parTransId="{04833E30-9BFF-4263-9370-D06864361D2E}" sibTransId="{D6223EBD-CE42-4CD8-A9C0-B8D0BB946173}"/>
    <dgm:cxn modelId="{0CF0B40E-3579-462F-8C69-6BC9F60602D7}" type="presOf" srcId="{EB56A746-CF9C-4E85-B846-34A1DD77CB61}" destId="{73953955-781B-4518-BF7D-E64B7F38834D}" srcOrd="0" destOrd="0" presId="urn:microsoft.com/office/officeart/2005/8/layout/hierarchy5"/>
    <dgm:cxn modelId="{363E6487-4F84-411C-9BA7-3C9EF534F5B6}" srcId="{DB0CB588-3BC5-4191-9C5E-B8658BAE905A}" destId="{0AC3D111-BFF4-4AA9-8659-B6F2DABAA6F9}" srcOrd="0" destOrd="0" parTransId="{4DA28B4A-B8F0-4DA0-A277-D0235556CABC}" sibTransId="{8526D2D0-2EEB-47A7-902B-36FEDE4AB8BA}"/>
    <dgm:cxn modelId="{32DABB40-1180-4306-95AD-4FEE583A4A01}" srcId="{EB56A746-CF9C-4E85-B846-34A1DD77CB61}" destId="{DB0CB588-3BC5-4191-9C5E-B8658BAE905A}" srcOrd="0" destOrd="0" parTransId="{1D77EF35-08D9-4C37-AF15-7D509F9C4EAC}" sibTransId="{CABB7966-EA8E-471C-9940-6CC566F359B9}"/>
    <dgm:cxn modelId="{568FFE51-3654-4C2B-9593-A4F79926CE86}" type="presOf" srcId="{DB0CB588-3BC5-4191-9C5E-B8658BAE905A}" destId="{4154FE11-44B6-49ED-B9E5-560F60F74414}" srcOrd="0" destOrd="0" presId="urn:microsoft.com/office/officeart/2005/8/layout/hierarchy5"/>
    <dgm:cxn modelId="{10B329C8-7C27-4C68-8EFD-1659485A66C8}" type="presOf" srcId="{04833E30-9BFF-4263-9370-D06864361D2E}" destId="{AAB9AEC9-4282-4800-9DFA-F8FAA722364C}" srcOrd="0" destOrd="0" presId="urn:microsoft.com/office/officeart/2005/8/layout/hierarchy5"/>
    <dgm:cxn modelId="{9A768663-A705-4A5F-A9E2-91EA0867CDF7}" type="presOf" srcId="{02043E58-BFCE-479A-ACA6-374BF1A9DF06}" destId="{0DEFE082-2EF2-47E6-AB0A-DCCC0C953B0E}" srcOrd="1" destOrd="0" presId="urn:microsoft.com/office/officeart/2005/8/layout/hierarchy5"/>
    <dgm:cxn modelId="{93B44969-A15A-40DE-A8EE-F74A6C4A0BA0}" type="presOf" srcId="{02043E58-BFCE-479A-ACA6-374BF1A9DF06}" destId="{C26E9440-8184-4E81-8F18-3C70794DEE94}" srcOrd="0" destOrd="0" presId="urn:microsoft.com/office/officeart/2005/8/layout/hierarchy5"/>
    <dgm:cxn modelId="{194DB3EB-9FD7-439E-AA35-9975B68B2F98}" type="presOf" srcId="{9064713F-48B3-4BB4-9098-76C2FB1B3922}" destId="{74072AE9-F239-42EA-99D8-4AF994EEA665}" srcOrd="0" destOrd="0" presId="urn:microsoft.com/office/officeart/2005/8/layout/hierarchy5"/>
    <dgm:cxn modelId="{AA252BD1-EB4C-4B55-8734-F40E092DD066}" type="presOf" srcId="{4C9D8F63-3FC3-4CB8-AEC7-A5E0CC3A9E40}" destId="{008537EB-BCA5-4BA5-AF27-15A37C5C90B4}" srcOrd="0" destOrd="0" presId="urn:microsoft.com/office/officeart/2005/8/layout/hierarchy5"/>
    <dgm:cxn modelId="{751406F5-DCB1-4C6C-9716-F1FB7EA13C91}" srcId="{EB56A746-CF9C-4E85-B846-34A1DD77CB61}" destId="{D2B16D6F-0205-4A75-B56F-CA4338FD61CF}" srcOrd="1" destOrd="0" parTransId="{F3782734-31D5-49D7-A833-EA495F4289FF}" sibTransId="{23575FAA-AC95-4566-B157-648926093BC1}"/>
    <dgm:cxn modelId="{F494C3CC-0184-45DB-81EE-0599449DDC4B}" type="presOf" srcId="{C36F5EDB-C867-4780-8979-2FEAAE220E52}" destId="{D5318D59-5719-418C-9BF0-A3C27C713A71}" srcOrd="0" destOrd="0" presId="urn:microsoft.com/office/officeart/2005/8/layout/hierarchy5"/>
    <dgm:cxn modelId="{4EA0CFC1-6C67-4A0E-AF5E-6BDA49B581DB}" type="presOf" srcId="{04833E30-9BFF-4263-9370-D06864361D2E}" destId="{F0533779-9621-424B-B6E7-498454F0024E}" srcOrd="1" destOrd="0" presId="urn:microsoft.com/office/officeart/2005/8/layout/hierarchy5"/>
    <dgm:cxn modelId="{3553AEAC-2D74-4DD7-9DF3-A0B951D1676F}" srcId="{4C9D8F63-3FC3-4CB8-AEC7-A5E0CC3A9E40}" destId="{EB56A746-CF9C-4E85-B846-34A1DD77CB61}" srcOrd="0" destOrd="0" parTransId="{AB94E05C-ED2A-4827-AF38-482AC8AF01EC}" sibTransId="{8E9F224D-BC8B-483E-882B-BD386EA9EB98}"/>
    <dgm:cxn modelId="{C8C68135-DCA1-4D7F-B68F-683F22902355}" type="presOf" srcId="{D2B16D6F-0205-4A75-B56F-CA4338FD61CF}" destId="{08817E92-BB6A-4B24-9AD3-3F798EDED59A}" srcOrd="0" destOrd="0" presId="urn:microsoft.com/office/officeart/2005/8/layout/hierarchy5"/>
    <dgm:cxn modelId="{EEBA70B4-073D-4483-92C0-4E48ECD97963}" type="presOf" srcId="{4DA28B4A-B8F0-4DA0-A277-D0235556CABC}" destId="{5932C346-F1BE-4B74-A55B-2E279D9D86DC}" srcOrd="1" destOrd="0" presId="urn:microsoft.com/office/officeart/2005/8/layout/hierarchy5"/>
    <dgm:cxn modelId="{3D1266EC-986E-4EDE-A455-C2FFF036D874}" type="presOf" srcId="{0AC3D111-BFF4-4AA9-8659-B6F2DABAA6F9}" destId="{DDFB7653-A766-45DB-95BC-86201FFE7934}" srcOrd="0" destOrd="0" presId="urn:microsoft.com/office/officeart/2005/8/layout/hierarchy5"/>
    <dgm:cxn modelId="{F0FECD38-5016-4701-8AFC-AAB2AA35EC3A}" type="presOf" srcId="{1D77EF35-08D9-4C37-AF15-7D509F9C4EAC}" destId="{B0B45E03-6C2D-4DA5-8256-CF708874F02B}" srcOrd="1" destOrd="0" presId="urn:microsoft.com/office/officeart/2005/8/layout/hierarchy5"/>
    <dgm:cxn modelId="{5B22957C-9D67-46FC-A274-F71ADD17D5CE}" srcId="{C36F5EDB-C867-4780-8979-2FEAAE220E52}" destId="{F8D42476-3FE4-497A-97BA-27E9BC337068}" srcOrd="0" destOrd="0" parTransId="{35320595-025C-4B00-BF03-12B0C49C175F}" sibTransId="{DFD43DDD-8EED-4DC0-8607-C6386DB92DF8}"/>
    <dgm:cxn modelId="{E089BC97-8843-4F74-B9AA-9E24978674D7}" type="presOf" srcId="{F3782734-31D5-49D7-A833-EA495F4289FF}" destId="{2E6BD256-9C7A-4ABD-8EA1-2B11AECCD0BF}" srcOrd="0" destOrd="0" presId="urn:microsoft.com/office/officeart/2005/8/layout/hierarchy5"/>
    <dgm:cxn modelId="{9ECB8FFA-32A9-4C8A-9917-C5EC8165CA11}" type="presOf" srcId="{35320595-025C-4B00-BF03-12B0C49C175F}" destId="{36E3560B-25D9-447F-B681-7DE05956508C}" srcOrd="1" destOrd="0" presId="urn:microsoft.com/office/officeart/2005/8/layout/hierarchy5"/>
    <dgm:cxn modelId="{EA09187F-FA15-4E0E-9A21-9C087D6114AE}" type="presOf" srcId="{35320595-025C-4B00-BF03-12B0C49C175F}" destId="{20D3BAF0-7ECF-43CA-9C14-56775F6E0981}" srcOrd="0" destOrd="0" presId="urn:microsoft.com/office/officeart/2005/8/layout/hierarchy5"/>
    <dgm:cxn modelId="{4698397D-26EC-419C-81A7-4B7AE61D6D0B}" srcId="{DB0CB588-3BC5-4191-9C5E-B8658BAE905A}" destId="{9064713F-48B3-4BB4-9098-76C2FB1B3922}" srcOrd="1" destOrd="0" parTransId="{02043E58-BFCE-479A-ACA6-374BF1A9DF06}" sibTransId="{0899EFE3-D05A-4BC1-9699-A2F115BFB47D}"/>
    <dgm:cxn modelId="{0D0D1667-080C-47EA-BB6A-4DFC3687FD4D}" type="presOf" srcId="{1D77EF35-08D9-4C37-AF15-7D509F9C4EAC}" destId="{536BB79D-3D8C-48B5-BB0D-EBE5010E4586}" srcOrd="0" destOrd="0" presId="urn:microsoft.com/office/officeart/2005/8/layout/hierarchy5"/>
    <dgm:cxn modelId="{A766E6D1-155C-45D4-8905-0817450DB407}" type="presOf" srcId="{F8D42476-3FE4-497A-97BA-27E9BC337068}" destId="{36A1B18B-45DA-41DC-A623-6F72A3A39A77}" srcOrd="0" destOrd="0" presId="urn:microsoft.com/office/officeart/2005/8/layout/hierarchy5"/>
    <dgm:cxn modelId="{F1A8ACCA-A10A-4F0A-8B94-FC88DB8EC369}" type="presOf" srcId="{4DA28B4A-B8F0-4DA0-A277-D0235556CABC}" destId="{88AB9677-242A-4B17-84DF-EEC05611654F}" srcOrd="0" destOrd="0" presId="urn:microsoft.com/office/officeart/2005/8/layout/hierarchy5"/>
    <dgm:cxn modelId="{C88178F9-FAFC-4DDC-AC1A-E90A15CF7E68}" type="presParOf" srcId="{008537EB-BCA5-4BA5-AF27-15A37C5C90B4}" destId="{98836442-CA0E-4AF9-BA41-109F882B881F}" srcOrd="0" destOrd="0" presId="urn:microsoft.com/office/officeart/2005/8/layout/hierarchy5"/>
    <dgm:cxn modelId="{309D8417-51FB-44DC-86DA-572BB903AA8A}" type="presParOf" srcId="{98836442-CA0E-4AF9-BA41-109F882B881F}" destId="{D5895717-A6C1-4E79-9112-9223536764FB}" srcOrd="0" destOrd="0" presId="urn:microsoft.com/office/officeart/2005/8/layout/hierarchy5"/>
    <dgm:cxn modelId="{A7A3E67A-103F-4086-A831-37E11E59475B}" type="presParOf" srcId="{D5895717-A6C1-4E79-9112-9223536764FB}" destId="{F1746CA0-D0AC-4486-A20F-3D691AE30FC1}" srcOrd="0" destOrd="0" presId="urn:microsoft.com/office/officeart/2005/8/layout/hierarchy5"/>
    <dgm:cxn modelId="{0BA6683A-7DD6-40A5-93DB-5C56F4F3CDDA}" type="presParOf" srcId="{F1746CA0-D0AC-4486-A20F-3D691AE30FC1}" destId="{73953955-781B-4518-BF7D-E64B7F38834D}" srcOrd="0" destOrd="0" presId="urn:microsoft.com/office/officeart/2005/8/layout/hierarchy5"/>
    <dgm:cxn modelId="{D9044D8B-D957-4828-BE10-BB25395DF62F}" type="presParOf" srcId="{F1746CA0-D0AC-4486-A20F-3D691AE30FC1}" destId="{42DC0DAE-006C-4F16-876E-C42EDC20AFAF}" srcOrd="1" destOrd="0" presId="urn:microsoft.com/office/officeart/2005/8/layout/hierarchy5"/>
    <dgm:cxn modelId="{BAB769F4-B7C1-45D6-8C20-45ECB42B940F}" type="presParOf" srcId="{42DC0DAE-006C-4F16-876E-C42EDC20AFAF}" destId="{536BB79D-3D8C-48B5-BB0D-EBE5010E4586}" srcOrd="0" destOrd="0" presId="urn:microsoft.com/office/officeart/2005/8/layout/hierarchy5"/>
    <dgm:cxn modelId="{5B6C7FE4-710C-4BB4-BF80-25883C1F4811}" type="presParOf" srcId="{536BB79D-3D8C-48B5-BB0D-EBE5010E4586}" destId="{B0B45E03-6C2D-4DA5-8256-CF708874F02B}" srcOrd="0" destOrd="0" presId="urn:microsoft.com/office/officeart/2005/8/layout/hierarchy5"/>
    <dgm:cxn modelId="{D9488A34-B61F-4946-9170-314109908E29}" type="presParOf" srcId="{42DC0DAE-006C-4F16-876E-C42EDC20AFAF}" destId="{6A6EE4C9-6D7F-4320-938E-B169A5779CE7}" srcOrd="1" destOrd="0" presId="urn:microsoft.com/office/officeart/2005/8/layout/hierarchy5"/>
    <dgm:cxn modelId="{FC8686FE-7B93-4763-9794-2A86EA32D9A7}" type="presParOf" srcId="{6A6EE4C9-6D7F-4320-938E-B169A5779CE7}" destId="{4154FE11-44B6-49ED-B9E5-560F60F74414}" srcOrd="0" destOrd="0" presId="urn:microsoft.com/office/officeart/2005/8/layout/hierarchy5"/>
    <dgm:cxn modelId="{CD7C04EA-5B0E-4994-BED7-F4D8268CA972}" type="presParOf" srcId="{6A6EE4C9-6D7F-4320-938E-B169A5779CE7}" destId="{53D9D578-90CA-4548-8600-29EB779118CB}" srcOrd="1" destOrd="0" presId="urn:microsoft.com/office/officeart/2005/8/layout/hierarchy5"/>
    <dgm:cxn modelId="{1F55CFB5-1B69-4C37-BD56-8FFB1E346499}" type="presParOf" srcId="{53D9D578-90CA-4548-8600-29EB779118CB}" destId="{88AB9677-242A-4B17-84DF-EEC05611654F}" srcOrd="0" destOrd="0" presId="urn:microsoft.com/office/officeart/2005/8/layout/hierarchy5"/>
    <dgm:cxn modelId="{FE696D13-2451-4C52-9145-FA5F737632E1}" type="presParOf" srcId="{88AB9677-242A-4B17-84DF-EEC05611654F}" destId="{5932C346-F1BE-4B74-A55B-2E279D9D86DC}" srcOrd="0" destOrd="0" presId="urn:microsoft.com/office/officeart/2005/8/layout/hierarchy5"/>
    <dgm:cxn modelId="{8E00CAE6-045C-48C4-8F44-2558311BAFD5}" type="presParOf" srcId="{53D9D578-90CA-4548-8600-29EB779118CB}" destId="{2FE7EEB8-331B-4AA2-8EC3-FBF0AE7CE957}" srcOrd="1" destOrd="0" presId="urn:microsoft.com/office/officeart/2005/8/layout/hierarchy5"/>
    <dgm:cxn modelId="{A8B84401-8F47-4E43-ABEA-FF7DF81B8D7D}" type="presParOf" srcId="{2FE7EEB8-331B-4AA2-8EC3-FBF0AE7CE957}" destId="{DDFB7653-A766-45DB-95BC-86201FFE7934}" srcOrd="0" destOrd="0" presId="urn:microsoft.com/office/officeart/2005/8/layout/hierarchy5"/>
    <dgm:cxn modelId="{DDA505D4-3452-4EB2-8CDA-4201FDCAF4C5}" type="presParOf" srcId="{2FE7EEB8-331B-4AA2-8EC3-FBF0AE7CE957}" destId="{6B5A04CB-9A9E-4105-AC09-275EC501A01E}" srcOrd="1" destOrd="0" presId="urn:microsoft.com/office/officeart/2005/8/layout/hierarchy5"/>
    <dgm:cxn modelId="{41EBAD46-2854-4A1A-A56B-E638E19FF2C0}" type="presParOf" srcId="{53D9D578-90CA-4548-8600-29EB779118CB}" destId="{C26E9440-8184-4E81-8F18-3C70794DEE94}" srcOrd="2" destOrd="0" presId="urn:microsoft.com/office/officeart/2005/8/layout/hierarchy5"/>
    <dgm:cxn modelId="{A9081C0B-B2F9-49AF-8440-DFB8FDCC4FD2}" type="presParOf" srcId="{C26E9440-8184-4E81-8F18-3C70794DEE94}" destId="{0DEFE082-2EF2-47E6-AB0A-DCCC0C953B0E}" srcOrd="0" destOrd="0" presId="urn:microsoft.com/office/officeart/2005/8/layout/hierarchy5"/>
    <dgm:cxn modelId="{EF2EAB1C-BA96-4F05-A709-15A8EB979654}" type="presParOf" srcId="{53D9D578-90CA-4548-8600-29EB779118CB}" destId="{B8554C68-D2F6-43B0-B2A0-B589324F7A4E}" srcOrd="3" destOrd="0" presId="urn:microsoft.com/office/officeart/2005/8/layout/hierarchy5"/>
    <dgm:cxn modelId="{5BE0B9B9-7043-4FB5-823C-C77401B08F1D}" type="presParOf" srcId="{B8554C68-D2F6-43B0-B2A0-B589324F7A4E}" destId="{74072AE9-F239-42EA-99D8-4AF994EEA665}" srcOrd="0" destOrd="0" presId="urn:microsoft.com/office/officeart/2005/8/layout/hierarchy5"/>
    <dgm:cxn modelId="{DBFBE5BF-3F0D-4019-802B-BE7B20C2E5E8}" type="presParOf" srcId="{B8554C68-D2F6-43B0-B2A0-B589324F7A4E}" destId="{9B7D578F-1E6F-4AAE-9D34-F3044246F851}" srcOrd="1" destOrd="0" presId="urn:microsoft.com/office/officeart/2005/8/layout/hierarchy5"/>
    <dgm:cxn modelId="{1F979916-4902-4D62-9366-1E32BE7777AE}" type="presParOf" srcId="{42DC0DAE-006C-4F16-876E-C42EDC20AFAF}" destId="{2E6BD256-9C7A-4ABD-8EA1-2B11AECCD0BF}" srcOrd="2" destOrd="0" presId="urn:microsoft.com/office/officeart/2005/8/layout/hierarchy5"/>
    <dgm:cxn modelId="{0BB026A7-9E8C-438B-A31D-631211CF4BF9}" type="presParOf" srcId="{2E6BD256-9C7A-4ABD-8EA1-2B11AECCD0BF}" destId="{CF41DCE4-9B54-4BEE-BE5F-24061BCDFEF7}" srcOrd="0" destOrd="0" presId="urn:microsoft.com/office/officeart/2005/8/layout/hierarchy5"/>
    <dgm:cxn modelId="{5FEAB2FE-F38C-42AF-85E2-22FF835A43D6}" type="presParOf" srcId="{42DC0DAE-006C-4F16-876E-C42EDC20AFAF}" destId="{4E577676-F217-4D58-B7F3-444E0D429D7D}" srcOrd="3" destOrd="0" presId="urn:microsoft.com/office/officeart/2005/8/layout/hierarchy5"/>
    <dgm:cxn modelId="{0CFCC15E-A2B9-46F0-AF88-5A7DC61EF5A9}" type="presParOf" srcId="{4E577676-F217-4D58-B7F3-444E0D429D7D}" destId="{08817E92-BB6A-4B24-9AD3-3F798EDED59A}" srcOrd="0" destOrd="0" presId="urn:microsoft.com/office/officeart/2005/8/layout/hierarchy5"/>
    <dgm:cxn modelId="{22E47BF5-F453-4643-B9EC-A5430202F39F}" type="presParOf" srcId="{4E577676-F217-4D58-B7F3-444E0D429D7D}" destId="{346BD697-1730-4540-BE2E-8E4C12E2D83A}" srcOrd="1" destOrd="0" presId="urn:microsoft.com/office/officeart/2005/8/layout/hierarchy5"/>
    <dgm:cxn modelId="{BFBC52CA-1E50-45C7-8BA9-5F754BA3E991}" type="presParOf" srcId="{42DC0DAE-006C-4F16-876E-C42EDC20AFAF}" destId="{AAB9AEC9-4282-4800-9DFA-F8FAA722364C}" srcOrd="4" destOrd="0" presId="urn:microsoft.com/office/officeart/2005/8/layout/hierarchy5"/>
    <dgm:cxn modelId="{5C18B9DB-91E0-4837-A442-724813AF0D3F}" type="presParOf" srcId="{AAB9AEC9-4282-4800-9DFA-F8FAA722364C}" destId="{F0533779-9621-424B-B6E7-498454F0024E}" srcOrd="0" destOrd="0" presId="urn:microsoft.com/office/officeart/2005/8/layout/hierarchy5"/>
    <dgm:cxn modelId="{B6BA9CF7-275C-41F0-8966-48D6AD3B3F6F}" type="presParOf" srcId="{42DC0DAE-006C-4F16-876E-C42EDC20AFAF}" destId="{90443D80-6558-4F6B-9707-5F49F6E99A03}" srcOrd="5" destOrd="0" presId="urn:microsoft.com/office/officeart/2005/8/layout/hierarchy5"/>
    <dgm:cxn modelId="{E680D16C-0110-450B-B182-0DAAC51D41F8}" type="presParOf" srcId="{90443D80-6558-4F6B-9707-5F49F6E99A03}" destId="{D5318D59-5719-418C-9BF0-A3C27C713A71}" srcOrd="0" destOrd="0" presId="urn:microsoft.com/office/officeart/2005/8/layout/hierarchy5"/>
    <dgm:cxn modelId="{94A0F926-925E-4FF2-B6C6-2E6E42E015E6}" type="presParOf" srcId="{90443D80-6558-4F6B-9707-5F49F6E99A03}" destId="{BBAFD8A0-8C58-4AD4-801A-597599433F21}" srcOrd="1" destOrd="0" presId="urn:microsoft.com/office/officeart/2005/8/layout/hierarchy5"/>
    <dgm:cxn modelId="{CEE644D9-08CE-4191-9346-11CD224760AD}" type="presParOf" srcId="{BBAFD8A0-8C58-4AD4-801A-597599433F21}" destId="{20D3BAF0-7ECF-43CA-9C14-56775F6E0981}" srcOrd="0" destOrd="0" presId="urn:microsoft.com/office/officeart/2005/8/layout/hierarchy5"/>
    <dgm:cxn modelId="{F78BACAD-8830-4C05-9A19-4928AD3A017D}" type="presParOf" srcId="{20D3BAF0-7ECF-43CA-9C14-56775F6E0981}" destId="{36E3560B-25D9-447F-B681-7DE05956508C}" srcOrd="0" destOrd="0" presId="urn:microsoft.com/office/officeart/2005/8/layout/hierarchy5"/>
    <dgm:cxn modelId="{5FBCD5C4-A3F8-478C-A018-12B8D2A102DD}" type="presParOf" srcId="{BBAFD8A0-8C58-4AD4-801A-597599433F21}" destId="{45EA3D18-C36B-4297-832F-679DA341F17E}" srcOrd="1" destOrd="0" presId="urn:microsoft.com/office/officeart/2005/8/layout/hierarchy5"/>
    <dgm:cxn modelId="{58817C71-A249-4CCC-890D-47F299589FDA}" type="presParOf" srcId="{45EA3D18-C36B-4297-832F-679DA341F17E}" destId="{36A1B18B-45DA-41DC-A623-6F72A3A39A77}" srcOrd="0" destOrd="0" presId="urn:microsoft.com/office/officeart/2005/8/layout/hierarchy5"/>
    <dgm:cxn modelId="{3A3CB4ED-F902-47DD-B628-55F6A5CE276B}" type="presParOf" srcId="{45EA3D18-C36B-4297-832F-679DA341F17E}" destId="{E8721C20-6A92-4C45-A422-9227C359F920}" srcOrd="1" destOrd="0" presId="urn:microsoft.com/office/officeart/2005/8/layout/hierarchy5"/>
    <dgm:cxn modelId="{DA10EBCA-9BFE-4D64-AEF8-DA72C93ABB28}" type="presParOf" srcId="{008537EB-BCA5-4BA5-AF27-15A37C5C90B4}" destId="{E8005D13-926C-4844-8911-01C6C99C216F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9D8F63-3FC3-4CB8-AEC7-A5E0CC3A9E40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B56A746-CF9C-4E85-B846-34A1DD77CB61}">
      <dgm:prSet phldrT="[Text]"/>
      <dgm:spPr>
        <a:solidFill>
          <a:srgbClr val="78B931"/>
        </a:solidFill>
      </dgm:spPr>
      <dgm:t>
        <a:bodyPr/>
        <a:lstStyle/>
        <a:p>
          <a:endParaRPr lang="sv-SE" dirty="0"/>
        </a:p>
      </dgm:t>
    </dgm:pt>
    <dgm:pt modelId="{AB94E05C-ED2A-4827-AF38-482AC8AF01EC}" type="parTrans" cxnId="{3553AEAC-2D74-4DD7-9DF3-A0B951D1676F}">
      <dgm:prSet/>
      <dgm:spPr/>
      <dgm:t>
        <a:bodyPr/>
        <a:lstStyle/>
        <a:p>
          <a:endParaRPr lang="sv-SE"/>
        </a:p>
      </dgm:t>
    </dgm:pt>
    <dgm:pt modelId="{8E9F224D-BC8B-483E-882B-BD386EA9EB98}" type="sibTrans" cxnId="{3553AEAC-2D74-4DD7-9DF3-A0B951D1676F}">
      <dgm:prSet/>
      <dgm:spPr/>
      <dgm:t>
        <a:bodyPr/>
        <a:lstStyle/>
        <a:p>
          <a:endParaRPr lang="sv-SE"/>
        </a:p>
      </dgm:t>
    </dgm:pt>
    <dgm:pt modelId="{DB0CB588-3BC5-4191-9C5E-B8658BAE905A}">
      <dgm:prSet phldrT="[Text]"/>
      <dgm:spPr>
        <a:blipFill rotWithShape="1">
          <a:blip xmlns:r="http://schemas.openxmlformats.org/officeDocument/2006/relationships" r:embed="rId1"/>
          <a:stretch>
            <a:fillRect t="-16026" b="-3205"/>
          </a:stretch>
        </a:blipFill>
      </dgm:spPr>
      <dgm:t>
        <a:bodyPr/>
        <a:lstStyle/>
        <a:p>
          <a:r>
            <a:rPr lang="sv-SE">
              <a:noFill/>
            </a:rPr>
            <a:t> </a:t>
          </a:r>
        </a:p>
      </dgm:t>
    </dgm:pt>
    <dgm:pt modelId="{1D77EF35-08D9-4C37-AF15-7D509F9C4EAC}" type="parTrans" cxnId="{32DABB40-1180-4306-95AD-4FEE583A4A01}">
      <dgm:prSet/>
      <dgm:spPr/>
      <dgm:t>
        <a:bodyPr/>
        <a:lstStyle/>
        <a:p>
          <a:endParaRPr lang="sv-SE"/>
        </a:p>
      </dgm:t>
    </dgm:pt>
    <dgm:pt modelId="{CABB7966-EA8E-471C-9940-6CC566F359B9}" type="sibTrans" cxnId="{32DABB40-1180-4306-95AD-4FEE583A4A01}">
      <dgm:prSet/>
      <dgm:spPr/>
      <dgm:t>
        <a:bodyPr/>
        <a:lstStyle/>
        <a:p>
          <a:endParaRPr lang="sv-SE"/>
        </a:p>
      </dgm:t>
    </dgm:pt>
    <dgm:pt modelId="{0AC3D111-BFF4-4AA9-8659-B6F2DABAA6F9}">
      <dgm:prSet phldrT="[Text]"/>
      <dgm:spPr>
        <a:blipFill rotWithShape="1">
          <a:blip xmlns:r="http://schemas.openxmlformats.org/officeDocument/2006/relationships" r:embed="rId2"/>
          <a:stretch>
            <a:fillRect t="-16026" r="-1948" b="-3205"/>
          </a:stretch>
        </a:blipFill>
      </dgm:spPr>
      <dgm:t>
        <a:bodyPr/>
        <a:lstStyle/>
        <a:p>
          <a:r>
            <a:rPr lang="sv-SE">
              <a:noFill/>
            </a:rPr>
            <a:t> </a:t>
          </a:r>
        </a:p>
      </dgm:t>
    </dgm:pt>
    <dgm:pt modelId="{4DA28B4A-B8F0-4DA0-A277-D0235556CABC}" type="parTrans" cxnId="{363E6487-4F84-411C-9BA7-3C9EF534F5B6}">
      <dgm:prSet/>
      <dgm:spPr/>
      <dgm:t>
        <a:bodyPr/>
        <a:lstStyle/>
        <a:p>
          <a:endParaRPr lang="sv-SE"/>
        </a:p>
      </dgm:t>
    </dgm:pt>
    <dgm:pt modelId="{8526D2D0-2EEB-47A7-902B-36FEDE4AB8BA}" type="sibTrans" cxnId="{363E6487-4F84-411C-9BA7-3C9EF534F5B6}">
      <dgm:prSet/>
      <dgm:spPr/>
      <dgm:t>
        <a:bodyPr/>
        <a:lstStyle/>
        <a:p>
          <a:endParaRPr lang="sv-SE"/>
        </a:p>
      </dgm:t>
    </dgm:pt>
    <dgm:pt modelId="{9064713F-48B3-4BB4-9098-76C2FB1B3922}">
      <dgm:prSet phldrT="[Text]"/>
      <dgm:spPr>
        <a:blipFill rotWithShape="1">
          <a:blip xmlns:r="http://schemas.openxmlformats.org/officeDocument/2006/relationships" r:embed="rId3"/>
          <a:stretch>
            <a:fillRect t="-16026" r="-1942" b="-3205"/>
          </a:stretch>
        </a:blipFill>
      </dgm:spPr>
      <dgm:t>
        <a:bodyPr/>
        <a:lstStyle/>
        <a:p>
          <a:r>
            <a:rPr lang="sv-SE">
              <a:noFill/>
            </a:rPr>
            <a:t> </a:t>
          </a:r>
        </a:p>
      </dgm:t>
    </dgm:pt>
    <dgm:pt modelId="{02043E58-BFCE-479A-ACA6-374BF1A9DF06}" type="parTrans" cxnId="{4698397D-26EC-419C-81A7-4B7AE61D6D0B}">
      <dgm:prSet/>
      <dgm:spPr/>
      <dgm:t>
        <a:bodyPr/>
        <a:lstStyle/>
        <a:p>
          <a:endParaRPr lang="sv-SE"/>
        </a:p>
      </dgm:t>
    </dgm:pt>
    <dgm:pt modelId="{0899EFE3-D05A-4BC1-9699-A2F115BFB47D}" type="sibTrans" cxnId="{4698397D-26EC-419C-81A7-4B7AE61D6D0B}">
      <dgm:prSet/>
      <dgm:spPr/>
      <dgm:t>
        <a:bodyPr/>
        <a:lstStyle/>
        <a:p>
          <a:endParaRPr lang="sv-SE"/>
        </a:p>
      </dgm:t>
    </dgm:pt>
    <dgm:pt modelId="{C36F5EDB-C867-4780-8979-2FEAAE220E52}">
      <dgm:prSet phldrT="[Text]"/>
      <dgm:spPr>
        <a:blipFill rotWithShape="1">
          <a:blip xmlns:r="http://schemas.openxmlformats.org/officeDocument/2006/relationships" r:embed="rId4"/>
          <a:stretch>
            <a:fillRect t="-16026" b="-3205"/>
          </a:stretch>
        </a:blipFill>
      </dgm:spPr>
      <dgm:t>
        <a:bodyPr/>
        <a:lstStyle/>
        <a:p>
          <a:r>
            <a:rPr lang="sv-SE">
              <a:noFill/>
            </a:rPr>
            <a:t> </a:t>
          </a:r>
        </a:p>
      </dgm:t>
    </dgm:pt>
    <dgm:pt modelId="{04833E30-9BFF-4263-9370-D06864361D2E}" type="parTrans" cxnId="{3A09FB17-B1B1-41A5-B527-E57645E1A917}">
      <dgm:prSet/>
      <dgm:spPr/>
      <dgm:t>
        <a:bodyPr/>
        <a:lstStyle/>
        <a:p>
          <a:endParaRPr lang="sv-SE"/>
        </a:p>
      </dgm:t>
    </dgm:pt>
    <dgm:pt modelId="{D6223EBD-CE42-4CD8-A9C0-B8D0BB946173}" type="sibTrans" cxnId="{3A09FB17-B1B1-41A5-B527-E57645E1A917}">
      <dgm:prSet/>
      <dgm:spPr/>
      <dgm:t>
        <a:bodyPr/>
        <a:lstStyle/>
        <a:p>
          <a:endParaRPr lang="sv-SE"/>
        </a:p>
      </dgm:t>
    </dgm:pt>
    <dgm:pt modelId="{F8D42476-3FE4-497A-97BA-27E9BC337068}">
      <dgm:prSet phldrT="[Text]"/>
      <dgm:spPr>
        <a:blipFill rotWithShape="1">
          <a:blip xmlns:r="http://schemas.openxmlformats.org/officeDocument/2006/relationships" r:embed="rId5"/>
          <a:stretch>
            <a:fillRect t="-15287" r="-2273" b="-3185"/>
          </a:stretch>
        </a:blipFill>
      </dgm:spPr>
      <dgm:t>
        <a:bodyPr/>
        <a:lstStyle/>
        <a:p>
          <a:r>
            <a:rPr lang="sv-SE">
              <a:noFill/>
            </a:rPr>
            <a:t> </a:t>
          </a:r>
        </a:p>
      </dgm:t>
    </dgm:pt>
    <dgm:pt modelId="{35320595-025C-4B00-BF03-12B0C49C175F}" type="parTrans" cxnId="{5B22957C-9D67-46FC-A274-F71ADD17D5CE}">
      <dgm:prSet/>
      <dgm:spPr/>
      <dgm:t>
        <a:bodyPr/>
        <a:lstStyle/>
        <a:p>
          <a:endParaRPr lang="sv-SE"/>
        </a:p>
      </dgm:t>
    </dgm:pt>
    <dgm:pt modelId="{DFD43DDD-8EED-4DC0-8607-C6386DB92DF8}" type="sibTrans" cxnId="{5B22957C-9D67-46FC-A274-F71ADD17D5CE}">
      <dgm:prSet/>
      <dgm:spPr/>
      <dgm:t>
        <a:bodyPr/>
        <a:lstStyle/>
        <a:p>
          <a:endParaRPr lang="sv-SE"/>
        </a:p>
      </dgm:t>
    </dgm:pt>
    <dgm:pt modelId="{D2B16D6F-0205-4A75-B56F-CA4338FD61CF}">
      <dgm:prSet phldrT="[Text]"/>
      <dgm:spPr>
        <a:blipFill rotWithShape="1">
          <a:blip xmlns:r="http://schemas.openxmlformats.org/officeDocument/2006/relationships" r:embed="rId6"/>
          <a:stretch>
            <a:fillRect t="-16026" b="-3205"/>
          </a:stretch>
        </a:blipFill>
      </dgm:spPr>
      <dgm:t>
        <a:bodyPr/>
        <a:lstStyle/>
        <a:p>
          <a:r>
            <a:rPr lang="sv-SE">
              <a:noFill/>
            </a:rPr>
            <a:t> </a:t>
          </a:r>
        </a:p>
      </dgm:t>
    </dgm:pt>
    <dgm:pt modelId="{F3782734-31D5-49D7-A833-EA495F4289FF}" type="parTrans" cxnId="{751406F5-DCB1-4C6C-9716-F1FB7EA13C91}">
      <dgm:prSet/>
      <dgm:spPr/>
      <dgm:t>
        <a:bodyPr/>
        <a:lstStyle/>
        <a:p>
          <a:endParaRPr lang="sv-SE"/>
        </a:p>
      </dgm:t>
    </dgm:pt>
    <dgm:pt modelId="{23575FAA-AC95-4566-B157-648926093BC1}" type="sibTrans" cxnId="{751406F5-DCB1-4C6C-9716-F1FB7EA13C91}">
      <dgm:prSet/>
      <dgm:spPr/>
      <dgm:t>
        <a:bodyPr/>
        <a:lstStyle/>
        <a:p>
          <a:endParaRPr lang="sv-SE"/>
        </a:p>
      </dgm:t>
    </dgm:pt>
    <dgm:pt modelId="{008537EB-BCA5-4BA5-AF27-15A37C5C90B4}" type="pres">
      <dgm:prSet presAssocID="{4C9D8F63-3FC3-4CB8-AEC7-A5E0CC3A9E4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98836442-CA0E-4AF9-BA41-109F882B881F}" type="pres">
      <dgm:prSet presAssocID="{4C9D8F63-3FC3-4CB8-AEC7-A5E0CC3A9E40}" presName="hierFlow" presStyleCnt="0"/>
      <dgm:spPr/>
    </dgm:pt>
    <dgm:pt modelId="{D5895717-A6C1-4E79-9112-9223536764FB}" type="pres">
      <dgm:prSet presAssocID="{4C9D8F63-3FC3-4CB8-AEC7-A5E0CC3A9E4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1746CA0-D0AC-4486-A20F-3D691AE30FC1}" type="pres">
      <dgm:prSet presAssocID="{EB56A746-CF9C-4E85-B846-34A1DD77CB61}" presName="Name17" presStyleCnt="0"/>
      <dgm:spPr/>
    </dgm:pt>
    <dgm:pt modelId="{73953955-781B-4518-BF7D-E64B7F38834D}" type="pres">
      <dgm:prSet presAssocID="{EB56A746-CF9C-4E85-B846-34A1DD77CB61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42DC0DAE-006C-4F16-876E-C42EDC20AFAF}" type="pres">
      <dgm:prSet presAssocID="{EB56A746-CF9C-4E85-B846-34A1DD77CB61}" presName="hierChild2" presStyleCnt="0"/>
      <dgm:spPr/>
    </dgm:pt>
    <dgm:pt modelId="{536BB79D-3D8C-48B5-BB0D-EBE5010E4586}" type="pres">
      <dgm:prSet presAssocID="{1D77EF35-08D9-4C37-AF15-7D509F9C4EAC}" presName="Name25" presStyleLbl="parChTrans1D2" presStyleIdx="0" presStyleCnt="3"/>
      <dgm:spPr/>
      <dgm:t>
        <a:bodyPr/>
        <a:lstStyle/>
        <a:p>
          <a:endParaRPr lang="sv-SE"/>
        </a:p>
      </dgm:t>
    </dgm:pt>
    <dgm:pt modelId="{B0B45E03-6C2D-4DA5-8256-CF708874F02B}" type="pres">
      <dgm:prSet presAssocID="{1D77EF35-08D9-4C37-AF15-7D509F9C4EAC}" presName="connTx" presStyleLbl="parChTrans1D2" presStyleIdx="0" presStyleCnt="3"/>
      <dgm:spPr/>
      <dgm:t>
        <a:bodyPr/>
        <a:lstStyle/>
        <a:p>
          <a:endParaRPr lang="sv-SE"/>
        </a:p>
      </dgm:t>
    </dgm:pt>
    <dgm:pt modelId="{6A6EE4C9-6D7F-4320-938E-B169A5779CE7}" type="pres">
      <dgm:prSet presAssocID="{DB0CB588-3BC5-4191-9C5E-B8658BAE905A}" presName="Name30" presStyleCnt="0"/>
      <dgm:spPr/>
    </dgm:pt>
    <dgm:pt modelId="{4154FE11-44B6-49ED-B9E5-560F60F74414}" type="pres">
      <dgm:prSet presAssocID="{DB0CB588-3BC5-4191-9C5E-B8658BAE905A}" presName="level2Shape" presStyleLbl="node2" presStyleIdx="0" presStyleCnt="3"/>
      <dgm:spPr/>
      <dgm:t>
        <a:bodyPr/>
        <a:lstStyle/>
        <a:p>
          <a:endParaRPr lang="sv-SE"/>
        </a:p>
      </dgm:t>
    </dgm:pt>
    <dgm:pt modelId="{53D9D578-90CA-4548-8600-29EB779118CB}" type="pres">
      <dgm:prSet presAssocID="{DB0CB588-3BC5-4191-9C5E-B8658BAE905A}" presName="hierChild3" presStyleCnt="0"/>
      <dgm:spPr/>
    </dgm:pt>
    <dgm:pt modelId="{88AB9677-242A-4B17-84DF-EEC05611654F}" type="pres">
      <dgm:prSet presAssocID="{4DA28B4A-B8F0-4DA0-A277-D0235556CABC}" presName="Name25" presStyleLbl="parChTrans1D3" presStyleIdx="0" presStyleCnt="3"/>
      <dgm:spPr/>
      <dgm:t>
        <a:bodyPr/>
        <a:lstStyle/>
        <a:p>
          <a:endParaRPr lang="sv-SE"/>
        </a:p>
      </dgm:t>
    </dgm:pt>
    <dgm:pt modelId="{5932C346-F1BE-4B74-A55B-2E279D9D86DC}" type="pres">
      <dgm:prSet presAssocID="{4DA28B4A-B8F0-4DA0-A277-D0235556CABC}" presName="connTx" presStyleLbl="parChTrans1D3" presStyleIdx="0" presStyleCnt="3"/>
      <dgm:spPr/>
      <dgm:t>
        <a:bodyPr/>
        <a:lstStyle/>
        <a:p>
          <a:endParaRPr lang="sv-SE"/>
        </a:p>
      </dgm:t>
    </dgm:pt>
    <dgm:pt modelId="{2FE7EEB8-331B-4AA2-8EC3-FBF0AE7CE957}" type="pres">
      <dgm:prSet presAssocID="{0AC3D111-BFF4-4AA9-8659-B6F2DABAA6F9}" presName="Name30" presStyleCnt="0"/>
      <dgm:spPr/>
    </dgm:pt>
    <dgm:pt modelId="{DDFB7653-A766-45DB-95BC-86201FFE7934}" type="pres">
      <dgm:prSet presAssocID="{0AC3D111-BFF4-4AA9-8659-B6F2DABAA6F9}" presName="level2Shape" presStyleLbl="node3" presStyleIdx="0" presStyleCnt="3" custLinFactNeighborX="-1655" custLinFactNeighborY="-40470"/>
      <dgm:spPr/>
      <dgm:t>
        <a:bodyPr/>
        <a:lstStyle/>
        <a:p>
          <a:endParaRPr lang="sv-SE"/>
        </a:p>
      </dgm:t>
    </dgm:pt>
    <dgm:pt modelId="{6B5A04CB-9A9E-4105-AC09-275EC501A01E}" type="pres">
      <dgm:prSet presAssocID="{0AC3D111-BFF4-4AA9-8659-B6F2DABAA6F9}" presName="hierChild3" presStyleCnt="0"/>
      <dgm:spPr/>
    </dgm:pt>
    <dgm:pt modelId="{C26E9440-8184-4E81-8F18-3C70794DEE94}" type="pres">
      <dgm:prSet presAssocID="{02043E58-BFCE-479A-ACA6-374BF1A9DF06}" presName="Name25" presStyleLbl="parChTrans1D3" presStyleIdx="1" presStyleCnt="3"/>
      <dgm:spPr/>
      <dgm:t>
        <a:bodyPr/>
        <a:lstStyle/>
        <a:p>
          <a:endParaRPr lang="sv-SE"/>
        </a:p>
      </dgm:t>
    </dgm:pt>
    <dgm:pt modelId="{0DEFE082-2EF2-47E6-AB0A-DCCC0C953B0E}" type="pres">
      <dgm:prSet presAssocID="{02043E58-BFCE-479A-ACA6-374BF1A9DF06}" presName="connTx" presStyleLbl="parChTrans1D3" presStyleIdx="1" presStyleCnt="3"/>
      <dgm:spPr/>
      <dgm:t>
        <a:bodyPr/>
        <a:lstStyle/>
        <a:p>
          <a:endParaRPr lang="sv-SE"/>
        </a:p>
      </dgm:t>
    </dgm:pt>
    <dgm:pt modelId="{B8554C68-D2F6-43B0-B2A0-B589324F7A4E}" type="pres">
      <dgm:prSet presAssocID="{9064713F-48B3-4BB4-9098-76C2FB1B3922}" presName="Name30" presStyleCnt="0"/>
      <dgm:spPr/>
    </dgm:pt>
    <dgm:pt modelId="{74072AE9-F239-42EA-99D8-4AF994EEA665}" type="pres">
      <dgm:prSet presAssocID="{9064713F-48B3-4BB4-9098-76C2FB1B3922}" presName="level2Shape" presStyleLbl="node3" presStyleIdx="1" presStyleCnt="3" custLinFactNeighborX="-1196" custLinFactNeighborY="50314"/>
      <dgm:spPr/>
      <dgm:t>
        <a:bodyPr/>
        <a:lstStyle/>
        <a:p>
          <a:endParaRPr lang="sv-SE"/>
        </a:p>
      </dgm:t>
    </dgm:pt>
    <dgm:pt modelId="{9B7D578F-1E6F-4AAE-9D34-F3044246F851}" type="pres">
      <dgm:prSet presAssocID="{9064713F-48B3-4BB4-9098-76C2FB1B3922}" presName="hierChild3" presStyleCnt="0"/>
      <dgm:spPr/>
    </dgm:pt>
    <dgm:pt modelId="{2E6BD256-9C7A-4ABD-8EA1-2B11AECCD0BF}" type="pres">
      <dgm:prSet presAssocID="{F3782734-31D5-49D7-A833-EA495F4289FF}" presName="Name25" presStyleLbl="parChTrans1D2" presStyleIdx="1" presStyleCnt="3"/>
      <dgm:spPr/>
      <dgm:t>
        <a:bodyPr/>
        <a:lstStyle/>
        <a:p>
          <a:endParaRPr lang="sv-SE"/>
        </a:p>
      </dgm:t>
    </dgm:pt>
    <dgm:pt modelId="{CF41DCE4-9B54-4BEE-BE5F-24061BCDFEF7}" type="pres">
      <dgm:prSet presAssocID="{F3782734-31D5-49D7-A833-EA495F4289FF}" presName="connTx" presStyleLbl="parChTrans1D2" presStyleIdx="1" presStyleCnt="3"/>
      <dgm:spPr/>
      <dgm:t>
        <a:bodyPr/>
        <a:lstStyle/>
        <a:p>
          <a:endParaRPr lang="sv-SE"/>
        </a:p>
      </dgm:t>
    </dgm:pt>
    <dgm:pt modelId="{4E577676-F217-4D58-B7F3-444E0D429D7D}" type="pres">
      <dgm:prSet presAssocID="{D2B16D6F-0205-4A75-B56F-CA4338FD61CF}" presName="Name30" presStyleCnt="0"/>
      <dgm:spPr/>
    </dgm:pt>
    <dgm:pt modelId="{08817E92-BB6A-4B24-9AD3-3F798EDED59A}" type="pres">
      <dgm:prSet presAssocID="{D2B16D6F-0205-4A75-B56F-CA4338FD61CF}" presName="level2Shape" presStyleLbl="node2" presStyleIdx="1" presStyleCnt="3" custLinFactX="-40099" custLinFactNeighborX="-100000" custLinFactNeighborY="1318"/>
      <dgm:spPr/>
      <dgm:t>
        <a:bodyPr/>
        <a:lstStyle/>
        <a:p>
          <a:endParaRPr lang="sv-SE"/>
        </a:p>
      </dgm:t>
    </dgm:pt>
    <dgm:pt modelId="{346BD697-1730-4540-BE2E-8E4C12E2D83A}" type="pres">
      <dgm:prSet presAssocID="{D2B16D6F-0205-4A75-B56F-CA4338FD61CF}" presName="hierChild3" presStyleCnt="0"/>
      <dgm:spPr/>
    </dgm:pt>
    <dgm:pt modelId="{AAB9AEC9-4282-4800-9DFA-F8FAA722364C}" type="pres">
      <dgm:prSet presAssocID="{04833E30-9BFF-4263-9370-D06864361D2E}" presName="Name25" presStyleLbl="parChTrans1D2" presStyleIdx="2" presStyleCnt="3"/>
      <dgm:spPr/>
      <dgm:t>
        <a:bodyPr/>
        <a:lstStyle/>
        <a:p>
          <a:endParaRPr lang="sv-SE"/>
        </a:p>
      </dgm:t>
    </dgm:pt>
    <dgm:pt modelId="{F0533779-9621-424B-B6E7-498454F0024E}" type="pres">
      <dgm:prSet presAssocID="{04833E30-9BFF-4263-9370-D06864361D2E}" presName="connTx" presStyleLbl="parChTrans1D2" presStyleIdx="2" presStyleCnt="3"/>
      <dgm:spPr/>
      <dgm:t>
        <a:bodyPr/>
        <a:lstStyle/>
        <a:p>
          <a:endParaRPr lang="sv-SE"/>
        </a:p>
      </dgm:t>
    </dgm:pt>
    <dgm:pt modelId="{90443D80-6558-4F6B-9707-5F49F6E99A03}" type="pres">
      <dgm:prSet presAssocID="{C36F5EDB-C867-4780-8979-2FEAAE220E52}" presName="Name30" presStyleCnt="0"/>
      <dgm:spPr/>
    </dgm:pt>
    <dgm:pt modelId="{D5318D59-5719-418C-9BF0-A3C27C713A71}" type="pres">
      <dgm:prSet presAssocID="{C36F5EDB-C867-4780-8979-2FEAAE220E52}" presName="level2Shape" presStyleLbl="node2" presStyleIdx="2" presStyleCnt="3"/>
      <dgm:spPr/>
      <dgm:t>
        <a:bodyPr/>
        <a:lstStyle/>
        <a:p>
          <a:endParaRPr lang="sv-SE"/>
        </a:p>
      </dgm:t>
    </dgm:pt>
    <dgm:pt modelId="{BBAFD8A0-8C58-4AD4-801A-597599433F21}" type="pres">
      <dgm:prSet presAssocID="{C36F5EDB-C867-4780-8979-2FEAAE220E52}" presName="hierChild3" presStyleCnt="0"/>
      <dgm:spPr/>
    </dgm:pt>
    <dgm:pt modelId="{20D3BAF0-7ECF-43CA-9C14-56775F6E0981}" type="pres">
      <dgm:prSet presAssocID="{35320595-025C-4B00-BF03-12B0C49C175F}" presName="Name25" presStyleLbl="parChTrans1D3" presStyleIdx="2" presStyleCnt="3"/>
      <dgm:spPr/>
      <dgm:t>
        <a:bodyPr/>
        <a:lstStyle/>
        <a:p>
          <a:endParaRPr lang="sv-SE"/>
        </a:p>
      </dgm:t>
    </dgm:pt>
    <dgm:pt modelId="{36E3560B-25D9-447F-B681-7DE05956508C}" type="pres">
      <dgm:prSet presAssocID="{35320595-025C-4B00-BF03-12B0C49C175F}" presName="connTx" presStyleLbl="parChTrans1D3" presStyleIdx="2" presStyleCnt="3"/>
      <dgm:spPr/>
      <dgm:t>
        <a:bodyPr/>
        <a:lstStyle/>
        <a:p>
          <a:endParaRPr lang="sv-SE"/>
        </a:p>
      </dgm:t>
    </dgm:pt>
    <dgm:pt modelId="{45EA3D18-C36B-4297-832F-679DA341F17E}" type="pres">
      <dgm:prSet presAssocID="{F8D42476-3FE4-497A-97BA-27E9BC337068}" presName="Name30" presStyleCnt="0"/>
      <dgm:spPr/>
    </dgm:pt>
    <dgm:pt modelId="{36A1B18B-45DA-41DC-A623-6F72A3A39A77}" type="pres">
      <dgm:prSet presAssocID="{F8D42476-3FE4-497A-97BA-27E9BC337068}" presName="level2Shape" presStyleLbl="node3" presStyleIdx="2" presStyleCnt="3" custLinFactNeighborX="-2056" custLinFactNeighborY="58952"/>
      <dgm:spPr/>
      <dgm:t>
        <a:bodyPr/>
        <a:lstStyle/>
        <a:p>
          <a:endParaRPr lang="sv-SE"/>
        </a:p>
      </dgm:t>
    </dgm:pt>
    <dgm:pt modelId="{E8721C20-6A92-4C45-A422-9227C359F920}" type="pres">
      <dgm:prSet presAssocID="{F8D42476-3FE4-497A-97BA-27E9BC337068}" presName="hierChild3" presStyleCnt="0"/>
      <dgm:spPr/>
    </dgm:pt>
    <dgm:pt modelId="{E8005D13-926C-4844-8911-01C6C99C216F}" type="pres">
      <dgm:prSet presAssocID="{4C9D8F63-3FC3-4CB8-AEC7-A5E0CC3A9E40}" presName="bgShapesFlow" presStyleCnt="0"/>
      <dgm:spPr/>
    </dgm:pt>
  </dgm:ptLst>
  <dgm:cxnLst>
    <dgm:cxn modelId="{3A09FB17-B1B1-41A5-B527-E57645E1A917}" srcId="{EB56A746-CF9C-4E85-B846-34A1DD77CB61}" destId="{C36F5EDB-C867-4780-8979-2FEAAE220E52}" srcOrd="2" destOrd="0" parTransId="{04833E30-9BFF-4263-9370-D06864361D2E}" sibTransId="{D6223EBD-CE42-4CD8-A9C0-B8D0BB946173}"/>
    <dgm:cxn modelId="{4698397D-26EC-419C-81A7-4B7AE61D6D0B}" srcId="{DB0CB588-3BC5-4191-9C5E-B8658BAE905A}" destId="{9064713F-48B3-4BB4-9098-76C2FB1B3922}" srcOrd="1" destOrd="0" parTransId="{02043E58-BFCE-479A-ACA6-374BF1A9DF06}" sibTransId="{0899EFE3-D05A-4BC1-9699-A2F115BFB47D}"/>
    <dgm:cxn modelId="{194DB3EB-9FD7-439E-AA35-9975B68B2F98}" type="presOf" srcId="{9064713F-48B3-4BB4-9098-76C2FB1B3922}" destId="{74072AE9-F239-42EA-99D8-4AF994EEA665}" srcOrd="0" destOrd="0" presId="urn:microsoft.com/office/officeart/2005/8/layout/hierarchy5"/>
    <dgm:cxn modelId="{9A768663-A705-4A5F-A9E2-91EA0867CDF7}" type="presOf" srcId="{02043E58-BFCE-479A-ACA6-374BF1A9DF06}" destId="{0DEFE082-2EF2-47E6-AB0A-DCCC0C953B0E}" srcOrd="1" destOrd="0" presId="urn:microsoft.com/office/officeart/2005/8/layout/hierarchy5"/>
    <dgm:cxn modelId="{568FFE51-3654-4C2B-9593-A4F79926CE86}" type="presOf" srcId="{DB0CB588-3BC5-4191-9C5E-B8658BAE905A}" destId="{4154FE11-44B6-49ED-B9E5-560F60F74414}" srcOrd="0" destOrd="0" presId="urn:microsoft.com/office/officeart/2005/8/layout/hierarchy5"/>
    <dgm:cxn modelId="{F494C3CC-0184-45DB-81EE-0599449DDC4B}" type="presOf" srcId="{C36F5EDB-C867-4780-8979-2FEAAE220E52}" destId="{D5318D59-5719-418C-9BF0-A3C27C713A71}" srcOrd="0" destOrd="0" presId="urn:microsoft.com/office/officeart/2005/8/layout/hierarchy5"/>
    <dgm:cxn modelId="{EEBA70B4-073D-4483-92C0-4E48ECD97963}" type="presOf" srcId="{4DA28B4A-B8F0-4DA0-A277-D0235556CABC}" destId="{5932C346-F1BE-4B74-A55B-2E279D9D86DC}" srcOrd="1" destOrd="0" presId="urn:microsoft.com/office/officeart/2005/8/layout/hierarchy5"/>
    <dgm:cxn modelId="{0CF0B40E-3579-462F-8C69-6BC9F60602D7}" type="presOf" srcId="{EB56A746-CF9C-4E85-B846-34A1DD77CB61}" destId="{73953955-781B-4518-BF7D-E64B7F38834D}" srcOrd="0" destOrd="0" presId="urn:microsoft.com/office/officeart/2005/8/layout/hierarchy5"/>
    <dgm:cxn modelId="{10B329C8-7C27-4C68-8EFD-1659485A66C8}" type="presOf" srcId="{04833E30-9BFF-4263-9370-D06864361D2E}" destId="{AAB9AEC9-4282-4800-9DFA-F8FAA722364C}" srcOrd="0" destOrd="0" presId="urn:microsoft.com/office/officeart/2005/8/layout/hierarchy5"/>
    <dgm:cxn modelId="{4EA0CFC1-6C67-4A0E-AF5E-6BDA49B581DB}" type="presOf" srcId="{04833E30-9BFF-4263-9370-D06864361D2E}" destId="{F0533779-9621-424B-B6E7-498454F0024E}" srcOrd="1" destOrd="0" presId="urn:microsoft.com/office/officeart/2005/8/layout/hierarchy5"/>
    <dgm:cxn modelId="{93B44969-A15A-40DE-A8EE-F74A6C4A0BA0}" type="presOf" srcId="{02043E58-BFCE-479A-ACA6-374BF1A9DF06}" destId="{C26E9440-8184-4E81-8F18-3C70794DEE94}" srcOrd="0" destOrd="0" presId="urn:microsoft.com/office/officeart/2005/8/layout/hierarchy5"/>
    <dgm:cxn modelId="{A766E6D1-155C-45D4-8905-0817450DB407}" type="presOf" srcId="{F8D42476-3FE4-497A-97BA-27E9BC337068}" destId="{36A1B18B-45DA-41DC-A623-6F72A3A39A77}" srcOrd="0" destOrd="0" presId="urn:microsoft.com/office/officeart/2005/8/layout/hierarchy5"/>
    <dgm:cxn modelId="{C8C68135-DCA1-4D7F-B68F-683F22902355}" type="presOf" srcId="{D2B16D6F-0205-4A75-B56F-CA4338FD61CF}" destId="{08817E92-BB6A-4B24-9AD3-3F798EDED59A}" srcOrd="0" destOrd="0" presId="urn:microsoft.com/office/officeart/2005/8/layout/hierarchy5"/>
    <dgm:cxn modelId="{9ECB8FFA-32A9-4C8A-9917-C5EC8165CA11}" type="presOf" srcId="{35320595-025C-4B00-BF03-12B0C49C175F}" destId="{36E3560B-25D9-447F-B681-7DE05956508C}" srcOrd="1" destOrd="0" presId="urn:microsoft.com/office/officeart/2005/8/layout/hierarchy5"/>
    <dgm:cxn modelId="{E089BC97-8843-4F74-B9AA-9E24978674D7}" type="presOf" srcId="{F3782734-31D5-49D7-A833-EA495F4289FF}" destId="{2E6BD256-9C7A-4ABD-8EA1-2B11AECCD0BF}" srcOrd="0" destOrd="0" presId="urn:microsoft.com/office/officeart/2005/8/layout/hierarchy5"/>
    <dgm:cxn modelId="{A20E0A48-3075-46C8-8C45-5BA694002B3C}" type="presOf" srcId="{F3782734-31D5-49D7-A833-EA495F4289FF}" destId="{CF41DCE4-9B54-4BEE-BE5F-24061BCDFEF7}" srcOrd="1" destOrd="0" presId="urn:microsoft.com/office/officeart/2005/8/layout/hierarchy5"/>
    <dgm:cxn modelId="{3553AEAC-2D74-4DD7-9DF3-A0B951D1676F}" srcId="{4C9D8F63-3FC3-4CB8-AEC7-A5E0CC3A9E40}" destId="{EB56A746-CF9C-4E85-B846-34A1DD77CB61}" srcOrd="0" destOrd="0" parTransId="{AB94E05C-ED2A-4827-AF38-482AC8AF01EC}" sibTransId="{8E9F224D-BC8B-483E-882B-BD386EA9EB98}"/>
    <dgm:cxn modelId="{3D1266EC-986E-4EDE-A455-C2FFF036D874}" type="presOf" srcId="{0AC3D111-BFF4-4AA9-8659-B6F2DABAA6F9}" destId="{DDFB7653-A766-45DB-95BC-86201FFE7934}" srcOrd="0" destOrd="0" presId="urn:microsoft.com/office/officeart/2005/8/layout/hierarchy5"/>
    <dgm:cxn modelId="{5B22957C-9D67-46FC-A274-F71ADD17D5CE}" srcId="{C36F5EDB-C867-4780-8979-2FEAAE220E52}" destId="{F8D42476-3FE4-497A-97BA-27E9BC337068}" srcOrd="0" destOrd="0" parTransId="{35320595-025C-4B00-BF03-12B0C49C175F}" sibTransId="{DFD43DDD-8EED-4DC0-8607-C6386DB92DF8}"/>
    <dgm:cxn modelId="{F0FECD38-5016-4701-8AFC-AAB2AA35EC3A}" type="presOf" srcId="{1D77EF35-08D9-4C37-AF15-7D509F9C4EAC}" destId="{B0B45E03-6C2D-4DA5-8256-CF708874F02B}" srcOrd="1" destOrd="0" presId="urn:microsoft.com/office/officeart/2005/8/layout/hierarchy5"/>
    <dgm:cxn modelId="{F1A8ACCA-A10A-4F0A-8B94-FC88DB8EC369}" type="presOf" srcId="{4DA28B4A-B8F0-4DA0-A277-D0235556CABC}" destId="{88AB9677-242A-4B17-84DF-EEC05611654F}" srcOrd="0" destOrd="0" presId="urn:microsoft.com/office/officeart/2005/8/layout/hierarchy5"/>
    <dgm:cxn modelId="{EA09187F-FA15-4E0E-9A21-9C087D6114AE}" type="presOf" srcId="{35320595-025C-4B00-BF03-12B0C49C175F}" destId="{20D3BAF0-7ECF-43CA-9C14-56775F6E0981}" srcOrd="0" destOrd="0" presId="urn:microsoft.com/office/officeart/2005/8/layout/hierarchy5"/>
    <dgm:cxn modelId="{751406F5-DCB1-4C6C-9716-F1FB7EA13C91}" srcId="{EB56A746-CF9C-4E85-B846-34A1DD77CB61}" destId="{D2B16D6F-0205-4A75-B56F-CA4338FD61CF}" srcOrd="1" destOrd="0" parTransId="{F3782734-31D5-49D7-A833-EA495F4289FF}" sibTransId="{23575FAA-AC95-4566-B157-648926093BC1}"/>
    <dgm:cxn modelId="{32DABB40-1180-4306-95AD-4FEE583A4A01}" srcId="{EB56A746-CF9C-4E85-B846-34A1DD77CB61}" destId="{DB0CB588-3BC5-4191-9C5E-B8658BAE905A}" srcOrd="0" destOrd="0" parTransId="{1D77EF35-08D9-4C37-AF15-7D509F9C4EAC}" sibTransId="{CABB7966-EA8E-471C-9940-6CC566F359B9}"/>
    <dgm:cxn modelId="{363E6487-4F84-411C-9BA7-3C9EF534F5B6}" srcId="{DB0CB588-3BC5-4191-9C5E-B8658BAE905A}" destId="{0AC3D111-BFF4-4AA9-8659-B6F2DABAA6F9}" srcOrd="0" destOrd="0" parTransId="{4DA28B4A-B8F0-4DA0-A277-D0235556CABC}" sibTransId="{8526D2D0-2EEB-47A7-902B-36FEDE4AB8BA}"/>
    <dgm:cxn modelId="{AA252BD1-EB4C-4B55-8734-F40E092DD066}" type="presOf" srcId="{4C9D8F63-3FC3-4CB8-AEC7-A5E0CC3A9E40}" destId="{008537EB-BCA5-4BA5-AF27-15A37C5C90B4}" srcOrd="0" destOrd="0" presId="urn:microsoft.com/office/officeart/2005/8/layout/hierarchy5"/>
    <dgm:cxn modelId="{0D0D1667-080C-47EA-BB6A-4DFC3687FD4D}" type="presOf" srcId="{1D77EF35-08D9-4C37-AF15-7D509F9C4EAC}" destId="{536BB79D-3D8C-48B5-BB0D-EBE5010E4586}" srcOrd="0" destOrd="0" presId="urn:microsoft.com/office/officeart/2005/8/layout/hierarchy5"/>
    <dgm:cxn modelId="{C88178F9-FAFC-4DDC-AC1A-E90A15CF7E68}" type="presParOf" srcId="{008537EB-BCA5-4BA5-AF27-15A37C5C90B4}" destId="{98836442-CA0E-4AF9-BA41-109F882B881F}" srcOrd="0" destOrd="0" presId="urn:microsoft.com/office/officeart/2005/8/layout/hierarchy5"/>
    <dgm:cxn modelId="{309D8417-51FB-44DC-86DA-572BB903AA8A}" type="presParOf" srcId="{98836442-CA0E-4AF9-BA41-109F882B881F}" destId="{D5895717-A6C1-4E79-9112-9223536764FB}" srcOrd="0" destOrd="0" presId="urn:microsoft.com/office/officeart/2005/8/layout/hierarchy5"/>
    <dgm:cxn modelId="{A7A3E67A-103F-4086-A831-37E11E59475B}" type="presParOf" srcId="{D5895717-A6C1-4E79-9112-9223536764FB}" destId="{F1746CA0-D0AC-4486-A20F-3D691AE30FC1}" srcOrd="0" destOrd="0" presId="urn:microsoft.com/office/officeart/2005/8/layout/hierarchy5"/>
    <dgm:cxn modelId="{0BA6683A-7DD6-40A5-93DB-5C56F4F3CDDA}" type="presParOf" srcId="{F1746CA0-D0AC-4486-A20F-3D691AE30FC1}" destId="{73953955-781B-4518-BF7D-E64B7F38834D}" srcOrd="0" destOrd="0" presId="urn:microsoft.com/office/officeart/2005/8/layout/hierarchy5"/>
    <dgm:cxn modelId="{D9044D8B-D957-4828-BE10-BB25395DF62F}" type="presParOf" srcId="{F1746CA0-D0AC-4486-A20F-3D691AE30FC1}" destId="{42DC0DAE-006C-4F16-876E-C42EDC20AFAF}" srcOrd="1" destOrd="0" presId="urn:microsoft.com/office/officeart/2005/8/layout/hierarchy5"/>
    <dgm:cxn modelId="{BAB769F4-B7C1-45D6-8C20-45ECB42B940F}" type="presParOf" srcId="{42DC0DAE-006C-4F16-876E-C42EDC20AFAF}" destId="{536BB79D-3D8C-48B5-BB0D-EBE5010E4586}" srcOrd="0" destOrd="0" presId="urn:microsoft.com/office/officeart/2005/8/layout/hierarchy5"/>
    <dgm:cxn modelId="{5B6C7FE4-710C-4BB4-BF80-25883C1F4811}" type="presParOf" srcId="{536BB79D-3D8C-48B5-BB0D-EBE5010E4586}" destId="{B0B45E03-6C2D-4DA5-8256-CF708874F02B}" srcOrd="0" destOrd="0" presId="urn:microsoft.com/office/officeart/2005/8/layout/hierarchy5"/>
    <dgm:cxn modelId="{D9488A34-B61F-4946-9170-314109908E29}" type="presParOf" srcId="{42DC0DAE-006C-4F16-876E-C42EDC20AFAF}" destId="{6A6EE4C9-6D7F-4320-938E-B169A5779CE7}" srcOrd="1" destOrd="0" presId="urn:microsoft.com/office/officeart/2005/8/layout/hierarchy5"/>
    <dgm:cxn modelId="{FC8686FE-7B93-4763-9794-2A86EA32D9A7}" type="presParOf" srcId="{6A6EE4C9-6D7F-4320-938E-B169A5779CE7}" destId="{4154FE11-44B6-49ED-B9E5-560F60F74414}" srcOrd="0" destOrd="0" presId="urn:microsoft.com/office/officeart/2005/8/layout/hierarchy5"/>
    <dgm:cxn modelId="{CD7C04EA-5B0E-4994-BED7-F4D8268CA972}" type="presParOf" srcId="{6A6EE4C9-6D7F-4320-938E-B169A5779CE7}" destId="{53D9D578-90CA-4548-8600-29EB779118CB}" srcOrd="1" destOrd="0" presId="urn:microsoft.com/office/officeart/2005/8/layout/hierarchy5"/>
    <dgm:cxn modelId="{1F55CFB5-1B69-4C37-BD56-8FFB1E346499}" type="presParOf" srcId="{53D9D578-90CA-4548-8600-29EB779118CB}" destId="{88AB9677-242A-4B17-84DF-EEC05611654F}" srcOrd="0" destOrd="0" presId="urn:microsoft.com/office/officeart/2005/8/layout/hierarchy5"/>
    <dgm:cxn modelId="{FE696D13-2451-4C52-9145-FA5F737632E1}" type="presParOf" srcId="{88AB9677-242A-4B17-84DF-EEC05611654F}" destId="{5932C346-F1BE-4B74-A55B-2E279D9D86DC}" srcOrd="0" destOrd="0" presId="urn:microsoft.com/office/officeart/2005/8/layout/hierarchy5"/>
    <dgm:cxn modelId="{8E00CAE6-045C-48C4-8F44-2558311BAFD5}" type="presParOf" srcId="{53D9D578-90CA-4548-8600-29EB779118CB}" destId="{2FE7EEB8-331B-4AA2-8EC3-FBF0AE7CE957}" srcOrd="1" destOrd="0" presId="urn:microsoft.com/office/officeart/2005/8/layout/hierarchy5"/>
    <dgm:cxn modelId="{A8B84401-8F47-4E43-ABEA-FF7DF81B8D7D}" type="presParOf" srcId="{2FE7EEB8-331B-4AA2-8EC3-FBF0AE7CE957}" destId="{DDFB7653-A766-45DB-95BC-86201FFE7934}" srcOrd="0" destOrd="0" presId="urn:microsoft.com/office/officeart/2005/8/layout/hierarchy5"/>
    <dgm:cxn modelId="{DDA505D4-3452-4EB2-8CDA-4201FDCAF4C5}" type="presParOf" srcId="{2FE7EEB8-331B-4AA2-8EC3-FBF0AE7CE957}" destId="{6B5A04CB-9A9E-4105-AC09-275EC501A01E}" srcOrd="1" destOrd="0" presId="urn:microsoft.com/office/officeart/2005/8/layout/hierarchy5"/>
    <dgm:cxn modelId="{41EBAD46-2854-4A1A-A56B-E638E19FF2C0}" type="presParOf" srcId="{53D9D578-90CA-4548-8600-29EB779118CB}" destId="{C26E9440-8184-4E81-8F18-3C70794DEE94}" srcOrd="2" destOrd="0" presId="urn:microsoft.com/office/officeart/2005/8/layout/hierarchy5"/>
    <dgm:cxn modelId="{A9081C0B-B2F9-49AF-8440-DFB8FDCC4FD2}" type="presParOf" srcId="{C26E9440-8184-4E81-8F18-3C70794DEE94}" destId="{0DEFE082-2EF2-47E6-AB0A-DCCC0C953B0E}" srcOrd="0" destOrd="0" presId="urn:microsoft.com/office/officeart/2005/8/layout/hierarchy5"/>
    <dgm:cxn modelId="{EF2EAB1C-BA96-4F05-A709-15A8EB979654}" type="presParOf" srcId="{53D9D578-90CA-4548-8600-29EB779118CB}" destId="{B8554C68-D2F6-43B0-B2A0-B589324F7A4E}" srcOrd="3" destOrd="0" presId="urn:microsoft.com/office/officeart/2005/8/layout/hierarchy5"/>
    <dgm:cxn modelId="{5BE0B9B9-7043-4FB5-823C-C77401B08F1D}" type="presParOf" srcId="{B8554C68-D2F6-43B0-B2A0-B589324F7A4E}" destId="{74072AE9-F239-42EA-99D8-4AF994EEA665}" srcOrd="0" destOrd="0" presId="urn:microsoft.com/office/officeart/2005/8/layout/hierarchy5"/>
    <dgm:cxn modelId="{DBFBE5BF-3F0D-4019-802B-BE7B20C2E5E8}" type="presParOf" srcId="{B8554C68-D2F6-43B0-B2A0-B589324F7A4E}" destId="{9B7D578F-1E6F-4AAE-9D34-F3044246F851}" srcOrd="1" destOrd="0" presId="urn:microsoft.com/office/officeart/2005/8/layout/hierarchy5"/>
    <dgm:cxn modelId="{1F979916-4902-4D62-9366-1E32BE7777AE}" type="presParOf" srcId="{42DC0DAE-006C-4F16-876E-C42EDC20AFAF}" destId="{2E6BD256-9C7A-4ABD-8EA1-2B11AECCD0BF}" srcOrd="2" destOrd="0" presId="urn:microsoft.com/office/officeart/2005/8/layout/hierarchy5"/>
    <dgm:cxn modelId="{0BB026A7-9E8C-438B-A31D-631211CF4BF9}" type="presParOf" srcId="{2E6BD256-9C7A-4ABD-8EA1-2B11AECCD0BF}" destId="{CF41DCE4-9B54-4BEE-BE5F-24061BCDFEF7}" srcOrd="0" destOrd="0" presId="urn:microsoft.com/office/officeart/2005/8/layout/hierarchy5"/>
    <dgm:cxn modelId="{5FEAB2FE-F38C-42AF-85E2-22FF835A43D6}" type="presParOf" srcId="{42DC0DAE-006C-4F16-876E-C42EDC20AFAF}" destId="{4E577676-F217-4D58-B7F3-444E0D429D7D}" srcOrd="3" destOrd="0" presId="urn:microsoft.com/office/officeart/2005/8/layout/hierarchy5"/>
    <dgm:cxn modelId="{0CFCC15E-A2B9-46F0-AF88-5A7DC61EF5A9}" type="presParOf" srcId="{4E577676-F217-4D58-B7F3-444E0D429D7D}" destId="{08817E92-BB6A-4B24-9AD3-3F798EDED59A}" srcOrd="0" destOrd="0" presId="urn:microsoft.com/office/officeart/2005/8/layout/hierarchy5"/>
    <dgm:cxn modelId="{22E47BF5-F453-4643-B9EC-A5430202F39F}" type="presParOf" srcId="{4E577676-F217-4D58-B7F3-444E0D429D7D}" destId="{346BD697-1730-4540-BE2E-8E4C12E2D83A}" srcOrd="1" destOrd="0" presId="urn:microsoft.com/office/officeart/2005/8/layout/hierarchy5"/>
    <dgm:cxn modelId="{BFBC52CA-1E50-45C7-8BA9-5F754BA3E991}" type="presParOf" srcId="{42DC0DAE-006C-4F16-876E-C42EDC20AFAF}" destId="{AAB9AEC9-4282-4800-9DFA-F8FAA722364C}" srcOrd="4" destOrd="0" presId="urn:microsoft.com/office/officeart/2005/8/layout/hierarchy5"/>
    <dgm:cxn modelId="{5C18B9DB-91E0-4837-A442-724813AF0D3F}" type="presParOf" srcId="{AAB9AEC9-4282-4800-9DFA-F8FAA722364C}" destId="{F0533779-9621-424B-B6E7-498454F0024E}" srcOrd="0" destOrd="0" presId="urn:microsoft.com/office/officeart/2005/8/layout/hierarchy5"/>
    <dgm:cxn modelId="{B6BA9CF7-275C-41F0-8966-48D6AD3B3F6F}" type="presParOf" srcId="{42DC0DAE-006C-4F16-876E-C42EDC20AFAF}" destId="{90443D80-6558-4F6B-9707-5F49F6E99A03}" srcOrd="5" destOrd="0" presId="urn:microsoft.com/office/officeart/2005/8/layout/hierarchy5"/>
    <dgm:cxn modelId="{E680D16C-0110-450B-B182-0DAAC51D41F8}" type="presParOf" srcId="{90443D80-6558-4F6B-9707-5F49F6E99A03}" destId="{D5318D59-5719-418C-9BF0-A3C27C713A71}" srcOrd="0" destOrd="0" presId="urn:microsoft.com/office/officeart/2005/8/layout/hierarchy5"/>
    <dgm:cxn modelId="{94A0F926-925E-4FF2-B6C6-2E6E42E015E6}" type="presParOf" srcId="{90443D80-6558-4F6B-9707-5F49F6E99A03}" destId="{BBAFD8A0-8C58-4AD4-801A-597599433F21}" srcOrd="1" destOrd="0" presId="urn:microsoft.com/office/officeart/2005/8/layout/hierarchy5"/>
    <dgm:cxn modelId="{CEE644D9-08CE-4191-9346-11CD224760AD}" type="presParOf" srcId="{BBAFD8A0-8C58-4AD4-801A-597599433F21}" destId="{20D3BAF0-7ECF-43CA-9C14-56775F6E0981}" srcOrd="0" destOrd="0" presId="urn:microsoft.com/office/officeart/2005/8/layout/hierarchy5"/>
    <dgm:cxn modelId="{F78BACAD-8830-4C05-9A19-4928AD3A017D}" type="presParOf" srcId="{20D3BAF0-7ECF-43CA-9C14-56775F6E0981}" destId="{36E3560B-25D9-447F-B681-7DE05956508C}" srcOrd="0" destOrd="0" presId="urn:microsoft.com/office/officeart/2005/8/layout/hierarchy5"/>
    <dgm:cxn modelId="{5FBCD5C4-A3F8-478C-A018-12B8D2A102DD}" type="presParOf" srcId="{BBAFD8A0-8C58-4AD4-801A-597599433F21}" destId="{45EA3D18-C36B-4297-832F-679DA341F17E}" srcOrd="1" destOrd="0" presId="urn:microsoft.com/office/officeart/2005/8/layout/hierarchy5"/>
    <dgm:cxn modelId="{58817C71-A249-4CCC-890D-47F299589FDA}" type="presParOf" srcId="{45EA3D18-C36B-4297-832F-679DA341F17E}" destId="{36A1B18B-45DA-41DC-A623-6F72A3A39A77}" srcOrd="0" destOrd="0" presId="urn:microsoft.com/office/officeart/2005/8/layout/hierarchy5"/>
    <dgm:cxn modelId="{3A3CB4ED-F902-47DD-B628-55F6A5CE276B}" type="presParOf" srcId="{45EA3D18-C36B-4297-832F-679DA341F17E}" destId="{E8721C20-6A92-4C45-A422-9227C359F920}" srcOrd="1" destOrd="0" presId="urn:microsoft.com/office/officeart/2005/8/layout/hierarchy5"/>
    <dgm:cxn modelId="{DA10EBCA-9BFE-4D64-AEF8-DA72C93ABB28}" type="presParOf" srcId="{008537EB-BCA5-4BA5-AF27-15A37C5C90B4}" destId="{E8005D13-926C-4844-8911-01C6C99C216F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53955-781B-4518-BF7D-E64B7F38834D}">
      <dsp:nvSpPr>
        <dsp:cNvPr id="0" name=""/>
        <dsp:cNvSpPr/>
      </dsp:nvSpPr>
      <dsp:spPr>
        <a:xfrm>
          <a:off x="2342" y="2184217"/>
          <a:ext cx="1855815" cy="927907"/>
        </a:xfrm>
        <a:prstGeom prst="roundRect">
          <a:avLst>
            <a:gd name="adj" fmla="val 10000"/>
          </a:avLst>
        </a:prstGeom>
        <a:solidFill>
          <a:srgbClr val="78B9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4300" kern="1200" dirty="0"/>
        </a:p>
      </dsp:txBody>
      <dsp:txXfrm>
        <a:off x="29519" y="2211394"/>
        <a:ext cx="1801461" cy="873553"/>
      </dsp:txXfrm>
    </dsp:sp>
    <dsp:sp modelId="{536BB79D-3D8C-48B5-BB0D-EBE5010E4586}">
      <dsp:nvSpPr>
        <dsp:cNvPr id="0" name=""/>
        <dsp:cNvSpPr/>
      </dsp:nvSpPr>
      <dsp:spPr>
        <a:xfrm rot="18289469">
          <a:off x="1579371" y="2097089"/>
          <a:ext cx="1299899" cy="35068"/>
        </a:xfrm>
        <a:custGeom>
          <a:avLst/>
          <a:gdLst/>
          <a:ahLst/>
          <a:cxnLst/>
          <a:rect l="0" t="0" r="0" b="0"/>
          <a:pathLst>
            <a:path>
              <a:moveTo>
                <a:pt x="0" y="17534"/>
              </a:moveTo>
              <a:lnTo>
                <a:pt x="1299899" y="17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2196823" y="2082126"/>
        <a:ext cx="64994" cy="64994"/>
      </dsp:txXfrm>
    </dsp:sp>
    <dsp:sp modelId="{4154FE11-44B6-49ED-B9E5-560F60F74414}">
      <dsp:nvSpPr>
        <dsp:cNvPr id="0" name=""/>
        <dsp:cNvSpPr/>
      </dsp:nvSpPr>
      <dsp:spPr>
        <a:xfrm>
          <a:off x="2600484" y="1117123"/>
          <a:ext cx="1855815" cy="927907"/>
        </a:xfrm>
        <a:prstGeom prst="roundRect">
          <a:avLst>
            <a:gd name="adj" fmla="val 10000"/>
          </a:avLst>
        </a:prstGeom>
        <a:solidFill>
          <a:srgbClr val="78B9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sv-SE" sz="4300" b="0" i="1" kern="1200" smtClean="0">
                        <a:latin typeface="Cambria Math"/>
                      </a:rPr>
                    </m:ctrlPr>
                  </m:sSubPr>
                  <m:e>
                    <m:r>
                      <a:rPr lang="sv-SE" sz="4300" b="0" i="1" kern="1200" smtClean="0">
                        <a:latin typeface="Cambria Math"/>
                      </a:rPr>
                      <m:t>𝑆</m:t>
                    </m:r>
                  </m:e>
                  <m:sub>
                    <m:r>
                      <a:rPr lang="sv-SE" sz="4300" b="0" i="1" kern="1200" smtClean="0">
                        <a:latin typeface="Cambria Math"/>
                      </a:rPr>
                      <m:t>0</m:t>
                    </m:r>
                  </m:sub>
                </m:sSub>
                <m:r>
                  <a:rPr lang="sv-SE" sz="4300" b="0" i="1" kern="1200" smtClean="0">
                    <a:latin typeface="Cambria Math"/>
                  </a:rPr>
                  <m:t>𝑢</m:t>
                </m:r>
              </m:oMath>
            </m:oMathPara>
          </a14:m>
          <a:endParaRPr lang="sv-SE" sz="4300" kern="1200" dirty="0"/>
        </a:p>
      </dsp:txBody>
      <dsp:txXfrm>
        <a:off x="2627661" y="1144300"/>
        <a:ext cx="1801461" cy="873553"/>
      </dsp:txXfrm>
    </dsp:sp>
    <dsp:sp modelId="{88AB9677-242A-4B17-84DF-EEC05611654F}">
      <dsp:nvSpPr>
        <dsp:cNvPr id="0" name=""/>
        <dsp:cNvSpPr/>
      </dsp:nvSpPr>
      <dsp:spPr>
        <a:xfrm rot="18483210">
          <a:off x="4234870" y="1109007"/>
          <a:ext cx="1154470" cy="35068"/>
        </a:xfrm>
        <a:custGeom>
          <a:avLst/>
          <a:gdLst/>
          <a:ahLst/>
          <a:cxnLst/>
          <a:rect l="0" t="0" r="0" b="0"/>
          <a:pathLst>
            <a:path>
              <a:moveTo>
                <a:pt x="0" y="17534"/>
              </a:moveTo>
              <a:lnTo>
                <a:pt x="1154470" y="175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4783244" y="1097679"/>
        <a:ext cx="57723" cy="57723"/>
      </dsp:txXfrm>
    </dsp:sp>
    <dsp:sp modelId="{DDFB7653-A766-45DB-95BC-86201FFE7934}">
      <dsp:nvSpPr>
        <dsp:cNvPr id="0" name=""/>
        <dsp:cNvSpPr/>
      </dsp:nvSpPr>
      <dsp:spPr>
        <a:xfrm>
          <a:off x="5167912" y="208051"/>
          <a:ext cx="1855815" cy="927907"/>
        </a:xfrm>
        <a:prstGeom prst="roundRect">
          <a:avLst>
            <a:gd name="adj" fmla="val 10000"/>
          </a:avLst>
        </a:prstGeom>
        <a:solidFill>
          <a:srgbClr val="78B9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sv-SE" sz="4300" b="0" i="1" kern="1200" smtClean="0">
                        <a:latin typeface="Cambria Math"/>
                      </a:rPr>
                    </m:ctrlPr>
                  </m:sSubPr>
                  <m:e>
                    <m:r>
                      <a:rPr lang="sv-SE" sz="4300" b="0" i="1" kern="1200" smtClean="0">
                        <a:latin typeface="Cambria Math"/>
                      </a:rPr>
                      <m:t>𝑆</m:t>
                    </m:r>
                  </m:e>
                  <m:sub>
                    <m:r>
                      <a:rPr lang="sv-SE" sz="4300" b="0" i="1" kern="1200" smtClean="0">
                        <a:latin typeface="Cambria Math"/>
                      </a:rPr>
                      <m:t>0</m:t>
                    </m:r>
                  </m:sub>
                </m:sSub>
                <m:r>
                  <a:rPr lang="sv-SE" sz="4300" b="0" i="1" kern="1200" smtClean="0">
                    <a:latin typeface="Cambria Math"/>
                  </a:rPr>
                  <m:t>𝑢𝑢</m:t>
                </m:r>
              </m:oMath>
            </m:oMathPara>
          </a14:m>
          <a:endParaRPr lang="sv-SE" sz="4300" kern="1200" dirty="0"/>
        </a:p>
      </dsp:txBody>
      <dsp:txXfrm>
        <a:off x="5195089" y="235228"/>
        <a:ext cx="1801461" cy="873553"/>
      </dsp:txXfrm>
    </dsp:sp>
    <dsp:sp modelId="{C26E9440-8184-4E81-8F18-3C70794DEE94}">
      <dsp:nvSpPr>
        <dsp:cNvPr id="0" name=""/>
        <dsp:cNvSpPr/>
      </dsp:nvSpPr>
      <dsp:spPr>
        <a:xfrm rot="3255146">
          <a:off x="4200041" y="2063750"/>
          <a:ext cx="1232646" cy="35068"/>
        </a:xfrm>
        <a:custGeom>
          <a:avLst/>
          <a:gdLst/>
          <a:ahLst/>
          <a:cxnLst/>
          <a:rect l="0" t="0" r="0" b="0"/>
          <a:pathLst>
            <a:path>
              <a:moveTo>
                <a:pt x="0" y="17534"/>
              </a:moveTo>
              <a:lnTo>
                <a:pt x="1232646" y="175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4785549" y="2050468"/>
        <a:ext cx="61632" cy="61632"/>
      </dsp:txXfrm>
    </dsp:sp>
    <dsp:sp modelId="{74072AE9-F239-42EA-99D8-4AF994EEA665}">
      <dsp:nvSpPr>
        <dsp:cNvPr id="0" name=""/>
        <dsp:cNvSpPr/>
      </dsp:nvSpPr>
      <dsp:spPr>
        <a:xfrm>
          <a:off x="5176430" y="2117537"/>
          <a:ext cx="1855815" cy="927907"/>
        </a:xfrm>
        <a:prstGeom prst="roundRect">
          <a:avLst>
            <a:gd name="adj" fmla="val 10000"/>
          </a:avLst>
        </a:prstGeom>
        <a:solidFill>
          <a:srgbClr val="78B9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sv-SE" sz="4300" b="0" i="1" kern="1200" smtClean="0">
                        <a:latin typeface="Cambria Math"/>
                      </a:rPr>
                    </m:ctrlPr>
                  </m:sSubPr>
                  <m:e>
                    <m:r>
                      <a:rPr lang="sv-SE" sz="4300" b="0" i="1" kern="1200" smtClean="0">
                        <a:latin typeface="Cambria Math"/>
                      </a:rPr>
                      <m:t>𝑆</m:t>
                    </m:r>
                  </m:e>
                  <m:sub>
                    <m:r>
                      <a:rPr lang="sv-SE" sz="4300" b="0" i="1" kern="1200" smtClean="0">
                        <a:latin typeface="Cambria Math"/>
                      </a:rPr>
                      <m:t>0</m:t>
                    </m:r>
                  </m:sub>
                </m:sSub>
                <m:r>
                  <a:rPr lang="sv-SE" sz="4300" b="0" i="1" kern="1200" smtClean="0">
                    <a:latin typeface="Cambria Math"/>
                  </a:rPr>
                  <m:t>𝑢𝑑</m:t>
                </m:r>
              </m:oMath>
            </m:oMathPara>
          </a14:m>
          <a:endParaRPr lang="sv-SE" sz="4300" kern="1200" dirty="0"/>
        </a:p>
      </dsp:txBody>
      <dsp:txXfrm>
        <a:off x="5203607" y="2144714"/>
        <a:ext cx="1801461" cy="873553"/>
      </dsp:txXfrm>
    </dsp:sp>
    <dsp:sp modelId="{2E6BD256-9C7A-4ABD-8EA1-2B11AECCD0BF}">
      <dsp:nvSpPr>
        <dsp:cNvPr id="0" name=""/>
        <dsp:cNvSpPr/>
      </dsp:nvSpPr>
      <dsp:spPr>
        <a:xfrm rot="10777368">
          <a:off x="484" y="2636751"/>
          <a:ext cx="1857693" cy="35068"/>
        </a:xfrm>
        <a:custGeom>
          <a:avLst/>
          <a:gdLst/>
          <a:ahLst/>
          <a:cxnLst/>
          <a:rect l="0" t="0" r="0" b="0"/>
          <a:pathLst>
            <a:path>
              <a:moveTo>
                <a:pt x="0" y="17534"/>
              </a:moveTo>
              <a:lnTo>
                <a:pt x="1857693" y="17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600" kern="1200"/>
        </a:p>
      </dsp:txBody>
      <dsp:txXfrm rot="10800000">
        <a:off x="882889" y="2607843"/>
        <a:ext cx="92884" cy="92884"/>
      </dsp:txXfrm>
    </dsp:sp>
    <dsp:sp modelId="{08817E92-BB6A-4B24-9AD3-3F798EDED59A}">
      <dsp:nvSpPr>
        <dsp:cNvPr id="0" name=""/>
        <dsp:cNvSpPr/>
      </dsp:nvSpPr>
      <dsp:spPr>
        <a:xfrm>
          <a:off x="505" y="2196446"/>
          <a:ext cx="1855815" cy="927907"/>
        </a:xfrm>
        <a:prstGeom prst="roundRect">
          <a:avLst>
            <a:gd name="adj" fmla="val 10000"/>
          </a:avLst>
        </a:prstGeom>
        <a:solidFill>
          <a:srgbClr val="78B9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sv-SE" sz="4300" b="0" i="1" kern="1200" smtClean="0">
                        <a:latin typeface="Cambria Math"/>
                      </a:rPr>
                    </m:ctrlPr>
                  </m:sSubPr>
                  <m:e>
                    <m:r>
                      <a:rPr lang="sv-SE" sz="4300" b="0" i="1" kern="1200" smtClean="0">
                        <a:latin typeface="Cambria Math"/>
                      </a:rPr>
                      <m:t>𝑆</m:t>
                    </m:r>
                  </m:e>
                  <m:sub>
                    <m:r>
                      <a:rPr lang="sv-SE" sz="4300" b="0" i="1" kern="1200" smtClean="0">
                        <a:latin typeface="Cambria Math"/>
                      </a:rPr>
                      <m:t>0</m:t>
                    </m:r>
                  </m:sub>
                </m:sSub>
              </m:oMath>
            </m:oMathPara>
          </a14:m>
          <a:endParaRPr lang="sv-SE" sz="4300" kern="1200" dirty="0"/>
        </a:p>
      </dsp:txBody>
      <dsp:txXfrm>
        <a:off x="27682" y="2223623"/>
        <a:ext cx="1801461" cy="873553"/>
      </dsp:txXfrm>
    </dsp:sp>
    <dsp:sp modelId="{AAB9AEC9-4282-4800-9DFA-F8FAA722364C}">
      <dsp:nvSpPr>
        <dsp:cNvPr id="0" name=""/>
        <dsp:cNvSpPr/>
      </dsp:nvSpPr>
      <dsp:spPr>
        <a:xfrm rot="3310531">
          <a:off x="1579371" y="3164183"/>
          <a:ext cx="1299899" cy="35068"/>
        </a:xfrm>
        <a:custGeom>
          <a:avLst/>
          <a:gdLst/>
          <a:ahLst/>
          <a:cxnLst/>
          <a:rect l="0" t="0" r="0" b="0"/>
          <a:pathLst>
            <a:path>
              <a:moveTo>
                <a:pt x="0" y="17534"/>
              </a:moveTo>
              <a:lnTo>
                <a:pt x="1299899" y="17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2196823" y="3149220"/>
        <a:ext cx="64994" cy="64994"/>
      </dsp:txXfrm>
    </dsp:sp>
    <dsp:sp modelId="{D5318D59-5719-418C-9BF0-A3C27C713A71}">
      <dsp:nvSpPr>
        <dsp:cNvPr id="0" name=""/>
        <dsp:cNvSpPr/>
      </dsp:nvSpPr>
      <dsp:spPr>
        <a:xfrm>
          <a:off x="2600484" y="3251311"/>
          <a:ext cx="1855815" cy="927907"/>
        </a:xfrm>
        <a:prstGeom prst="roundRect">
          <a:avLst>
            <a:gd name="adj" fmla="val 10000"/>
          </a:avLst>
        </a:prstGeom>
        <a:solidFill>
          <a:srgbClr val="78B9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sv-SE" sz="4300" b="0" i="1" kern="1200" smtClean="0">
                        <a:latin typeface="Cambria Math"/>
                      </a:rPr>
                    </m:ctrlPr>
                  </m:sSubPr>
                  <m:e>
                    <m:r>
                      <a:rPr lang="sv-SE" sz="4300" b="0" i="1" kern="1200" smtClean="0">
                        <a:latin typeface="Cambria Math"/>
                      </a:rPr>
                      <m:t>𝑆</m:t>
                    </m:r>
                  </m:e>
                  <m:sub>
                    <m:r>
                      <a:rPr lang="sv-SE" sz="4300" b="0" i="1" kern="1200" smtClean="0">
                        <a:latin typeface="Cambria Math"/>
                      </a:rPr>
                      <m:t>0</m:t>
                    </m:r>
                  </m:sub>
                </m:sSub>
                <m:r>
                  <a:rPr lang="sv-SE" sz="4300" b="0" i="1" kern="1200" smtClean="0">
                    <a:latin typeface="Cambria Math"/>
                  </a:rPr>
                  <m:t>𝑑</m:t>
                </m:r>
              </m:oMath>
            </m:oMathPara>
          </a14:m>
          <a:endParaRPr lang="sv-SE" sz="4300" kern="1200" dirty="0"/>
        </a:p>
      </dsp:txBody>
      <dsp:txXfrm>
        <a:off x="2627661" y="3278488"/>
        <a:ext cx="1801461" cy="873553"/>
      </dsp:txXfrm>
    </dsp:sp>
    <dsp:sp modelId="{20D3BAF0-7ECF-43CA-9C14-56775F6E0981}">
      <dsp:nvSpPr>
        <dsp:cNvPr id="0" name=""/>
        <dsp:cNvSpPr/>
      </dsp:nvSpPr>
      <dsp:spPr>
        <a:xfrm rot="2270466">
          <a:off x="4362546" y="3971240"/>
          <a:ext cx="891676" cy="35068"/>
        </a:xfrm>
        <a:custGeom>
          <a:avLst/>
          <a:gdLst/>
          <a:ahLst/>
          <a:cxnLst/>
          <a:rect l="0" t="0" r="0" b="0"/>
          <a:pathLst>
            <a:path>
              <a:moveTo>
                <a:pt x="0" y="17534"/>
              </a:moveTo>
              <a:lnTo>
                <a:pt x="891676" y="175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4786093" y="3966483"/>
        <a:ext cx="44583" cy="44583"/>
      </dsp:txXfrm>
    </dsp:sp>
    <dsp:sp modelId="{36A1B18B-45DA-41DC-A623-6F72A3A39A77}">
      <dsp:nvSpPr>
        <dsp:cNvPr id="0" name=""/>
        <dsp:cNvSpPr/>
      </dsp:nvSpPr>
      <dsp:spPr>
        <a:xfrm>
          <a:off x="5160470" y="3798331"/>
          <a:ext cx="1855815" cy="927907"/>
        </a:xfrm>
        <a:prstGeom prst="roundRect">
          <a:avLst>
            <a:gd name="adj" fmla="val 10000"/>
          </a:avLst>
        </a:prstGeom>
        <a:solidFill>
          <a:srgbClr val="78B9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sv-SE" sz="4300" b="0" i="1" kern="1200" smtClean="0">
                        <a:latin typeface="Cambria Math"/>
                      </a:rPr>
                    </m:ctrlPr>
                  </m:sSubPr>
                  <m:e>
                    <m:r>
                      <a:rPr lang="sv-SE" sz="4300" b="0" i="1" kern="1200" smtClean="0">
                        <a:latin typeface="Cambria Math"/>
                      </a:rPr>
                      <m:t>𝑆</m:t>
                    </m:r>
                  </m:e>
                  <m:sub>
                    <m:r>
                      <a:rPr lang="sv-SE" sz="4300" b="0" i="1" kern="1200" smtClean="0">
                        <a:latin typeface="Cambria Math"/>
                      </a:rPr>
                      <m:t>0</m:t>
                    </m:r>
                  </m:sub>
                </m:sSub>
                <m:r>
                  <a:rPr lang="sv-SE" sz="4300" b="0" i="1" kern="1200" smtClean="0">
                    <a:latin typeface="Cambria Math"/>
                  </a:rPr>
                  <m:t>𝑑𝑑</m:t>
                </m:r>
              </m:oMath>
            </m:oMathPara>
          </a14:m>
          <a:endParaRPr lang="sv-SE" sz="4300" kern="1200" dirty="0"/>
        </a:p>
      </dsp:txBody>
      <dsp:txXfrm>
        <a:off x="5187647" y="3825508"/>
        <a:ext cx="1801461" cy="873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23C7207F-D728-405E-878B-9677B8A2C592}" type="datetimeFigureOut">
              <a:rPr lang="sv-SE" smtClean="0"/>
              <a:pPr/>
              <a:t>2012-10-22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DA208DF5-415D-48B5-B1CC-F1B8BE365C6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23C7207F-D728-405E-878B-9677B8A2C592}" type="datetimeFigureOut">
              <a:rPr lang="sv-SE" smtClean="0"/>
              <a:pPr/>
              <a:t>2012-10-22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DA208DF5-415D-48B5-B1CC-F1B8BE365C6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3C7207F-D728-405E-878B-9677B8A2C592}" type="datetimeFigureOut">
              <a:rPr lang="sv-SE" smtClean="0"/>
              <a:pPr/>
              <a:t>2012-10-22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A208DF5-415D-48B5-B1CC-F1B8BE365C6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23C7207F-D728-405E-878B-9677B8A2C592}" type="datetimeFigureOut">
              <a:rPr lang="sv-SE" smtClean="0"/>
              <a:pPr/>
              <a:t>2012-10-22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DA208DF5-415D-48B5-B1CC-F1B8BE365C6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3C7207F-D728-405E-878B-9677B8A2C592}" type="datetimeFigureOut">
              <a:rPr lang="sv-SE" smtClean="0"/>
              <a:pPr/>
              <a:t>2012-10-22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DA208DF5-415D-48B5-B1CC-F1B8BE365C6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23C7207F-D728-405E-878B-9677B8A2C592}" type="datetimeFigureOut">
              <a:rPr lang="sv-SE" smtClean="0"/>
              <a:pPr/>
              <a:t>2012-10-22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DA208DF5-415D-48B5-B1CC-F1B8BE365C6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3C7207F-D728-405E-878B-9677B8A2C592}" type="datetimeFigureOut">
              <a:rPr lang="sv-SE" smtClean="0"/>
              <a:pPr/>
              <a:t>2012-10-22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A208DF5-415D-48B5-B1CC-F1B8BE365C6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23C7207F-D728-405E-878B-9677B8A2C592}" type="datetimeFigureOut">
              <a:rPr lang="sv-SE" smtClean="0"/>
              <a:pPr/>
              <a:t>2012-10-22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DA208DF5-415D-48B5-B1CC-F1B8BE365C6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3C7207F-D728-405E-878B-9677B8A2C592}" type="datetimeFigureOut">
              <a:rPr lang="sv-SE" smtClean="0"/>
              <a:pPr/>
              <a:t>2012-10-22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DA208DF5-415D-48B5-B1CC-F1B8BE365C6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3C7207F-D728-405E-878B-9677B8A2C592}" type="datetimeFigureOut">
              <a:rPr lang="sv-SE" smtClean="0"/>
              <a:pPr/>
              <a:t>2012-10-22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A208DF5-415D-48B5-B1CC-F1B8BE365C6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3C7207F-D728-405E-878B-9677B8A2C592}" type="datetimeFigureOut">
              <a:rPr lang="sv-SE" smtClean="0"/>
              <a:pPr/>
              <a:t>2012-10-22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DA208DF5-415D-48B5-B1CC-F1B8BE365C6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23C7207F-D728-405E-878B-9677B8A2C592}" type="datetimeFigureOut">
              <a:rPr lang="sv-SE" smtClean="0"/>
              <a:pPr/>
              <a:t>2012-10-22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08DF5-415D-48B5-B1CC-F1B8BE365C68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10.xml"/><Relationship Id="rId12" Type="http://schemas.openxmlformats.org/officeDocument/2006/relationships/image" Target="../media/image13.png"/><Relationship Id="rId17" Type="http://schemas.openxmlformats.org/officeDocument/2006/relationships/image" Target="../media/image2.png"/><Relationship Id="rId2" Type="http://schemas.openxmlformats.org/officeDocument/2006/relationships/diagramData" Target="../diagrams/data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6.png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" y="0"/>
            <a:ext cx="48393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1124744"/>
            <a:ext cx="415303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92D050"/>
                </a:solidFill>
              </a:rPr>
              <a:t>Bermudan Options</a:t>
            </a:r>
          </a:p>
          <a:p>
            <a:pPr algn="ctr"/>
            <a:r>
              <a:rPr lang="en-US" sz="3600" dirty="0" smtClean="0">
                <a:solidFill>
                  <a:srgbClr val="92D050"/>
                </a:solidFill>
              </a:rPr>
              <a:t> with the </a:t>
            </a:r>
          </a:p>
          <a:p>
            <a:pPr algn="ctr"/>
            <a:r>
              <a:rPr lang="en-US" sz="6600" dirty="0" smtClean="0">
                <a:solidFill>
                  <a:srgbClr val="92D050"/>
                </a:solidFill>
              </a:rPr>
              <a:t>Binomial Model</a:t>
            </a:r>
            <a:endParaRPr lang="sv-SE" sz="6600" dirty="0" smtClean="0">
              <a:solidFill>
                <a:srgbClr val="92D050"/>
              </a:solidFill>
            </a:endParaRPr>
          </a:p>
          <a:p>
            <a:endParaRPr lang="sv-SE" sz="6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73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6884987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1203721" y="1589200"/>
            <a:ext cx="5064953" cy="169563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Value of the underlying</a:t>
            </a:r>
            <a:endParaRPr lang="sv-SE" sz="3600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" y="4884324"/>
            <a:ext cx="2636259" cy="19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81658" y="0"/>
            <a:ext cx="2060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solidFill>
                  <a:srgbClr val="92D050"/>
                </a:solidFill>
              </a:rPr>
              <a:t>Example</a:t>
            </a:r>
            <a:endParaRPr lang="sv-SE" sz="3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 rot="900000">
            <a:off x="3756534" y="1268434"/>
            <a:ext cx="4657725" cy="50768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Calculating the Risk-Neutral Probability: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6595" y="1981200"/>
                <a:ext cx="2805016" cy="1093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v-SE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v-SE" sz="32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sv-SE" sz="3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sv-SE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v-SE" sz="32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v-SE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v-SE" sz="3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sv-SE" sz="32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sv-SE" sz="3200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sv-SE" sz="32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sv-SE" sz="3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sv-SE" sz="32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sv-SE" sz="32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sv-SE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v-SE" sz="32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sv-SE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95" y="1981200"/>
                <a:ext cx="2805016" cy="1093056"/>
              </a:xfrm>
              <a:prstGeom prst="rect">
                <a:avLst/>
              </a:prstGeom>
              <a:blipFill rotWithShape="1">
                <a:blip r:embed="rId2"/>
                <a:stretch>
                  <a:fillRect r="-5870" b="-55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05403" y="3786409"/>
                <a:ext cx="4896405" cy="1162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v-SE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v-SE" sz="28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sv-SE" sz="28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sv-SE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v-SE" sz="2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v-SE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v-SE" sz="2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sv-SE" sz="2800" i="1">
                                  <a:latin typeface="Cambria Math"/>
                                </a:rPr>
                                <m:t>0.12</m:t>
                              </m:r>
                              <m:d>
                                <m:dPr>
                                  <m:ctrlPr>
                                    <a:rPr lang="sv-SE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sv-SE" sz="28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sv-SE" sz="2800" i="1">
                                          <a:latin typeface="Cambria Math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sv-SE" sz="2800" i="1">
                                          <a:latin typeface="Cambria Math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  <m:r>
                            <a:rPr lang="sv-SE" sz="2800" i="1">
                              <a:latin typeface="Cambria Math"/>
                            </a:rPr>
                            <m:t>−0.9</m:t>
                          </m:r>
                          <m:r>
                            <m:rPr>
                              <m:nor/>
                            </m:rPr>
                            <a:rPr lang="sv-SE" sz="2800" dirty="0"/>
                            <m:t> </m:t>
                          </m:r>
                        </m:num>
                        <m:den>
                          <m:r>
                            <a:rPr lang="sv-SE" sz="2800" b="0" i="1" smtClean="0">
                              <a:latin typeface="Cambria Math"/>
                            </a:rPr>
                            <m:t>1.1−0.9</m:t>
                          </m:r>
                        </m:den>
                      </m:f>
                      <m:r>
                        <a:rPr lang="sv-SE" sz="2800" dirty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sv-SE" sz="2800" b="0" i="0" dirty="0" smtClean="0">
                          <a:latin typeface="Cambria Math"/>
                          <a:ea typeface="Cambria Math"/>
                        </a:rPr>
                        <m:t>0.6523</m:t>
                      </m:r>
                    </m:oMath>
                  </m:oMathPara>
                </a14:m>
                <a:endParaRPr lang="sv-SE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403" y="3786409"/>
                <a:ext cx="4896405" cy="1162178"/>
              </a:xfrm>
              <a:prstGeom prst="rect">
                <a:avLst/>
              </a:prstGeom>
              <a:blipFill rotWithShape="1">
                <a:blip r:embed="rId3"/>
                <a:stretch>
                  <a:fillRect r="-298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" y="4884324"/>
            <a:ext cx="2636259" cy="19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081658" y="0"/>
            <a:ext cx="2060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solidFill>
                  <a:srgbClr val="92D050"/>
                </a:solidFill>
              </a:rPr>
              <a:t>Example</a:t>
            </a:r>
            <a:endParaRPr lang="sv-SE" sz="3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762000" y="0"/>
            <a:ext cx="7462658" cy="104911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Price of the European Option</a:t>
            </a:r>
            <a:endParaRPr lang="sv-SE" sz="3600" dirty="0"/>
          </a:p>
        </p:txBody>
      </p:sp>
      <p:sp>
        <p:nvSpPr>
          <p:cNvPr id="8" name="Rectangle 7"/>
          <p:cNvSpPr/>
          <p:nvPr/>
        </p:nvSpPr>
        <p:spPr>
          <a:xfrm>
            <a:off x="7081658" y="0"/>
            <a:ext cx="2060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solidFill>
                  <a:srgbClr val="92D050"/>
                </a:solidFill>
              </a:rPr>
              <a:t>Example</a:t>
            </a:r>
            <a:endParaRPr lang="sv-SE" sz="3600" dirty="0">
              <a:solidFill>
                <a:srgbClr val="92D050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" y="4884324"/>
            <a:ext cx="2636259" cy="19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23632" y="1095042"/>
                <a:ext cx="8153400" cy="1369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sz="24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sv-SE" sz="24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sv-SE" sz="2400" i="1"/>
                        <m:t>=</m:t>
                      </m:r>
                      <m:sSup>
                        <m:sSupPr>
                          <m:ctrlPr>
                            <a:rPr lang="sv-SE" sz="2400" i="1"/>
                          </m:ctrlPr>
                        </m:sSupPr>
                        <m:e>
                          <m:r>
                            <a:rPr lang="sv-SE" sz="2400" i="1"/>
                            <m:t>𝑒</m:t>
                          </m:r>
                        </m:e>
                        <m:sup>
                          <m:r>
                            <a:rPr lang="sv-SE" sz="2400" i="1"/>
                            <m:t>𝑟</m:t>
                          </m:r>
                          <m:r>
                            <a:rPr lang="sv-SE" sz="2400" i="1"/>
                            <m:t>∆</m:t>
                          </m:r>
                          <m:r>
                            <a:rPr lang="sv-SE" sz="2400" i="1"/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sv-SE" sz="2400" i="1"/>
                          </m:ctrlPr>
                        </m:dPr>
                        <m:e>
                          <m:sSup>
                            <m:sSupPr>
                              <m:ctrlPr>
                                <a:rPr lang="sv-SE" sz="2400" i="1"/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sv-SE" sz="2400" i="1"/>
                                  </m:ctrlPr>
                                </m:sSupPr>
                                <m:e>
                                  <m:r>
                                    <a:rPr lang="sv-SE" sz="2400" i="1"/>
                                    <m:t>𝑝</m:t>
                                  </m:r>
                                </m:e>
                                <m:sup>
                                  <m:r>
                                    <a:rPr lang="sv-SE" sz="2400" i="1"/>
                                    <m:t>∗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sv-SE" sz="2400" i="1"/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sv-SE" sz="2400" i="1"/>
                              </m:ctrlPr>
                            </m:sSubPr>
                            <m:e>
                              <m:r>
                                <a:rPr lang="sv-SE" sz="2400" i="1"/>
                                <m:t>𝑓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sv-SE" sz="2400" i="1"/>
                                  </m:ctrlPr>
                                </m:sSupPr>
                                <m:e>
                                  <m:r>
                                    <a:rPr lang="sv-SE" sz="2400" i="1"/>
                                    <m:t>𝑢</m:t>
                                  </m:r>
                                </m:e>
                                <m:sup>
                                  <m:r>
                                    <a:rPr lang="sv-SE" sz="2400" i="1"/>
                                    <m:t>3</m:t>
                                  </m:r>
                                </m:sup>
                              </m:sSup>
                            </m:sub>
                          </m:sSub>
                          <m:r>
                            <a:rPr lang="sv-SE" sz="2400" i="1"/>
                            <m:t>+3</m:t>
                          </m:r>
                          <m:sSup>
                            <m:sSupPr>
                              <m:ctrlPr>
                                <a:rPr lang="sv-SE" sz="2400" i="1"/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sv-SE" sz="2400" i="1"/>
                                  </m:ctrlPr>
                                </m:sSupPr>
                                <m:e>
                                  <m:r>
                                    <a:rPr lang="sv-SE" sz="2400" i="1"/>
                                    <m:t>𝑝</m:t>
                                  </m:r>
                                </m:e>
                                <m:sup>
                                  <m:r>
                                    <a:rPr lang="sv-SE" sz="2400" i="1"/>
                                    <m:t>∗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sv-SE" sz="2400" i="1"/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sv-SE" sz="2400" i="1"/>
                              </m:ctrlPr>
                            </m:dPr>
                            <m:e>
                              <m:r>
                                <a:rPr lang="sv-SE" sz="2400" i="1"/>
                                <m:t>1−</m:t>
                              </m:r>
                              <m:sSup>
                                <m:sSupPr>
                                  <m:ctrlPr>
                                    <a:rPr lang="sv-SE" sz="2400" i="1"/>
                                  </m:ctrlPr>
                                </m:sSupPr>
                                <m:e>
                                  <m:r>
                                    <a:rPr lang="sv-SE" sz="2400" i="1"/>
                                    <m:t>𝑝</m:t>
                                  </m:r>
                                </m:e>
                                <m:sup>
                                  <m:r>
                                    <a:rPr lang="sv-SE" sz="2400" i="1"/>
                                    <m:t>∗</m:t>
                                  </m:r>
                                </m:sup>
                              </m:sSup>
                            </m:e>
                          </m:d>
                          <m:sSubSup>
                            <m:sSubSupPr>
                              <m:ctrlPr>
                                <a:rPr lang="sv-SE" sz="2400" i="1"/>
                              </m:ctrlPr>
                            </m:sSubSupPr>
                            <m:e>
                              <m:r>
                                <a:rPr lang="sv-SE" sz="2400" i="1"/>
                                <m:t>𝑓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sv-SE" sz="2400" i="1"/>
                                  </m:ctrlPr>
                                </m:sSupPr>
                                <m:e>
                                  <m:r>
                                    <a:rPr lang="sv-SE" sz="2400" i="1"/>
                                    <m:t>𝑑𝑢</m:t>
                                  </m:r>
                                </m:e>
                                <m:sup>
                                  <m:r>
                                    <a:rPr lang="sv-SE" sz="2400" i="1"/>
                                    <m:t>2 </m:t>
                                  </m:r>
                                </m:sup>
                              </m:sSup>
                            </m:sub>
                            <m:sup/>
                          </m:sSubSup>
                          <m:r>
                            <a:rPr lang="sv-SE" sz="2400" i="1"/>
                            <m:t>+3</m:t>
                          </m:r>
                          <m:sSup>
                            <m:sSupPr>
                              <m:ctrlPr>
                                <a:rPr lang="sv-SE" sz="2400" i="1"/>
                              </m:ctrlPr>
                            </m:sSupPr>
                            <m:e>
                              <m:r>
                                <a:rPr lang="sv-SE" sz="2400" i="1"/>
                                <m:t>𝑝</m:t>
                              </m:r>
                            </m:e>
                            <m:sup>
                              <m:r>
                                <a:rPr lang="sv-SE" sz="2400" i="1"/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sv-SE" sz="2400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v-SE" sz="2400" i="1"/>
                                  </m:ctrlPr>
                                </m:dPr>
                                <m:e>
                                  <m:r>
                                    <a:rPr lang="sv-SE" sz="2400" i="1"/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sv-SE" sz="2400" i="1"/>
                                      </m:ctrlPr>
                                    </m:sSupPr>
                                    <m:e>
                                      <m:r>
                                        <a:rPr lang="sv-SE" sz="2400" i="1"/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sv-SE" sz="2400" i="1"/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sv-SE" sz="2400" i="1"/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sv-SE" sz="2400" i="1"/>
                              </m:ctrlPr>
                            </m:sSubPr>
                            <m:e>
                              <m:r>
                                <a:rPr lang="sv-SE" sz="2400" i="1"/>
                                <m:t>𝑓</m:t>
                              </m:r>
                            </m:e>
                            <m:sub>
                              <m:r>
                                <a:rPr lang="sv-SE" sz="2400" i="1"/>
                                <m:t>𝑢</m:t>
                              </m:r>
                              <m:sSup>
                                <m:sSupPr>
                                  <m:ctrlPr>
                                    <a:rPr lang="sv-SE" sz="2400" i="1"/>
                                  </m:ctrlPr>
                                </m:sSupPr>
                                <m:e>
                                  <m:r>
                                    <a:rPr lang="sv-SE" sz="2400" i="1"/>
                                    <m:t>𝑑</m:t>
                                  </m:r>
                                </m:e>
                                <m:sup>
                                  <m:r>
                                    <a:rPr lang="sv-SE" sz="2400" i="1"/>
                                    <m:t>2</m:t>
                                  </m:r>
                                </m:sup>
                              </m:sSup>
                            </m:sub>
                          </m:sSub>
                          <m:r>
                            <a:rPr lang="sv-SE" sz="2400" i="1"/>
                            <m:t>+</m:t>
                          </m:r>
                          <m:sSup>
                            <m:sSupPr>
                              <m:ctrlPr>
                                <a:rPr lang="sv-SE" sz="2400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v-SE" sz="2400" i="1"/>
                                  </m:ctrlPr>
                                </m:dPr>
                                <m:e>
                                  <m:r>
                                    <a:rPr lang="sv-SE" sz="2400" i="1"/>
                                    <m:t>1−</m:t>
                                  </m:r>
                                  <m:r>
                                    <a:rPr lang="sv-SE" sz="2400" i="1"/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sv-SE" sz="2400" i="1"/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sv-SE" sz="2400" i="1"/>
                              </m:ctrlPr>
                            </m:sSubPr>
                            <m:e>
                              <m:r>
                                <a:rPr lang="sv-SE" sz="2400" i="1"/>
                                <m:t>𝑓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sv-SE" sz="2400" i="1"/>
                                  </m:ctrlPr>
                                </m:sSupPr>
                                <m:e>
                                  <m:r>
                                    <a:rPr lang="sv-SE" sz="2400" i="1"/>
                                    <m:t>𝑑</m:t>
                                  </m:r>
                                </m:e>
                                <m:sup>
                                  <m:r>
                                    <a:rPr lang="sv-SE" sz="2400" i="1"/>
                                    <m:t>3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sv-SE" sz="2400" i="1"/>
                        <m:t>=$1.8687</m:t>
                      </m:r>
                    </m:oMath>
                  </m:oMathPara>
                </a14:m>
                <a:endParaRPr lang="sv-SE" sz="2400" dirty="0"/>
              </a:p>
              <a:p>
                <a:pPr/>
                <a:endParaRPr lang="sv-SE" sz="24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32" y="1095042"/>
                <a:ext cx="8153400" cy="1369862"/>
              </a:xfrm>
              <a:prstGeom prst="rect">
                <a:avLst/>
              </a:prstGeom>
              <a:blipFill rotWithShape="1">
                <a:blip r:embed="rId3"/>
                <a:stretch>
                  <a:fillRect l="-1197" b="-937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71" y="2138570"/>
            <a:ext cx="63912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4419600" y="3581400"/>
            <a:ext cx="1295400" cy="304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0.7242</a:t>
            </a:r>
            <a:endParaRPr lang="sv-SE" dirty="0"/>
          </a:p>
        </p:txBody>
      </p:sp>
      <p:sp>
        <p:nvSpPr>
          <p:cNvPr id="15" name="Oval 14"/>
          <p:cNvSpPr/>
          <p:nvPr/>
        </p:nvSpPr>
        <p:spPr>
          <a:xfrm>
            <a:off x="6324600" y="5720521"/>
            <a:ext cx="1374913" cy="304800"/>
          </a:xfrm>
          <a:prstGeom prst="ellipse">
            <a:avLst/>
          </a:prstGeom>
          <a:solidFill>
            <a:srgbClr val="92D050"/>
          </a:solidFill>
          <a:ln>
            <a:solidFill>
              <a:srgbClr val="78B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8.3587</a:t>
            </a:r>
            <a:endParaRPr lang="sv-SE" dirty="0"/>
          </a:p>
        </p:txBody>
      </p:sp>
      <p:sp>
        <p:nvSpPr>
          <p:cNvPr id="19" name="Oval 18"/>
          <p:cNvSpPr/>
          <p:nvPr/>
        </p:nvSpPr>
        <p:spPr>
          <a:xfrm>
            <a:off x="6175513" y="2768578"/>
            <a:ext cx="1219200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sv-SE" dirty="0"/>
          </a:p>
        </p:txBody>
      </p:sp>
      <p:sp>
        <p:nvSpPr>
          <p:cNvPr id="20" name="Oval 19"/>
          <p:cNvSpPr/>
          <p:nvPr/>
        </p:nvSpPr>
        <p:spPr>
          <a:xfrm>
            <a:off x="1934582" y="4234070"/>
            <a:ext cx="1371600" cy="457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1.8687</a:t>
            </a:r>
            <a:endParaRPr lang="sv-SE" dirty="0"/>
          </a:p>
        </p:txBody>
      </p:sp>
      <p:sp>
        <p:nvSpPr>
          <p:cNvPr id="22" name="Oval 21"/>
          <p:cNvSpPr/>
          <p:nvPr/>
        </p:nvSpPr>
        <p:spPr>
          <a:xfrm>
            <a:off x="4419600" y="5105400"/>
            <a:ext cx="1295400" cy="304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4.1792</a:t>
            </a:r>
            <a:endParaRPr lang="sv-SE" dirty="0"/>
          </a:p>
        </p:txBody>
      </p:sp>
      <p:sp>
        <p:nvSpPr>
          <p:cNvPr id="23" name="Oval 22"/>
          <p:cNvSpPr/>
          <p:nvPr/>
        </p:nvSpPr>
        <p:spPr>
          <a:xfrm>
            <a:off x="7825410" y="4953000"/>
            <a:ext cx="1295400" cy="304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6.36</a:t>
            </a:r>
            <a:endParaRPr lang="sv-SE" dirty="0"/>
          </a:p>
        </p:txBody>
      </p:sp>
      <p:sp>
        <p:nvSpPr>
          <p:cNvPr id="24" name="Oval 23"/>
          <p:cNvSpPr/>
          <p:nvPr/>
        </p:nvSpPr>
        <p:spPr>
          <a:xfrm>
            <a:off x="7749209" y="3531704"/>
            <a:ext cx="1295400" cy="304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sv-SE" dirty="0"/>
          </a:p>
        </p:txBody>
      </p:sp>
      <p:sp>
        <p:nvSpPr>
          <p:cNvPr id="25" name="Oval 24"/>
          <p:cNvSpPr/>
          <p:nvPr/>
        </p:nvSpPr>
        <p:spPr>
          <a:xfrm>
            <a:off x="7734300" y="2199861"/>
            <a:ext cx="1295400" cy="304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sv-SE" dirty="0"/>
          </a:p>
        </p:txBody>
      </p:sp>
      <p:sp>
        <p:nvSpPr>
          <p:cNvPr id="26" name="Oval 25"/>
          <p:cNvSpPr/>
          <p:nvPr/>
        </p:nvSpPr>
        <p:spPr>
          <a:xfrm>
            <a:off x="7805532" y="6354417"/>
            <a:ext cx="1295400" cy="304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12.84</a:t>
            </a:r>
            <a:endParaRPr lang="sv-SE" dirty="0"/>
          </a:p>
        </p:txBody>
      </p:sp>
      <p:sp>
        <p:nvSpPr>
          <p:cNvPr id="3" name="Oval 2"/>
          <p:cNvSpPr/>
          <p:nvPr/>
        </p:nvSpPr>
        <p:spPr>
          <a:xfrm>
            <a:off x="7699513" y="1676400"/>
            <a:ext cx="1394793" cy="541019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Oval 27"/>
          <p:cNvSpPr/>
          <p:nvPr/>
        </p:nvSpPr>
        <p:spPr>
          <a:xfrm>
            <a:off x="6137413" y="4310270"/>
            <a:ext cx="1295400" cy="304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2.1462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animBg="1"/>
      <p:bldP spid="15" grpId="0" build="allAtOnce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59721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568490" y="-457200"/>
            <a:ext cx="7197890" cy="1295400"/>
          </a:xfrm>
        </p:spPr>
        <p:txBody>
          <a:bodyPr/>
          <a:lstStyle/>
          <a:p>
            <a:r>
              <a:rPr lang="en-US" sz="3600" dirty="0" smtClean="0"/>
              <a:t>Price of the American Option</a:t>
            </a:r>
            <a:endParaRPr lang="sv-SE" sz="3600" dirty="0"/>
          </a:p>
        </p:txBody>
      </p:sp>
      <p:sp>
        <p:nvSpPr>
          <p:cNvPr id="5" name="Oval 4"/>
          <p:cNvSpPr/>
          <p:nvPr/>
        </p:nvSpPr>
        <p:spPr>
          <a:xfrm>
            <a:off x="8153400" y="2667000"/>
            <a:ext cx="990600" cy="304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sv-SE" dirty="0"/>
          </a:p>
        </p:txBody>
      </p:sp>
      <p:sp>
        <p:nvSpPr>
          <p:cNvPr id="6" name="Oval 5"/>
          <p:cNvSpPr/>
          <p:nvPr/>
        </p:nvSpPr>
        <p:spPr>
          <a:xfrm>
            <a:off x="8077200" y="5410200"/>
            <a:ext cx="10668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12.84</a:t>
            </a:r>
            <a:endParaRPr lang="sv-SE" dirty="0"/>
          </a:p>
        </p:txBody>
      </p:sp>
      <p:sp>
        <p:nvSpPr>
          <p:cNvPr id="7" name="Oval 6"/>
          <p:cNvSpPr/>
          <p:nvPr/>
        </p:nvSpPr>
        <p:spPr>
          <a:xfrm>
            <a:off x="8153400" y="4114800"/>
            <a:ext cx="9906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6.36</a:t>
            </a:r>
            <a:endParaRPr lang="sv-SE" dirty="0"/>
          </a:p>
        </p:txBody>
      </p:sp>
      <p:sp>
        <p:nvSpPr>
          <p:cNvPr id="8" name="Oval 7"/>
          <p:cNvSpPr/>
          <p:nvPr/>
        </p:nvSpPr>
        <p:spPr>
          <a:xfrm>
            <a:off x="8153400" y="1295400"/>
            <a:ext cx="990600" cy="304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sv-SE" dirty="0"/>
          </a:p>
        </p:txBody>
      </p:sp>
      <p:sp>
        <p:nvSpPr>
          <p:cNvPr id="12" name="Oval 11"/>
          <p:cNvSpPr/>
          <p:nvPr/>
        </p:nvSpPr>
        <p:spPr>
          <a:xfrm>
            <a:off x="4404691" y="4114800"/>
            <a:ext cx="838200" cy="304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sv-SE" dirty="0"/>
          </a:p>
        </p:txBody>
      </p:sp>
      <p:sp>
        <p:nvSpPr>
          <p:cNvPr id="13" name="Oval 12"/>
          <p:cNvSpPr/>
          <p:nvPr/>
        </p:nvSpPr>
        <p:spPr>
          <a:xfrm>
            <a:off x="2362200" y="3341132"/>
            <a:ext cx="1358740" cy="457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2.5374</a:t>
            </a:r>
            <a:endParaRPr lang="sv-SE" dirty="0"/>
          </a:p>
        </p:txBody>
      </p:sp>
      <p:sp>
        <p:nvSpPr>
          <p:cNvPr id="14" name="Oval 13"/>
          <p:cNvSpPr/>
          <p:nvPr/>
        </p:nvSpPr>
        <p:spPr>
          <a:xfrm>
            <a:off x="4038600" y="2699266"/>
            <a:ext cx="1295400" cy="304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0.8099</a:t>
            </a:r>
            <a:endParaRPr lang="sv-SE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295400"/>
            <a:ext cx="1726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max{42-53.24,0}</a:t>
            </a:r>
            <a:endParaRPr lang="sv-SE" dirty="0"/>
          </a:p>
        </p:txBody>
      </p:sp>
      <p:sp>
        <p:nvSpPr>
          <p:cNvPr id="16" name="Rectangle 15"/>
          <p:cNvSpPr/>
          <p:nvPr/>
        </p:nvSpPr>
        <p:spPr>
          <a:xfrm>
            <a:off x="0" y="1676400"/>
            <a:ext cx="1726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max{42-43.56,0}</a:t>
            </a:r>
            <a:endParaRPr lang="sv-SE" dirty="0"/>
          </a:p>
        </p:txBody>
      </p:sp>
      <p:sp>
        <p:nvSpPr>
          <p:cNvPr id="17" name="Rectangle 16"/>
          <p:cNvSpPr/>
          <p:nvPr/>
        </p:nvSpPr>
        <p:spPr>
          <a:xfrm>
            <a:off x="0" y="2438400"/>
            <a:ext cx="1726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max{42-29.16,0}</a:t>
            </a:r>
            <a:endParaRPr lang="sv-SE" dirty="0"/>
          </a:p>
        </p:txBody>
      </p:sp>
      <p:sp>
        <p:nvSpPr>
          <p:cNvPr id="18" name="Rectangle 17"/>
          <p:cNvSpPr/>
          <p:nvPr/>
        </p:nvSpPr>
        <p:spPr>
          <a:xfrm>
            <a:off x="0" y="2057400"/>
            <a:ext cx="1726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max{42-35.64,0}</a:t>
            </a:r>
            <a:endParaRPr lang="sv-SE" dirty="0"/>
          </a:p>
        </p:txBody>
      </p:sp>
      <p:sp>
        <p:nvSpPr>
          <p:cNvPr id="19" name="Rectangle 18"/>
          <p:cNvSpPr/>
          <p:nvPr/>
        </p:nvSpPr>
        <p:spPr>
          <a:xfrm>
            <a:off x="0" y="2819400"/>
            <a:ext cx="10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max{0,0}</a:t>
            </a:r>
            <a:endParaRPr lang="sv-SE" dirty="0"/>
          </a:p>
        </p:txBody>
      </p:sp>
      <p:sp>
        <p:nvSpPr>
          <p:cNvPr id="20" name="Rectangle 19"/>
          <p:cNvSpPr/>
          <p:nvPr/>
        </p:nvSpPr>
        <p:spPr>
          <a:xfrm>
            <a:off x="0" y="3124200"/>
            <a:ext cx="1713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max{2.4,2.1462}</a:t>
            </a:r>
            <a:endParaRPr lang="sv-SE" dirty="0"/>
          </a:p>
        </p:txBody>
      </p:sp>
      <p:sp>
        <p:nvSpPr>
          <p:cNvPr id="21" name="Rectangle 20"/>
          <p:cNvSpPr/>
          <p:nvPr/>
        </p:nvSpPr>
        <p:spPr>
          <a:xfrm>
            <a:off x="0" y="3429000"/>
            <a:ext cx="1713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max{9.6,8.3587}</a:t>
            </a:r>
            <a:endParaRPr lang="sv-SE" dirty="0"/>
          </a:p>
        </p:txBody>
      </p:sp>
      <p:sp>
        <p:nvSpPr>
          <p:cNvPr id="22" name="Rectangle 21"/>
          <p:cNvSpPr/>
          <p:nvPr/>
        </p:nvSpPr>
        <p:spPr>
          <a:xfrm>
            <a:off x="0" y="3733800"/>
            <a:ext cx="15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max{0,0.8099}</a:t>
            </a:r>
            <a:endParaRPr lang="sv-SE" dirty="0"/>
          </a:p>
        </p:txBody>
      </p:sp>
      <p:sp>
        <p:nvSpPr>
          <p:cNvPr id="23" name="Rectangle 22"/>
          <p:cNvSpPr/>
          <p:nvPr/>
        </p:nvSpPr>
        <p:spPr>
          <a:xfrm>
            <a:off x="0" y="4038600"/>
            <a:ext cx="15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max{6,4.7587}</a:t>
            </a:r>
            <a:endParaRPr lang="sv-SE" dirty="0"/>
          </a:p>
        </p:txBody>
      </p:sp>
      <p:sp>
        <p:nvSpPr>
          <p:cNvPr id="27" name="Oval 26"/>
          <p:cNvSpPr/>
          <p:nvPr/>
        </p:nvSpPr>
        <p:spPr>
          <a:xfrm>
            <a:off x="5943600" y="2667000"/>
            <a:ext cx="3200400" cy="1905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Oval 28"/>
          <p:cNvSpPr/>
          <p:nvPr/>
        </p:nvSpPr>
        <p:spPr>
          <a:xfrm>
            <a:off x="5943600" y="1143000"/>
            <a:ext cx="3200400" cy="1905000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Oval 29"/>
          <p:cNvSpPr/>
          <p:nvPr/>
        </p:nvSpPr>
        <p:spPr>
          <a:xfrm>
            <a:off x="5943600" y="4114800"/>
            <a:ext cx="3200400" cy="1905000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Oval 30"/>
          <p:cNvSpPr/>
          <p:nvPr/>
        </p:nvSpPr>
        <p:spPr>
          <a:xfrm>
            <a:off x="6352788" y="3438939"/>
            <a:ext cx="762000" cy="304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2.4</a:t>
            </a:r>
            <a:endParaRPr lang="sv-SE" dirty="0"/>
          </a:p>
        </p:txBody>
      </p:sp>
      <p:sp>
        <p:nvSpPr>
          <p:cNvPr id="32" name="Oval 31"/>
          <p:cNvSpPr/>
          <p:nvPr/>
        </p:nvSpPr>
        <p:spPr>
          <a:xfrm>
            <a:off x="6384235" y="4800600"/>
            <a:ext cx="762000" cy="304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9.6</a:t>
            </a:r>
            <a:endParaRPr lang="sv-SE" dirty="0"/>
          </a:p>
        </p:txBody>
      </p:sp>
      <p:sp>
        <p:nvSpPr>
          <p:cNvPr id="35" name="Oval 34"/>
          <p:cNvSpPr/>
          <p:nvPr/>
        </p:nvSpPr>
        <p:spPr>
          <a:xfrm>
            <a:off x="4191000" y="1981200"/>
            <a:ext cx="3200400" cy="1905000"/>
          </a:xfrm>
          <a:prstGeom prst="ellipse">
            <a:avLst/>
          </a:prstGeom>
          <a:noFill/>
          <a:ln>
            <a:solidFill>
              <a:srgbClr val="78B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Oval 35"/>
          <p:cNvSpPr/>
          <p:nvPr/>
        </p:nvSpPr>
        <p:spPr>
          <a:xfrm>
            <a:off x="4038600" y="3352800"/>
            <a:ext cx="3200400" cy="1905000"/>
          </a:xfrm>
          <a:prstGeom prst="ellipse">
            <a:avLst/>
          </a:prstGeom>
          <a:noFill/>
          <a:ln>
            <a:solidFill>
              <a:srgbClr val="78B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Oval 36"/>
          <p:cNvSpPr/>
          <p:nvPr/>
        </p:nvSpPr>
        <p:spPr>
          <a:xfrm>
            <a:off x="2209800" y="2590800"/>
            <a:ext cx="3200400" cy="1905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32"/>
          <p:cNvSpPr/>
          <p:nvPr/>
        </p:nvSpPr>
        <p:spPr>
          <a:xfrm>
            <a:off x="7081658" y="0"/>
            <a:ext cx="2060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solidFill>
                  <a:srgbClr val="92D050"/>
                </a:solidFill>
              </a:rPr>
              <a:t>Example</a:t>
            </a:r>
            <a:endParaRPr lang="sv-SE" sz="3600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759765" y="6172200"/>
                <a:ext cx="6338851" cy="470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sz="24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sv-SE" sz="24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sv-SE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v-SE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v-SE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sv-SE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v-SE" sz="24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sv-SE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sv-SE" sz="2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a:rPr lang="sv-SE" sz="2400" b="0" i="1" smtClean="0">
                          <a:latin typeface="Cambria Math"/>
                          <a:ea typeface="Cambria Math"/>
                        </a:rPr>
                        <m:t>[</m:t>
                      </m:r>
                      <m:sSup>
                        <m:sSupPr>
                          <m:ctrlPr>
                            <a:rPr lang="sv-SE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sv-SE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p>
                          <m:r>
                            <a:rPr lang="sv-SE" sz="24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sv-SE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sv-SE" sz="2400" b="0" i="1" smtClean="0">
                              <a:latin typeface="Cambria Math"/>
                              <a:ea typeface="Cambria Math"/>
                            </a:rPr>
                            <m:t>0.8099</m:t>
                          </m:r>
                        </m:e>
                      </m:d>
                      <m:r>
                        <a:rPr lang="sv-SE" sz="2400" b="0" i="1" smtClean="0">
                          <a:latin typeface="Cambria Math"/>
                          <a:ea typeface="Cambria Math"/>
                        </a:rPr>
                        <m:t>+6</m:t>
                      </m:r>
                      <m:d>
                        <m:dPr>
                          <m:ctrlPr>
                            <a:rPr lang="sv-SE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sv-SE" sz="24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sv-SE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sv-SE" sz="24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sv-SE" sz="24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sv-SE" sz="2400" b="0" i="1" smtClean="0">
                          <a:latin typeface="Cambria Math"/>
                          <a:ea typeface="Cambria Math"/>
                        </a:rPr>
                        <m:t>]=2.5374</m:t>
                      </m:r>
                    </m:oMath>
                  </m:oMathPara>
                </a14:m>
                <a:endParaRPr lang="sv-SE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765" y="6172200"/>
                <a:ext cx="6338851" cy="470513"/>
              </a:xfrm>
              <a:prstGeom prst="rect">
                <a:avLst/>
              </a:prstGeom>
              <a:blipFill rotWithShape="1">
                <a:blip r:embed="rId3"/>
                <a:stretch>
                  <a:fillRect t="-9091" r="-1538" b="-2727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" y="4884324"/>
            <a:ext cx="2636259" cy="19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Oval 33"/>
          <p:cNvSpPr/>
          <p:nvPr/>
        </p:nvSpPr>
        <p:spPr>
          <a:xfrm>
            <a:off x="6324600" y="2057400"/>
            <a:ext cx="762000" cy="304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sv-S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2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build="p"/>
      <p:bldP spid="16" grpId="0" build="allAtOnce"/>
      <p:bldP spid="17" grpId="0" build="allAtOnce"/>
      <p:bldP spid="18" grpId="0" build="allAtOnce"/>
      <p:bldP spid="19" grpId="0" build="allAtOnce"/>
      <p:bldP spid="20" grpId="0" build="allAtOnce"/>
      <p:bldP spid="21" grpId="0" build="allAtOnce"/>
      <p:bldP spid="22" grpId="0" build="allAtOnce"/>
      <p:bldP spid="23" grpId="0" build="allAtOnce"/>
      <p:bldP spid="27" grpId="0" animBg="1"/>
      <p:bldP spid="29" grpId="0" animBg="1"/>
      <p:bldP spid="30" grpId="0" animBg="1"/>
      <p:bldP spid="31" grpId="0" uiExpand="1" build="allAtOnce" animBg="1"/>
      <p:bldP spid="32" grpId="0" build="allAtOnce" animBg="1"/>
      <p:bldP spid="35" grpId="0" animBg="1"/>
      <p:bldP spid="36" grpId="0" animBg="1"/>
      <p:bldP spid="37" grpId="0" animBg="1"/>
      <p:bldP spid="24" grpId="0" build="allAtOnce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2" y="1409700"/>
            <a:ext cx="59721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1637" y="29817"/>
            <a:ext cx="6054725" cy="72548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Price of the Bermudan Option</a:t>
            </a:r>
            <a:endParaRPr lang="sv-SE" sz="3600" dirty="0"/>
          </a:p>
        </p:txBody>
      </p:sp>
      <p:sp>
        <p:nvSpPr>
          <p:cNvPr id="6" name="Oval 5"/>
          <p:cNvSpPr/>
          <p:nvPr/>
        </p:nvSpPr>
        <p:spPr>
          <a:xfrm>
            <a:off x="8153400" y="2667000"/>
            <a:ext cx="990600" cy="304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sv-SE" dirty="0"/>
          </a:p>
        </p:txBody>
      </p:sp>
      <p:sp>
        <p:nvSpPr>
          <p:cNvPr id="7" name="Oval 6"/>
          <p:cNvSpPr/>
          <p:nvPr/>
        </p:nvSpPr>
        <p:spPr>
          <a:xfrm>
            <a:off x="8077200" y="5410200"/>
            <a:ext cx="10668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12.84</a:t>
            </a:r>
            <a:endParaRPr lang="sv-SE" dirty="0"/>
          </a:p>
        </p:txBody>
      </p:sp>
      <p:sp>
        <p:nvSpPr>
          <p:cNvPr id="8" name="Oval 7"/>
          <p:cNvSpPr/>
          <p:nvPr/>
        </p:nvSpPr>
        <p:spPr>
          <a:xfrm>
            <a:off x="8153400" y="4114800"/>
            <a:ext cx="9906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6.36</a:t>
            </a:r>
            <a:endParaRPr lang="sv-SE" dirty="0"/>
          </a:p>
        </p:txBody>
      </p:sp>
      <p:sp>
        <p:nvSpPr>
          <p:cNvPr id="9" name="Oval 8"/>
          <p:cNvSpPr/>
          <p:nvPr/>
        </p:nvSpPr>
        <p:spPr>
          <a:xfrm>
            <a:off x="8153400" y="1295400"/>
            <a:ext cx="990600" cy="304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sv-SE" dirty="0"/>
          </a:p>
        </p:txBody>
      </p:sp>
      <p:sp>
        <p:nvSpPr>
          <p:cNvPr id="11" name="Oval 10"/>
          <p:cNvSpPr/>
          <p:nvPr/>
        </p:nvSpPr>
        <p:spPr>
          <a:xfrm>
            <a:off x="4444448" y="4114800"/>
            <a:ext cx="838200" cy="304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sv-SE" dirty="0"/>
          </a:p>
        </p:txBody>
      </p:sp>
      <p:sp>
        <p:nvSpPr>
          <p:cNvPr id="12" name="Oval 11"/>
          <p:cNvSpPr/>
          <p:nvPr/>
        </p:nvSpPr>
        <p:spPr>
          <a:xfrm>
            <a:off x="2057400" y="3276600"/>
            <a:ext cx="1371600" cy="457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2.4831</a:t>
            </a:r>
            <a:endParaRPr lang="sv-SE" dirty="0"/>
          </a:p>
        </p:txBody>
      </p:sp>
      <p:sp>
        <p:nvSpPr>
          <p:cNvPr id="13" name="Oval 12"/>
          <p:cNvSpPr/>
          <p:nvPr/>
        </p:nvSpPr>
        <p:spPr>
          <a:xfrm>
            <a:off x="4191000" y="2754723"/>
            <a:ext cx="1295400" cy="304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0.7242</a:t>
            </a:r>
            <a:endParaRPr lang="sv-SE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295400"/>
            <a:ext cx="1726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max{42-53.24,0}</a:t>
            </a:r>
            <a:endParaRPr lang="sv-SE" dirty="0"/>
          </a:p>
        </p:txBody>
      </p:sp>
      <p:sp>
        <p:nvSpPr>
          <p:cNvPr id="15" name="Rectangle 14"/>
          <p:cNvSpPr/>
          <p:nvPr/>
        </p:nvSpPr>
        <p:spPr>
          <a:xfrm>
            <a:off x="0" y="1676400"/>
            <a:ext cx="1726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max{42-43.56,0}</a:t>
            </a:r>
            <a:endParaRPr lang="sv-SE" dirty="0"/>
          </a:p>
        </p:txBody>
      </p:sp>
      <p:sp>
        <p:nvSpPr>
          <p:cNvPr id="16" name="Rectangle 15"/>
          <p:cNvSpPr/>
          <p:nvPr/>
        </p:nvSpPr>
        <p:spPr>
          <a:xfrm>
            <a:off x="0" y="2438400"/>
            <a:ext cx="1726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max{42-29.16,0}</a:t>
            </a:r>
            <a:endParaRPr lang="sv-SE" dirty="0"/>
          </a:p>
        </p:txBody>
      </p:sp>
      <p:sp>
        <p:nvSpPr>
          <p:cNvPr id="17" name="Rectangle 16"/>
          <p:cNvSpPr/>
          <p:nvPr/>
        </p:nvSpPr>
        <p:spPr>
          <a:xfrm>
            <a:off x="0" y="2057400"/>
            <a:ext cx="1726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max{42-35.64,0}</a:t>
            </a:r>
            <a:endParaRPr lang="sv-SE" dirty="0"/>
          </a:p>
        </p:txBody>
      </p:sp>
      <p:sp>
        <p:nvSpPr>
          <p:cNvPr id="21" name="Rectangle 20"/>
          <p:cNvSpPr/>
          <p:nvPr/>
        </p:nvSpPr>
        <p:spPr>
          <a:xfrm>
            <a:off x="0" y="3733800"/>
            <a:ext cx="15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max{0,0.7242}</a:t>
            </a:r>
            <a:endParaRPr lang="sv-SE" dirty="0"/>
          </a:p>
        </p:txBody>
      </p:sp>
      <p:sp>
        <p:nvSpPr>
          <p:cNvPr id="22" name="Rectangle 21"/>
          <p:cNvSpPr/>
          <p:nvPr/>
        </p:nvSpPr>
        <p:spPr>
          <a:xfrm>
            <a:off x="0" y="4038600"/>
            <a:ext cx="15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max{6,4.1792}</a:t>
            </a:r>
            <a:endParaRPr lang="sv-SE" dirty="0"/>
          </a:p>
        </p:txBody>
      </p:sp>
      <p:sp>
        <p:nvSpPr>
          <p:cNvPr id="23" name="Oval 22"/>
          <p:cNvSpPr/>
          <p:nvPr/>
        </p:nvSpPr>
        <p:spPr>
          <a:xfrm>
            <a:off x="5943600" y="2667000"/>
            <a:ext cx="3200400" cy="1905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Oval 23"/>
          <p:cNvSpPr/>
          <p:nvPr/>
        </p:nvSpPr>
        <p:spPr>
          <a:xfrm>
            <a:off x="5943600" y="1143000"/>
            <a:ext cx="3200400" cy="1905000"/>
          </a:xfrm>
          <a:prstGeom prst="ellipse">
            <a:avLst/>
          </a:prstGeom>
          <a:noFill/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Oval 24"/>
          <p:cNvSpPr/>
          <p:nvPr/>
        </p:nvSpPr>
        <p:spPr>
          <a:xfrm>
            <a:off x="5943600" y="4114800"/>
            <a:ext cx="3200400" cy="1905000"/>
          </a:xfrm>
          <a:prstGeom prst="ellipse">
            <a:avLst/>
          </a:prstGeom>
          <a:noFill/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Oval 25"/>
          <p:cNvSpPr/>
          <p:nvPr/>
        </p:nvSpPr>
        <p:spPr>
          <a:xfrm>
            <a:off x="6019800" y="3404152"/>
            <a:ext cx="1368287" cy="304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2.1462</a:t>
            </a:r>
            <a:endParaRPr lang="sv-SE" dirty="0"/>
          </a:p>
        </p:txBody>
      </p:sp>
      <p:sp>
        <p:nvSpPr>
          <p:cNvPr id="27" name="Oval 26"/>
          <p:cNvSpPr/>
          <p:nvPr/>
        </p:nvSpPr>
        <p:spPr>
          <a:xfrm>
            <a:off x="6013174" y="4792317"/>
            <a:ext cx="1374913" cy="304800"/>
          </a:xfrm>
          <a:prstGeom prst="ellipse">
            <a:avLst/>
          </a:prstGeom>
          <a:solidFill>
            <a:srgbClr val="92D050"/>
          </a:solidFill>
          <a:ln>
            <a:solidFill>
              <a:srgbClr val="78B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8.3587</a:t>
            </a:r>
            <a:endParaRPr lang="sv-SE" dirty="0"/>
          </a:p>
        </p:txBody>
      </p:sp>
      <p:sp>
        <p:nvSpPr>
          <p:cNvPr id="28" name="Oval 27"/>
          <p:cNvSpPr/>
          <p:nvPr/>
        </p:nvSpPr>
        <p:spPr>
          <a:xfrm>
            <a:off x="4191000" y="1981200"/>
            <a:ext cx="3200400" cy="1905000"/>
          </a:xfrm>
          <a:prstGeom prst="ellipse">
            <a:avLst/>
          </a:prstGeom>
          <a:noFill/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Oval 28"/>
          <p:cNvSpPr/>
          <p:nvPr/>
        </p:nvSpPr>
        <p:spPr>
          <a:xfrm>
            <a:off x="4038600" y="3352800"/>
            <a:ext cx="3200400" cy="1905000"/>
          </a:xfrm>
          <a:prstGeom prst="ellipse">
            <a:avLst/>
          </a:prstGeom>
          <a:noFill/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Oval 29"/>
          <p:cNvSpPr/>
          <p:nvPr/>
        </p:nvSpPr>
        <p:spPr>
          <a:xfrm>
            <a:off x="2209800" y="2590800"/>
            <a:ext cx="3200400" cy="1905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ctangle 30"/>
          <p:cNvSpPr/>
          <p:nvPr/>
        </p:nvSpPr>
        <p:spPr>
          <a:xfrm>
            <a:off x="7081658" y="0"/>
            <a:ext cx="2060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solidFill>
                  <a:srgbClr val="92D050"/>
                </a:solidFill>
              </a:rPr>
              <a:t>Example</a:t>
            </a:r>
            <a:endParaRPr lang="sv-SE" sz="3600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86785" y="6122502"/>
                <a:ext cx="6361229" cy="470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sz="24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sv-SE" sz="24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sv-SE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v-SE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v-SE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sv-SE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v-SE" sz="24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sv-SE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sv-SE" sz="2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a:rPr lang="sv-SE" sz="2400" b="0" i="1" smtClean="0">
                          <a:latin typeface="Cambria Math"/>
                          <a:ea typeface="Cambria Math"/>
                        </a:rPr>
                        <m:t>[</m:t>
                      </m:r>
                      <m:sSup>
                        <m:sSupPr>
                          <m:ctrlPr>
                            <a:rPr lang="sv-SE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sv-SE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p>
                          <m:r>
                            <a:rPr lang="sv-SE" sz="24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sv-SE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sv-SE" sz="2400" b="0" i="1" smtClean="0">
                              <a:latin typeface="Cambria Math"/>
                              <a:ea typeface="Cambria Math"/>
                            </a:rPr>
                            <m:t>0.7242</m:t>
                          </m:r>
                        </m:e>
                      </m:d>
                      <m:r>
                        <a:rPr lang="sv-SE" sz="2400" b="0" i="1" smtClean="0">
                          <a:latin typeface="Cambria Math"/>
                          <a:ea typeface="Cambria Math"/>
                        </a:rPr>
                        <m:t>+6</m:t>
                      </m:r>
                      <m:d>
                        <m:dPr>
                          <m:ctrlPr>
                            <a:rPr lang="sv-SE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sv-SE" sz="24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sv-SE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sv-SE" sz="24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sv-SE" sz="24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sv-SE" sz="2400" b="0" i="1" smtClean="0">
                          <a:latin typeface="Cambria Math"/>
                          <a:ea typeface="Cambria Math"/>
                        </a:rPr>
                        <m:t>=2.4831]</m:t>
                      </m:r>
                    </m:oMath>
                  </m:oMathPara>
                </a14:m>
                <a:endParaRPr lang="sv-SE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785" y="6122502"/>
                <a:ext cx="6361229" cy="470513"/>
              </a:xfrm>
              <a:prstGeom prst="rect">
                <a:avLst/>
              </a:prstGeom>
              <a:blipFill rotWithShape="1">
                <a:blip r:embed="rId3"/>
                <a:stretch>
                  <a:fillRect t="-8974" r="-1630" b="-2692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" y="4884324"/>
            <a:ext cx="2636259" cy="19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Oval 33"/>
          <p:cNvSpPr/>
          <p:nvPr/>
        </p:nvSpPr>
        <p:spPr>
          <a:xfrm>
            <a:off x="6096000" y="2057400"/>
            <a:ext cx="1219200" cy="304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sv-S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allAtOnce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build="p"/>
      <p:bldP spid="15" grpId="0" build="allAtOnce"/>
      <p:bldP spid="16" grpId="0" build="allAtOnce"/>
      <p:bldP spid="17" grpId="0" build="allAtOnce"/>
      <p:bldP spid="21" grpId="0" build="allAtOnce"/>
      <p:bldP spid="22" grpId="0" build="allAtOnce"/>
      <p:bldP spid="23" grpId="0" animBg="1"/>
      <p:bldP spid="24" grpId="0" animBg="1"/>
      <p:bldP spid="25" grpId="0" animBg="1"/>
      <p:bldP spid="26" grpId="0" build="allAtOnce" animBg="1"/>
      <p:bldP spid="27" grpId="0" build="allAtOnce" animBg="1"/>
      <p:bldP spid="28" grpId="0" animBg="1"/>
      <p:bldP spid="29" grpId="0" animBg="1"/>
      <p:bldP spid="30" grpId="0" animBg="1"/>
      <p:bldP spid="3" grpId="0" build="allAtOnce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629766"/>
            <a:ext cx="6629400" cy="1695450"/>
          </a:xfrm>
        </p:spPr>
        <p:txBody>
          <a:bodyPr>
            <a:normAutofit/>
          </a:bodyPr>
          <a:lstStyle/>
          <a:p>
            <a:r>
              <a:rPr lang="en-US" dirty="0" smtClean="0"/>
              <a:t>Comparing the Results: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7400" y="2867324"/>
                <a:ext cx="50281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3200" b="0" i="1" smtClean="0">
                          <a:latin typeface="Cambria Math"/>
                        </a:rPr>
                        <m:t>1.8687</m:t>
                      </m:r>
                      <m:r>
                        <a:rPr lang="sv-SE" sz="3200" b="0" i="1" smtClean="0">
                          <a:latin typeface="Cambria Math"/>
                          <a:ea typeface="Cambria Math"/>
                        </a:rPr>
                        <m:t>≤2.4831≤2.5374</m:t>
                      </m:r>
                    </m:oMath>
                  </m:oMathPara>
                </a14:m>
                <a:endParaRPr lang="sv-SE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67324"/>
                <a:ext cx="5028108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4583" r="-3641" b="-3229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95111" y="4175515"/>
                <a:ext cx="76189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sv-SE" sz="2400" i="1" smtClean="0">
                          <a:latin typeface="Cambria Math"/>
                        </a:rPr>
                        <m:t>E</m:t>
                      </m:r>
                      <m:r>
                        <a:rPr lang="sv-SE" sz="2400" b="0" i="1" smtClean="0">
                          <a:latin typeface="Cambria Math"/>
                        </a:rPr>
                        <m:t>𝑢𝑟𝑜𝑝𝑒𝑎𝑛</m:t>
                      </m:r>
                      <m:r>
                        <a:rPr lang="sv-SE" sz="2400" b="0" i="1" smtClean="0">
                          <a:latin typeface="Cambria Math"/>
                        </a:rPr>
                        <m:t> </m:t>
                      </m:r>
                      <m:r>
                        <a:rPr lang="sv-SE" sz="2400" b="0" i="1" smtClean="0">
                          <a:latin typeface="Cambria Math"/>
                        </a:rPr>
                        <m:t>𝑃𝑟𝑖𝑐𝑒</m:t>
                      </m:r>
                      <m:r>
                        <a:rPr lang="sv-SE" sz="24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sv-SE" sz="2400" b="0" i="1" smtClean="0">
                          <a:latin typeface="Cambria Math"/>
                          <a:ea typeface="Cambria Math"/>
                        </a:rPr>
                        <m:t>𝐵𝑒𝑟𝑚𝑢𝑑𝑎𝑛</m:t>
                      </m:r>
                      <m:r>
                        <a:rPr lang="sv-SE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sv-SE" sz="2400" b="0" i="1" smtClean="0">
                          <a:latin typeface="Cambria Math"/>
                          <a:ea typeface="Cambria Math"/>
                        </a:rPr>
                        <m:t>𝑃𝑟𝑖𝑐𝑒</m:t>
                      </m:r>
                      <m:r>
                        <a:rPr lang="sv-SE" sz="24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sv-SE" sz="2400" b="0" i="1" smtClean="0">
                          <a:latin typeface="Cambria Math"/>
                          <a:ea typeface="Cambria Math"/>
                        </a:rPr>
                        <m:t>𝐴𝑚𝑒𝑟𝑖𝑐𝑎𝑛</m:t>
                      </m:r>
                      <m:r>
                        <a:rPr lang="sv-SE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sv-SE" sz="2400" b="0" i="1" smtClean="0">
                          <a:latin typeface="Cambria Math"/>
                          <a:ea typeface="Cambria Math"/>
                        </a:rPr>
                        <m:t>𝑃𝑟𝑖𝑐𝑒</m:t>
                      </m:r>
                    </m:oMath>
                  </m:oMathPara>
                </a14:m>
                <a:endParaRPr lang="sv-SE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11" y="4175515"/>
                <a:ext cx="7618945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1842" r="-1280" b="-2763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7081658" y="0"/>
            <a:ext cx="2060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solidFill>
                  <a:srgbClr val="92D050"/>
                </a:solidFill>
              </a:rPr>
              <a:t>Example</a:t>
            </a:r>
            <a:endParaRPr lang="sv-SE" sz="3600" dirty="0">
              <a:solidFill>
                <a:srgbClr val="92D050"/>
              </a:solidFill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" y="4884324"/>
            <a:ext cx="2636259" cy="19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95600" y="1371600"/>
            <a:ext cx="5800725" cy="5076825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û"/>
            </a:pPr>
            <a:r>
              <a:rPr lang="sv-SE" dirty="0" smtClean="0"/>
              <a:t> Calculate the fair price </a:t>
            </a:r>
          </a:p>
          <a:p>
            <a:pPr lvl="2">
              <a:buFont typeface="Rockwell" pitchFamily="18" charset="0"/>
              <a:buChar char="-"/>
            </a:pPr>
            <a:r>
              <a:rPr lang="sv-SE" dirty="0" smtClean="0"/>
              <a:t> European Option</a:t>
            </a:r>
          </a:p>
          <a:p>
            <a:pPr lvl="2">
              <a:buFont typeface="Rockwell" pitchFamily="18" charset="0"/>
              <a:buChar char="-"/>
            </a:pPr>
            <a:r>
              <a:rPr lang="sv-SE" dirty="0" smtClean="0"/>
              <a:t> Bermudan Option</a:t>
            </a:r>
          </a:p>
          <a:p>
            <a:pPr lvl="2">
              <a:buFont typeface="Rockwell" pitchFamily="18" charset="0"/>
              <a:buChar char="-"/>
            </a:pPr>
            <a:r>
              <a:rPr lang="sv-SE" dirty="0" smtClean="0"/>
              <a:t>American Option</a:t>
            </a:r>
          </a:p>
          <a:p>
            <a:pPr lvl="1">
              <a:buFont typeface="Wingdings" pitchFamily="2" charset="2"/>
              <a:buChar char="û"/>
            </a:pPr>
            <a:r>
              <a:rPr lang="sv-SE" dirty="0" smtClean="0"/>
              <a:t> Binomial Option Pricing Model(BOPM)</a:t>
            </a:r>
          </a:p>
          <a:p>
            <a:pPr lvl="2">
              <a:buFont typeface="Rockwell" pitchFamily="18" charset="0"/>
              <a:buChar char="-"/>
            </a:pPr>
            <a:r>
              <a:rPr lang="sv-SE" dirty="0" smtClean="0"/>
              <a:t> Numerical Method</a:t>
            </a:r>
          </a:p>
          <a:p>
            <a:pPr lvl="2">
              <a:buFont typeface="Rockwell" pitchFamily="18" charset="0"/>
              <a:buChar char="-"/>
            </a:pPr>
            <a:r>
              <a:rPr lang="sv-SE" dirty="0" smtClean="0"/>
              <a:t> Discrete Time</a:t>
            </a:r>
          </a:p>
          <a:p>
            <a:pPr lvl="2">
              <a:buFont typeface="Rockwell" pitchFamily="18" charset="0"/>
              <a:buChar char="-"/>
            </a:pPr>
            <a:r>
              <a:rPr lang="sv-SE" dirty="0" smtClean="0"/>
              <a:t> Proposed first by: </a:t>
            </a:r>
          </a:p>
          <a:p>
            <a:pPr marL="1097280" lvl="3" indent="0">
              <a:buNone/>
            </a:pPr>
            <a:r>
              <a:rPr lang="sv-SE" sz="1600" dirty="0" smtClean="0"/>
              <a:t>- JC Cox, SA Ross, M Rubinstein - Journal of    financial Economics, 1979 (Option Pricing: A simplified approach)</a:t>
            </a:r>
          </a:p>
          <a:p>
            <a:pPr lvl="1"/>
            <a:endParaRPr lang="sv-SE" dirty="0"/>
          </a:p>
          <a:p>
            <a:pPr lvl="1"/>
            <a:endParaRPr lang="sv-SE" dirty="0" smtClean="0"/>
          </a:p>
          <a:p>
            <a:pPr marL="457200" lvl="1" indent="0">
              <a:buNone/>
            </a:pPr>
            <a:endParaRPr lang="sv-SE" dirty="0" smtClean="0"/>
          </a:p>
          <a:p>
            <a:endParaRPr lang="sv-SE" dirty="0"/>
          </a:p>
        </p:txBody>
      </p:sp>
      <p:sp>
        <p:nvSpPr>
          <p:cNvPr id="4" name="Rectangle 3"/>
          <p:cNvSpPr/>
          <p:nvPr/>
        </p:nvSpPr>
        <p:spPr>
          <a:xfrm>
            <a:off x="3200400" y="0"/>
            <a:ext cx="5941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 smtClean="0">
                <a:solidFill>
                  <a:srgbClr val="92D050"/>
                </a:solidFill>
              </a:rPr>
              <a:t>MATLAB Implementation</a:t>
            </a:r>
            <a:endParaRPr lang="sv-SE" sz="3600" dirty="0">
              <a:solidFill>
                <a:srgbClr val="92D050"/>
              </a:solidFill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" y="4884324"/>
            <a:ext cx="2636259" cy="19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142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 rot="-4500000">
            <a:off x="-905477" y="2503267"/>
            <a:ext cx="5064125" cy="1695450"/>
          </a:xfrm>
        </p:spPr>
        <p:txBody>
          <a:bodyPr/>
          <a:lstStyle/>
          <a:p>
            <a:r>
              <a:rPr lang="sv-SE" dirty="0" smtClean="0"/>
              <a:t>binCalculator Function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57600" y="1371600"/>
            <a:ext cx="4657725" cy="5076825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û"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function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[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euPrice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amPrice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brPrice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] = </a:t>
            </a:r>
            <a:r>
              <a:rPr lang="en-US" sz="2100" dirty="0" err="1" smtClean="0">
                <a:latin typeface="Consolas" pitchFamily="49" charset="0"/>
                <a:cs typeface="Consolas" pitchFamily="49" charset="0"/>
              </a:rPr>
              <a:t>binCalculator</a:t>
            </a:r>
            <a:r>
              <a:rPr lang="en-US" sz="21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100" b="1" dirty="0" err="1" smtClean="0">
                <a:latin typeface="Consolas" pitchFamily="49" charset="0"/>
                <a:cs typeface="Consolas" pitchFamily="49" charset="0"/>
              </a:rPr>
              <a:t>S,K,r,sigma,T,N,exercise_Frequency,put_True</a:t>
            </a:r>
            <a:r>
              <a:rPr lang="en-US" sz="2100" dirty="0" smtClean="0">
                <a:latin typeface="Consolas" pitchFamily="49" charset="0"/>
                <a:cs typeface="Consolas" pitchFamily="49" charset="0"/>
              </a:rPr>
              <a:t>)</a:t>
            </a:r>
            <a:endParaRPr lang="sv-SE" sz="2100" dirty="0" smtClean="0"/>
          </a:p>
          <a:p>
            <a:pPr marL="365760" lvl="1" indent="0">
              <a:buNone/>
            </a:pPr>
            <a:r>
              <a:rPr lang="sv-SE" b="1" dirty="0" smtClean="0"/>
              <a:t>S</a:t>
            </a:r>
            <a:r>
              <a:rPr lang="sv-SE" dirty="0" smtClean="0"/>
              <a:t>:</a:t>
            </a:r>
            <a:r>
              <a:rPr lang="sv-SE" dirty="0"/>
              <a:t> </a:t>
            </a:r>
            <a:r>
              <a:rPr lang="sv-SE" dirty="0" smtClean="0"/>
              <a:t> Spot </a:t>
            </a:r>
            <a:r>
              <a:rPr lang="sv-SE" dirty="0"/>
              <a:t>price, e.g., 50.</a:t>
            </a:r>
          </a:p>
          <a:p>
            <a:pPr marL="365760" lvl="1" indent="0">
              <a:buNone/>
            </a:pPr>
            <a:r>
              <a:rPr lang="sv-SE" b="1" dirty="0"/>
              <a:t>K</a:t>
            </a:r>
            <a:r>
              <a:rPr lang="sv-SE" dirty="0"/>
              <a:t>: Strike pricem, e.g., 50.</a:t>
            </a:r>
          </a:p>
          <a:p>
            <a:pPr marL="365760" lvl="1" indent="0">
              <a:buNone/>
            </a:pPr>
            <a:r>
              <a:rPr lang="en-US" b="1" dirty="0"/>
              <a:t>r</a:t>
            </a:r>
            <a:r>
              <a:rPr lang="en-US" dirty="0"/>
              <a:t>: </a:t>
            </a:r>
            <a:r>
              <a:rPr lang="en-US" dirty="0" smtClean="0"/>
              <a:t> Risk-free </a:t>
            </a:r>
            <a:r>
              <a:rPr lang="en-US" dirty="0"/>
              <a:t>interest rate e.g., 0.1 for 10%.</a:t>
            </a:r>
          </a:p>
          <a:p>
            <a:pPr marL="365760" lvl="1" indent="0">
              <a:buNone/>
            </a:pPr>
            <a:r>
              <a:rPr lang="en-US" b="1" dirty="0"/>
              <a:t>sigma</a:t>
            </a:r>
            <a:r>
              <a:rPr lang="en-US" dirty="0"/>
              <a:t>: Volatility, e.g., 0.3 for 30%.</a:t>
            </a:r>
          </a:p>
          <a:p>
            <a:pPr marL="365760" lvl="1" indent="0">
              <a:buNone/>
            </a:pPr>
            <a:r>
              <a:rPr lang="en-US" b="1" dirty="0"/>
              <a:t>T</a:t>
            </a:r>
            <a:r>
              <a:rPr lang="en-US" dirty="0"/>
              <a:t>: </a:t>
            </a:r>
            <a:r>
              <a:rPr lang="en-US" dirty="0" smtClean="0"/>
              <a:t> Years </a:t>
            </a:r>
            <a:r>
              <a:rPr lang="en-US" dirty="0"/>
              <a:t>to maturity, e.g., 1 for 1 year.</a:t>
            </a:r>
          </a:p>
          <a:p>
            <a:pPr marL="365760" lvl="1" indent="0">
              <a:buNone/>
            </a:pPr>
            <a:r>
              <a:rPr lang="en-US" b="1" dirty="0"/>
              <a:t>N</a:t>
            </a:r>
            <a:r>
              <a:rPr lang="en-US" dirty="0"/>
              <a:t>: </a:t>
            </a:r>
            <a:r>
              <a:rPr lang="en-US" dirty="0" smtClean="0"/>
              <a:t> Number </a:t>
            </a:r>
            <a:r>
              <a:rPr lang="en-US" dirty="0"/>
              <a:t>of steps in the binomial tree.</a:t>
            </a:r>
          </a:p>
          <a:p>
            <a:pPr marL="365760" lvl="1" indent="0">
              <a:buNone/>
            </a:pPr>
            <a:r>
              <a:rPr lang="en-US" b="1" dirty="0" smtClean="0"/>
              <a:t>Exercise Frequency</a:t>
            </a:r>
            <a:r>
              <a:rPr lang="en-US" dirty="0" smtClean="0"/>
              <a:t>: </a:t>
            </a:r>
            <a:r>
              <a:rPr lang="en-US" dirty="0"/>
              <a:t>Number of times that the Bermudan option can </a:t>
            </a:r>
            <a:r>
              <a:rPr lang="en-US" dirty="0" smtClean="0"/>
              <a:t>be exercised </a:t>
            </a:r>
            <a:r>
              <a:rPr lang="en-US" dirty="0"/>
              <a:t>in a year, e.g., 12 for the monthly exercise.</a:t>
            </a:r>
          </a:p>
          <a:p>
            <a:pPr marL="365760" lvl="1" indent="0">
              <a:buNone/>
            </a:pPr>
            <a:r>
              <a:rPr lang="en-US" b="1" dirty="0" err="1"/>
              <a:t>put_True</a:t>
            </a:r>
            <a:r>
              <a:rPr lang="en-US" dirty="0"/>
              <a:t>: 1 for put option, 0 for a call. </a:t>
            </a:r>
          </a:p>
          <a:p>
            <a:pPr lvl="1"/>
            <a:endParaRPr lang="sv-SE" dirty="0"/>
          </a:p>
        </p:txBody>
      </p:sp>
      <p:sp>
        <p:nvSpPr>
          <p:cNvPr id="4" name="Rectangle 3"/>
          <p:cNvSpPr/>
          <p:nvPr/>
        </p:nvSpPr>
        <p:spPr>
          <a:xfrm>
            <a:off x="3200400" y="0"/>
            <a:ext cx="5941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 smtClean="0">
                <a:solidFill>
                  <a:srgbClr val="92D050"/>
                </a:solidFill>
              </a:rPr>
              <a:t>MATLAB Implementation</a:t>
            </a:r>
            <a:endParaRPr lang="sv-SE" sz="3600" dirty="0">
              <a:solidFill>
                <a:srgbClr val="92D050"/>
              </a:solidFill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" y="4884324"/>
            <a:ext cx="2636259" cy="19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573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 rot="-4500000">
            <a:off x="8923" y="2386508"/>
            <a:ext cx="5064125" cy="1695450"/>
          </a:xfrm>
        </p:spPr>
        <p:txBody>
          <a:bodyPr/>
          <a:lstStyle/>
          <a:p>
            <a:r>
              <a:rPr lang="sv-SE" dirty="0" smtClean="0"/>
              <a:t>Graphical User Interface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38600" y="1524000"/>
            <a:ext cx="4657725" cy="5076825"/>
          </a:xfrm>
        </p:spPr>
        <p:txBody>
          <a:bodyPr/>
          <a:lstStyle/>
          <a:p>
            <a:pPr>
              <a:buFont typeface="Wingdings" pitchFamily="2" charset="2"/>
              <a:buChar char="û"/>
            </a:pPr>
            <a:r>
              <a:rPr lang="en-US" dirty="0" smtClean="0"/>
              <a:t>It reads the </a:t>
            </a:r>
            <a:r>
              <a:rPr lang="en-US" dirty="0" err="1" smtClean="0"/>
              <a:t>binCalculator</a:t>
            </a:r>
            <a:r>
              <a:rPr lang="en-US" dirty="0" smtClean="0"/>
              <a:t> input parameters from the textboxes.</a:t>
            </a:r>
          </a:p>
          <a:p>
            <a:pPr>
              <a:buFont typeface="Wingdings" pitchFamily="2" charset="2"/>
              <a:buChar char="û"/>
            </a:pPr>
            <a:r>
              <a:rPr lang="en-US" dirty="0" smtClean="0"/>
              <a:t>User will choose between Put Option </a:t>
            </a:r>
            <a:r>
              <a:rPr lang="en-US" smtClean="0"/>
              <a:t>and Call Option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û"/>
            </a:pPr>
            <a:r>
              <a:rPr lang="sv-SE" dirty="0" smtClean="0"/>
              <a:t>Shows the prices calculated by the model.</a:t>
            </a:r>
            <a:endParaRPr lang="sv-SE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" y="4884324"/>
            <a:ext cx="2636259" cy="19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0400" y="0"/>
            <a:ext cx="5941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 smtClean="0">
                <a:solidFill>
                  <a:srgbClr val="92D050"/>
                </a:solidFill>
              </a:rPr>
              <a:t>MATLAB Implementation</a:t>
            </a:r>
            <a:endParaRPr lang="sv-SE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51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 rot="-4500000">
            <a:off x="-600677" y="2463798"/>
            <a:ext cx="5064125" cy="1695450"/>
          </a:xfrm>
        </p:spPr>
        <p:txBody>
          <a:bodyPr/>
          <a:lstStyle/>
          <a:p>
            <a:r>
              <a:rPr lang="sv-SE" dirty="0" smtClean="0"/>
              <a:t>Graphical User Interface</a:t>
            </a:r>
            <a:endParaRPr lang="sv-S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2255" y="1987211"/>
            <a:ext cx="4657725" cy="37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0400" y="0"/>
            <a:ext cx="5941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 smtClean="0">
                <a:solidFill>
                  <a:srgbClr val="92D050"/>
                </a:solidFill>
              </a:rPr>
              <a:t>MATLAB Implementation</a:t>
            </a:r>
            <a:endParaRPr lang="sv-SE" sz="3600" dirty="0">
              <a:solidFill>
                <a:srgbClr val="92D050"/>
              </a:solidFill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" y="4884324"/>
            <a:ext cx="2636259" cy="19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946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2160" y="3924181"/>
            <a:ext cx="22882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/>
              <a:t>   </a:t>
            </a:r>
            <a:r>
              <a:rPr lang="sv-SE" sz="1600" dirty="0" err="1" smtClean="0"/>
              <a:t>Hossein</a:t>
            </a:r>
            <a:r>
              <a:rPr lang="sv-SE" sz="1600" dirty="0" smtClean="0"/>
              <a:t> </a:t>
            </a:r>
            <a:r>
              <a:rPr lang="sv-SE" sz="1600" dirty="0" err="1" smtClean="0"/>
              <a:t>Nohrouzian</a:t>
            </a:r>
            <a:endParaRPr lang="sv-SE" sz="1600" dirty="0" smtClean="0"/>
          </a:p>
          <a:p>
            <a:pPr algn="r"/>
            <a:r>
              <a:rPr lang="sv-SE" sz="1600" dirty="0" smtClean="0"/>
              <a:t>                         Iran   </a:t>
            </a:r>
          </a:p>
          <a:p>
            <a:pPr algn="r"/>
            <a:endParaRPr lang="sv-SE" sz="1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19" y="692696"/>
            <a:ext cx="17526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24744"/>
            <a:ext cx="20002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46340"/>
            <a:ext cx="18097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365265" y="5589240"/>
            <a:ext cx="4311191" cy="940750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sz="3600" dirty="0" smtClean="0">
                <a:solidFill>
                  <a:srgbClr val="92D050"/>
                </a:solidFill>
              </a:rPr>
              <a:t>Analytical Finance</a:t>
            </a:r>
            <a:endParaRPr lang="sv-SE" sz="3600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9141" y="4884324"/>
            <a:ext cx="2124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dirty="0" smtClean="0"/>
              <a:t>Jessica Radeschnig</a:t>
            </a:r>
          </a:p>
          <a:p>
            <a:pPr algn="r"/>
            <a:r>
              <a:rPr lang="sv-SE" sz="1600" dirty="0" smtClean="0"/>
              <a:t>Sweden</a:t>
            </a:r>
            <a:endParaRPr lang="sv-SE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22389" y="3306263"/>
            <a:ext cx="2124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Amir </a:t>
            </a:r>
            <a:r>
              <a:rPr lang="en-US" sz="1600" dirty="0" err="1" smtClean="0"/>
              <a:t>Kazempour</a:t>
            </a:r>
            <a:endParaRPr lang="en-US" sz="1600" dirty="0" smtClean="0"/>
          </a:p>
          <a:p>
            <a:pPr algn="r"/>
            <a:r>
              <a:rPr lang="sv-SE" sz="1600" dirty="0"/>
              <a:t>I</a:t>
            </a:r>
            <a:r>
              <a:rPr lang="sv-SE" sz="1600" dirty="0" smtClean="0"/>
              <a:t>ran</a:t>
            </a:r>
            <a:endParaRPr lang="sv-SE" sz="1600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" y="4884324"/>
            <a:ext cx="2636259" cy="19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809934" y="0"/>
            <a:ext cx="4311191" cy="940750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sz="3600" dirty="0" smtClean="0">
                <a:solidFill>
                  <a:srgbClr val="92D050"/>
                </a:solidFill>
              </a:rPr>
              <a:t>Who are we?</a:t>
            </a:r>
            <a:endParaRPr lang="sv-SE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5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 rot="-3780000">
            <a:off x="-1047250" y="1817467"/>
            <a:ext cx="5064125" cy="1695450"/>
          </a:xfrm>
        </p:spPr>
        <p:txBody>
          <a:bodyPr/>
          <a:lstStyle/>
          <a:p>
            <a:r>
              <a:rPr lang="sv-SE" dirty="0" smtClean="0"/>
              <a:t>MATLAB Codes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62400" y="1219200"/>
            <a:ext cx="4657725" cy="507682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û"/>
            </a:pPr>
            <a:r>
              <a:rPr lang="sv-SE" dirty="0" smtClean="0"/>
              <a:t>Create the binomial tree, using the up and down factor.</a:t>
            </a:r>
          </a:p>
          <a:p>
            <a:pPr>
              <a:buFont typeface="Wingdings" pitchFamily="2" charset="2"/>
              <a:buChar char="û"/>
            </a:pPr>
            <a:r>
              <a:rPr lang="sv-SE" dirty="0" smtClean="0"/>
              <a:t>Create the exercise_True vector: It indicates if the Bermudan can be exercised at a certain node. </a:t>
            </a:r>
          </a:p>
          <a:p>
            <a:pPr>
              <a:buFont typeface="Wingdings" pitchFamily="2" charset="2"/>
              <a:buChar char="û"/>
            </a:pPr>
            <a:r>
              <a:rPr lang="en-US" dirty="0" smtClean="0"/>
              <a:t>Depending on the value of the </a:t>
            </a:r>
            <a:r>
              <a:rPr lang="en-US" dirty="0" err="1" smtClean="0"/>
              <a:t>put_True</a:t>
            </a:r>
            <a:r>
              <a:rPr lang="en-US" dirty="0" smtClean="0"/>
              <a:t>, the pay off tree, </a:t>
            </a:r>
            <a:r>
              <a:rPr lang="en-US" dirty="0" err="1" smtClean="0"/>
              <a:t>binTreeEE</a:t>
            </a:r>
            <a:r>
              <a:rPr lang="en-US" dirty="0" smtClean="0"/>
              <a:t>, is created.</a:t>
            </a:r>
          </a:p>
          <a:p>
            <a:pPr marL="365760" lvl="1" indent="0">
              <a:buNone/>
            </a:pPr>
            <a:r>
              <a:rPr lang="en-US" dirty="0" smtClean="0"/>
              <a:t>- </a:t>
            </a:r>
            <a:r>
              <a:rPr lang="en-US" sz="2200" dirty="0" smtClean="0"/>
              <a:t>Pay-off at each node if the option is exercised at that node. </a:t>
            </a:r>
            <a:endParaRPr lang="sv-SE" sz="2200" dirty="0" smtClean="0"/>
          </a:p>
          <a:p>
            <a:endParaRPr lang="sv-SE" dirty="0"/>
          </a:p>
        </p:txBody>
      </p:sp>
      <p:sp>
        <p:nvSpPr>
          <p:cNvPr id="4" name="Rectangle 3"/>
          <p:cNvSpPr/>
          <p:nvPr/>
        </p:nvSpPr>
        <p:spPr>
          <a:xfrm>
            <a:off x="3200400" y="0"/>
            <a:ext cx="5941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 smtClean="0">
                <a:solidFill>
                  <a:srgbClr val="92D050"/>
                </a:solidFill>
              </a:rPr>
              <a:t>MATLAB Implementation</a:t>
            </a:r>
            <a:endParaRPr lang="sv-SE" sz="3600" dirty="0">
              <a:solidFill>
                <a:srgbClr val="92D050"/>
              </a:solidFill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" y="4884324"/>
            <a:ext cx="2636259" cy="19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897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868456" y="1394166"/>
            <a:ext cx="2578100" cy="484028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û"/>
            </a:pPr>
            <a:r>
              <a:rPr lang="en-US" b="1" dirty="0" err="1" smtClean="0"/>
              <a:t>binTreeNE</a:t>
            </a:r>
            <a:r>
              <a:rPr lang="en-US" b="1" dirty="0" smtClean="0"/>
              <a:t> </a:t>
            </a:r>
          </a:p>
          <a:p>
            <a:pPr marL="857250" lvl="1" indent="-342900">
              <a:buFont typeface="Rockwell" pitchFamily="18" charset="0"/>
              <a:buChar char="-"/>
            </a:pPr>
            <a:r>
              <a:rPr lang="en-US" dirty="0" smtClean="0"/>
              <a:t>European option’s binomial tree.</a:t>
            </a:r>
          </a:p>
          <a:p>
            <a:pPr marL="857250" lvl="1" indent="-342900">
              <a:buFont typeface="Rockwell" pitchFamily="18" charset="0"/>
              <a:buChar char="-"/>
            </a:pPr>
            <a:r>
              <a:rPr lang="en-US" dirty="0" smtClean="0"/>
              <a:t>Value of each node is equal to the expected pay-off of the two successive nodes, under the risk neutral probability.</a:t>
            </a:r>
          </a:p>
          <a:p>
            <a:pPr lvl="1"/>
            <a:endParaRPr lang="en-US" dirty="0" smtClean="0"/>
          </a:p>
          <a:p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638800" y="1371600"/>
            <a:ext cx="2581275" cy="483711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û"/>
            </a:pPr>
            <a:r>
              <a:rPr lang="en-US" b="1" dirty="0" err="1" smtClean="0"/>
              <a:t>binTreeAm</a:t>
            </a:r>
            <a:endParaRPr lang="en-US" b="1" dirty="0" smtClean="0"/>
          </a:p>
          <a:p>
            <a:pPr lvl="1">
              <a:buFont typeface="Rockwell" pitchFamily="18" charset="0"/>
              <a:buChar char="-"/>
            </a:pPr>
            <a:r>
              <a:rPr lang="en-US" dirty="0" smtClean="0"/>
              <a:t>American option’s binomial tree.</a:t>
            </a:r>
          </a:p>
          <a:p>
            <a:pPr lvl="1">
              <a:buFont typeface="Rockwell" pitchFamily="18" charset="0"/>
              <a:buChar char="-"/>
            </a:pPr>
            <a:r>
              <a:rPr lang="en-US" dirty="0" smtClean="0"/>
              <a:t>Each node is the greater of the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err="1" smtClean="0"/>
              <a:t>binTreeEE</a:t>
            </a:r>
            <a:r>
              <a:rPr lang="en-US" dirty="0" smtClean="0"/>
              <a:t> value</a:t>
            </a:r>
          </a:p>
          <a:p>
            <a:pPr marL="914400" lvl="2" indent="0">
              <a:buNone/>
            </a:pPr>
            <a:r>
              <a:rPr lang="en-US" dirty="0" smtClean="0"/>
              <a:t>and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Expected pay-off of the two successive nodes.</a:t>
            </a:r>
          </a:p>
          <a:p>
            <a:pPr lvl="2"/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3200400" y="0"/>
            <a:ext cx="5941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 smtClean="0">
                <a:solidFill>
                  <a:srgbClr val="92D050"/>
                </a:solidFill>
              </a:rPr>
              <a:t>MATLAB Implementation</a:t>
            </a:r>
            <a:endParaRPr lang="sv-SE" sz="3600" dirty="0">
              <a:solidFill>
                <a:srgbClr val="92D05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-3780000">
            <a:off x="-1236523" y="1773339"/>
            <a:ext cx="5064125" cy="1695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smtClean="0"/>
              <a:t>MATLAB Codes </a:t>
            </a:r>
            <a:endParaRPr lang="sv-SE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" y="4884324"/>
            <a:ext cx="2636259" cy="19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822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87635" y="1169216"/>
            <a:ext cx="4657725" cy="5076825"/>
          </a:xfrm>
        </p:spPr>
        <p:txBody>
          <a:bodyPr/>
          <a:lstStyle/>
          <a:p>
            <a:pPr>
              <a:buFont typeface="Wingdings" pitchFamily="2" charset="2"/>
              <a:buChar char="û"/>
            </a:pPr>
            <a:r>
              <a:rPr lang="en-US" dirty="0" err="1" smtClean="0"/>
              <a:t>binTreeBr</a:t>
            </a:r>
            <a:endParaRPr lang="en-US" dirty="0" smtClean="0"/>
          </a:p>
          <a:p>
            <a:pPr lvl="1">
              <a:buFont typeface="Rockwell" pitchFamily="18" charset="0"/>
              <a:buChar char="-"/>
            </a:pPr>
            <a:r>
              <a:rPr lang="en-US" dirty="0" smtClean="0"/>
              <a:t>Bermudan option’s binomial tree</a:t>
            </a:r>
          </a:p>
          <a:p>
            <a:pPr lvl="1">
              <a:buFont typeface="Rockwell" pitchFamily="18" charset="0"/>
              <a:buChar char="-"/>
            </a:pPr>
            <a:r>
              <a:rPr lang="en-US" dirty="0" smtClean="0"/>
              <a:t>If the </a:t>
            </a:r>
            <a:r>
              <a:rPr lang="en-US" dirty="0" err="1" smtClean="0"/>
              <a:t>exercise_True</a:t>
            </a:r>
            <a:r>
              <a:rPr lang="en-US" dirty="0" smtClean="0"/>
              <a:t> at the node is not zero, then, the pay-off is calculated as the one in American option.</a:t>
            </a:r>
          </a:p>
          <a:p>
            <a:pPr lvl="1">
              <a:buFont typeface="Rockwell" pitchFamily="18" charset="0"/>
              <a:buChar char="-"/>
            </a:pPr>
            <a:r>
              <a:rPr lang="en-US" dirty="0" smtClean="0"/>
              <a:t>If the </a:t>
            </a:r>
            <a:r>
              <a:rPr lang="en-US" dirty="0" err="1" smtClean="0"/>
              <a:t>exercise_True</a:t>
            </a:r>
            <a:r>
              <a:rPr lang="en-US" dirty="0" smtClean="0"/>
              <a:t> at the node is zero, the pay-off is calculated as the one in the European option.</a:t>
            </a:r>
            <a:endParaRPr lang="sv-SE" dirty="0"/>
          </a:p>
        </p:txBody>
      </p:sp>
      <p:sp>
        <p:nvSpPr>
          <p:cNvPr id="4" name="Rectangle 3"/>
          <p:cNvSpPr/>
          <p:nvPr/>
        </p:nvSpPr>
        <p:spPr>
          <a:xfrm>
            <a:off x="3200400" y="0"/>
            <a:ext cx="5941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 smtClean="0">
                <a:solidFill>
                  <a:srgbClr val="92D050"/>
                </a:solidFill>
              </a:rPr>
              <a:t>MATLAB Implementation</a:t>
            </a:r>
            <a:endParaRPr lang="sv-SE" sz="3600" dirty="0">
              <a:solidFill>
                <a:srgbClr val="92D05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-3780000">
            <a:off x="-1047250" y="1817467"/>
            <a:ext cx="5064125" cy="1695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smtClean="0"/>
              <a:t>MATLAB Codes </a:t>
            </a:r>
            <a:endParaRPr lang="sv-SE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" y="4884324"/>
            <a:ext cx="2636259" cy="19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32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62400" y="1143000"/>
            <a:ext cx="4657725" cy="5076825"/>
          </a:xfrm>
        </p:spPr>
        <p:txBody>
          <a:bodyPr/>
          <a:lstStyle/>
          <a:p>
            <a:pPr>
              <a:buFont typeface="Wingdings" pitchFamily="2" charset="2"/>
              <a:buChar char="û"/>
            </a:pPr>
            <a:r>
              <a:rPr lang="en-US" dirty="0" smtClean="0"/>
              <a:t>Running the code in MATLAB</a:t>
            </a:r>
          </a:p>
          <a:p>
            <a:pPr>
              <a:buFont typeface="Wingdings" pitchFamily="2" charset="2"/>
              <a:buChar char="û"/>
            </a:pPr>
            <a:r>
              <a:rPr lang="en-US" dirty="0" smtClean="0"/>
              <a:t>Checking the binomial trees created by the application. </a:t>
            </a:r>
          </a:p>
          <a:p>
            <a:pPr>
              <a:buFont typeface="Wingdings" pitchFamily="2" charset="2"/>
              <a:buChar char="û"/>
            </a:pPr>
            <a:r>
              <a:rPr lang="en-US" dirty="0" smtClean="0"/>
              <a:t>Running the GUI </a:t>
            </a:r>
          </a:p>
          <a:p>
            <a:pPr>
              <a:buFont typeface="Wingdings" pitchFamily="2" charset="2"/>
              <a:buChar char="û"/>
            </a:pPr>
            <a:r>
              <a:rPr lang="en-US" dirty="0" smtClean="0"/>
              <a:t>Calculating the options’ fair prices for different values of exercise frequency </a:t>
            </a:r>
          </a:p>
          <a:p>
            <a:endParaRPr lang="sv-SE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200400" y="0"/>
            <a:ext cx="5941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 smtClean="0">
                <a:solidFill>
                  <a:srgbClr val="92D050"/>
                </a:solidFill>
              </a:rPr>
              <a:t>MATLAB Implementation</a:t>
            </a:r>
            <a:endParaRPr lang="sv-SE" sz="3600" dirty="0">
              <a:solidFill>
                <a:srgbClr val="92D05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-3780000">
            <a:off x="-1047250" y="1817467"/>
            <a:ext cx="5064125" cy="1695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smtClean="0"/>
              <a:t>MATLAB Codes </a:t>
            </a:r>
            <a:endParaRPr lang="sv-SE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" y="4884324"/>
            <a:ext cx="2636259" cy="19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406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627" y="2514600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dirty="0" smtClean="0"/>
              <a:t>Questions?</a:t>
            </a:r>
            <a:endParaRPr lang="sv-SE" sz="8800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" y="4884324"/>
            <a:ext cx="2636259" cy="19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2438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</a:t>
            </a:r>
            <a:r>
              <a:rPr lang="en-US" sz="8800" dirty="0">
                <a:latin typeface="+mj-lt"/>
                <a:ea typeface="+mj-ea"/>
                <a:cs typeface="+mj-cs"/>
              </a:rPr>
              <a:t>Y</a:t>
            </a:r>
            <a:r>
              <a:rPr kumimoji="0" lang="en-US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</a:t>
            </a:r>
            <a:r>
              <a:rPr lang="en-US" sz="8800" noProof="0" dirty="0">
                <a:latin typeface="+mj-lt"/>
                <a:ea typeface="+mj-ea"/>
                <a:cs typeface="+mj-cs"/>
              </a:rPr>
              <a:t>!</a:t>
            </a:r>
            <a:endParaRPr kumimoji="0" lang="sv-SE" sz="8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" y="4884324"/>
            <a:ext cx="2636259" cy="19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381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" y="0"/>
            <a:ext cx="48393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55002" y="0"/>
            <a:ext cx="4288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v-SE" sz="36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sv-SE" sz="3600" dirty="0" smtClean="0">
                <a:solidFill>
                  <a:srgbClr val="92D050"/>
                </a:solidFill>
              </a:rPr>
              <a:t>Agenda </a:t>
            </a:r>
            <a:endParaRPr lang="sv-SE" sz="6000" dirty="0" smtClean="0">
              <a:solidFill>
                <a:srgbClr val="92D050"/>
              </a:solidFill>
            </a:endParaRPr>
          </a:p>
          <a:p>
            <a:pPr algn="r"/>
            <a:endParaRPr lang="sv-SE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81282" y="2057400"/>
            <a:ext cx="403643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û"/>
            </a:pPr>
            <a:r>
              <a:rPr lang="en-US" sz="2400" dirty="0" smtClean="0"/>
              <a:t>The Binomial Model</a:t>
            </a:r>
          </a:p>
          <a:p>
            <a:pPr marL="342900" indent="-342900">
              <a:buFont typeface="Wingdings" pitchFamily="2" charset="2"/>
              <a:buChar char="û"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û"/>
            </a:pPr>
            <a:r>
              <a:rPr lang="en-US" sz="2400" dirty="0" smtClean="0"/>
              <a:t>Pricing Different Options</a:t>
            </a:r>
          </a:p>
          <a:p>
            <a:pPr marL="342900" indent="-342900">
              <a:buFont typeface="Wingdings" pitchFamily="2" charset="2"/>
              <a:buChar char="û"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û"/>
            </a:pPr>
            <a:r>
              <a:rPr lang="en-US" sz="2400" dirty="0" smtClean="0"/>
              <a:t>Example</a:t>
            </a:r>
          </a:p>
          <a:p>
            <a:pPr marL="342900" indent="-342900">
              <a:buFont typeface="Wingdings" pitchFamily="2" charset="2"/>
              <a:buChar char="û"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û"/>
            </a:pPr>
            <a:r>
              <a:rPr lang="en-US" sz="2400" dirty="0"/>
              <a:t>MATLAB </a:t>
            </a:r>
            <a:r>
              <a:rPr lang="en-US" sz="2400" dirty="0" smtClean="0"/>
              <a:t>Implementation</a:t>
            </a:r>
          </a:p>
          <a:p>
            <a:endParaRPr lang="en-US" sz="2400" dirty="0" smtClean="0"/>
          </a:p>
          <a:p>
            <a:pPr marL="342900" indent="-342900">
              <a:buFont typeface="Wingdings" pitchFamily="2" charset="2"/>
              <a:buChar char="û"/>
            </a:pPr>
            <a:r>
              <a:rPr lang="en-US" sz="2400" dirty="0" smtClean="0"/>
              <a:t>Questions</a:t>
            </a:r>
          </a:p>
          <a:p>
            <a:pPr marL="342900" indent="-342900">
              <a:buFont typeface="Wingdings" pitchFamily="2" charset="2"/>
              <a:buChar char="û"/>
            </a:pPr>
            <a:endParaRPr lang="en-US" sz="2400" dirty="0"/>
          </a:p>
          <a:p>
            <a:pPr algn="r"/>
            <a:endParaRPr lang="en-US" sz="2400" dirty="0" smtClean="0">
              <a:solidFill>
                <a:srgbClr val="92D050"/>
              </a:solidFill>
            </a:endParaRPr>
          </a:p>
          <a:p>
            <a:pPr algn="r"/>
            <a:endParaRPr lang="en-US" sz="2400" dirty="0" smtClean="0">
              <a:solidFill>
                <a:srgbClr val="92D050"/>
              </a:solidFill>
            </a:endParaRPr>
          </a:p>
          <a:p>
            <a:pPr algn="r"/>
            <a:endParaRPr lang="sv-SE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87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1333435429"/>
                  </p:ext>
                </p:extLst>
              </p:nvPr>
            </p:nvGraphicFramePr>
            <p:xfrm>
              <a:off x="1115616" y="904717"/>
              <a:ext cx="7056784" cy="476279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xmlns="" val="1333435429"/>
                  </p:ext>
                </p:extLst>
              </p:nvPr>
            </p:nvGraphicFramePr>
            <p:xfrm>
              <a:off x="1115616" y="904717"/>
              <a:ext cx="7056784" cy="476279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4711638" y="0"/>
            <a:ext cx="4418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3600" dirty="0" smtClean="0">
                <a:solidFill>
                  <a:srgbClr val="92D050"/>
                </a:solidFill>
              </a:rPr>
              <a:t>The Binomial Model</a:t>
            </a:r>
            <a:endParaRPr lang="sv-SE" sz="3600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rot="3180000">
                <a:off x="2708760" y="4128458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/>
                        </a:rPr>
                        <m:t>(1−</m:t>
                      </m:r>
                      <m:sSup>
                        <m:sSupPr>
                          <m:ctrlPr>
                            <a:rPr lang="sv-SE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v-SE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sv-SE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sv-SE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180000">
                <a:off x="2708760" y="4128458"/>
                <a:ext cx="1152128" cy="369332"/>
              </a:xfrm>
              <a:prstGeom prst="rect">
                <a:avLst/>
              </a:prstGeom>
              <a:blipFill rotWithShape="1">
                <a:blip r:embed="rId11"/>
                <a:stretch>
                  <a:fillRect r="-4294" b="-687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rot="-3120000">
                <a:off x="2670793" y="2581920"/>
                <a:ext cx="11521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v-SE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v-SE" sz="20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sv-SE" sz="20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sv-SE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3120000">
                <a:off x="2670793" y="2581920"/>
                <a:ext cx="1152128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-3000000">
                <a:off x="5300303" y="1630813"/>
                <a:ext cx="1152128" cy="395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v-SE" b="0" i="1" smtClean="0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sv-S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v-SE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sv-SE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  <m:sup>
                          <m:r>
                            <a:rPr lang="sv-SE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3000000">
                <a:off x="5300303" y="1630813"/>
                <a:ext cx="1152128" cy="39587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rot="3120000">
                <a:off x="5347951" y="2588332"/>
                <a:ext cx="1292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v-SE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v-SE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sv-SE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sv-SE" b="0" i="1" smtClean="0">
                          <a:latin typeface="Cambria Math"/>
                        </a:rPr>
                        <m:t>(1−</m:t>
                      </m:r>
                      <m:sSup>
                        <m:sSupPr>
                          <m:ctrlPr>
                            <a:rPr lang="sv-SE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v-SE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sv-SE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sv-SE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120000">
                <a:off x="5347951" y="2588332"/>
                <a:ext cx="1292152" cy="369332"/>
              </a:xfrm>
              <a:prstGeom prst="rect">
                <a:avLst/>
              </a:prstGeom>
              <a:blipFill rotWithShape="1">
                <a:blip r:embed="rId14"/>
                <a:stretch>
                  <a:fillRect r="-6145" b="-873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rot="-3480000">
                <a:off x="5173888" y="3631975"/>
                <a:ext cx="1362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v-S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v-SE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sv-S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v-SE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sv-SE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sv-SE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v-SE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sv-SE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3480000">
                <a:off x="5173888" y="3631975"/>
                <a:ext cx="1362696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3604" r="-935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2280000">
                <a:off x="5363850" y="4940906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v-SE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v-S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v-SE" b="0" i="1" smtClean="0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sv-SE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sv-SE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sv-SE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sv-SE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80000">
                <a:off x="5363850" y="4940906"/>
                <a:ext cx="1152128" cy="369332"/>
              </a:xfrm>
              <a:prstGeom prst="rect">
                <a:avLst/>
              </a:prstGeom>
              <a:blipFill rotWithShape="1">
                <a:blip r:embed="rId16"/>
                <a:stretch>
                  <a:fillRect r="-7487" b="-1272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" y="4884324"/>
            <a:ext cx="2636259" cy="19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 rot="-1800000">
            <a:off x="-362613" y="553367"/>
            <a:ext cx="4592151" cy="16954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v-SE" dirty="0" smtClean="0"/>
              <a:t>The Expected Value of the Underlying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832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" y="4884324"/>
            <a:ext cx="2636259" cy="19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805" y="1743376"/>
            <a:ext cx="6012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smtClean="0"/>
              <a:t>The Up and Down Factors</a:t>
            </a:r>
            <a:endParaRPr lang="sv-SE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07704" y="2973687"/>
                <a:ext cx="2083327" cy="677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3200" b="0" i="1" smtClean="0">
                          <a:latin typeface="Cambria Math"/>
                        </a:rPr>
                        <m:t>𝑢</m:t>
                      </m:r>
                      <m:r>
                        <a:rPr lang="sv-SE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v-SE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v-SE" sz="3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sv-SE" sz="32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sv-SE" sz="3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sz="3200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sv-SE" sz="32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</m:rad>
                        </m:sup>
                      </m:sSup>
                    </m:oMath>
                  </m:oMathPara>
                </a14:m>
                <a:endParaRPr lang="sv-SE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973687"/>
                <a:ext cx="2083327" cy="677943"/>
              </a:xfrm>
              <a:prstGeom prst="rect">
                <a:avLst/>
              </a:prstGeom>
              <a:blipFill rotWithShape="1">
                <a:blip r:embed="rId3"/>
                <a:stretch>
                  <a:fillRect r="-9357" b="-2882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07969" y="2962350"/>
                <a:ext cx="2305503" cy="677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32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sv-SE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v-SE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v-SE" sz="3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sv-SE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v-SE" sz="32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sv-SE" sz="3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v-SE" sz="3200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sv-SE" sz="32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</m:rad>
                        </m:sup>
                      </m:sSup>
                    </m:oMath>
                  </m:oMathPara>
                </a14:m>
                <a:endParaRPr lang="sv-SE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969" y="2962350"/>
                <a:ext cx="2305503" cy="677943"/>
              </a:xfrm>
              <a:prstGeom prst="rect">
                <a:avLst/>
              </a:prstGeom>
              <a:blipFill rotWithShape="1">
                <a:blip r:embed="rId4"/>
                <a:stretch>
                  <a:fillRect r="-8730" b="-2882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711638" y="0"/>
            <a:ext cx="4418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3600" dirty="0" smtClean="0">
                <a:solidFill>
                  <a:srgbClr val="92D050"/>
                </a:solidFill>
              </a:rPr>
              <a:t>The Binomial Model</a:t>
            </a:r>
            <a:endParaRPr lang="sv-SE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82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" y="4884324"/>
            <a:ext cx="2636259" cy="19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1638" y="0"/>
            <a:ext cx="4418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3600" dirty="0" smtClean="0">
                <a:solidFill>
                  <a:srgbClr val="92D050"/>
                </a:solidFill>
              </a:rPr>
              <a:t>The Binomial Model</a:t>
            </a:r>
            <a:endParaRPr lang="sv-SE" sz="3600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04" y="1743376"/>
            <a:ext cx="6491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smtClean="0"/>
              <a:t>The Risk-Neutral Probability Measure</a:t>
            </a:r>
            <a:endParaRPr lang="sv-SE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35896" y="2996952"/>
                <a:ext cx="2805016" cy="1093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v-SE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v-SE" sz="32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sv-SE" sz="3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sv-SE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v-SE" sz="32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v-SE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v-SE" sz="3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sv-SE" sz="32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sv-SE" sz="3200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sv-SE" sz="32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sv-SE" sz="3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sv-SE" sz="32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sv-SE" sz="32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sv-SE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v-SE" sz="32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sv-SE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996952"/>
                <a:ext cx="2805016" cy="1093056"/>
              </a:xfrm>
              <a:prstGeom prst="rect">
                <a:avLst/>
              </a:prstGeom>
              <a:blipFill rotWithShape="1">
                <a:blip r:embed="rId3"/>
                <a:stretch>
                  <a:fillRect r="-5857" b="-55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588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" y="4884324"/>
            <a:ext cx="2636259" cy="19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137456"/>
              </p:ext>
            </p:extLst>
          </p:nvPr>
        </p:nvGraphicFramePr>
        <p:xfrm>
          <a:off x="2843808" y="1484784"/>
          <a:ext cx="5184576" cy="3352799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800200"/>
                <a:gridCol w="1603400"/>
                <a:gridCol w="1780976"/>
              </a:tblGrid>
              <a:tr h="718457">
                <a:tc gridSpan="3">
                  <a:txBody>
                    <a:bodyPr/>
                    <a:lstStyle/>
                    <a:p>
                      <a:pPr algn="ctr"/>
                      <a:r>
                        <a:rPr lang="sv-SE" sz="3600" dirty="0" smtClean="0"/>
                        <a:t>Pay-off Functions</a:t>
                      </a:r>
                      <a:endParaRPr lang="sv-SE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</a:tr>
              <a:tr h="444759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7D2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2000" b="1" dirty="0" smtClean="0"/>
                        <a:t>Position</a:t>
                      </a:r>
                      <a:endParaRPr lang="sv-SE" sz="20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7D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</a:tr>
              <a:tr h="444759">
                <a:tc>
                  <a:txBody>
                    <a:bodyPr/>
                    <a:lstStyle/>
                    <a:p>
                      <a:r>
                        <a:rPr lang="sv-SE" sz="2000" b="1" dirty="0" smtClean="0"/>
                        <a:t>Option Type</a:t>
                      </a:r>
                      <a:endParaRPr lang="sv-SE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7D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Long 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B9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Short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B931"/>
                    </a:solidFill>
                  </a:tcPr>
                </a:tc>
              </a:tr>
              <a:tr h="1026367">
                <a:tc>
                  <a:txBody>
                    <a:bodyPr/>
                    <a:lstStyle/>
                    <a:p>
                      <a:pPr algn="ctr"/>
                      <a:endParaRPr lang="sv-SE" dirty="0" smtClean="0"/>
                    </a:p>
                    <a:p>
                      <a:pPr algn="ctr"/>
                      <a:r>
                        <a:rPr lang="sv-SE" dirty="0" smtClean="0"/>
                        <a:t>Call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B9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max(S</a:t>
                      </a:r>
                      <a:r>
                        <a:rPr lang="en-US" baseline="-25000" dirty="0" smtClean="0"/>
                        <a:t>T</a:t>
                      </a:r>
                      <a:r>
                        <a:rPr lang="en-US" dirty="0" smtClean="0"/>
                        <a:t> -K,0)</a:t>
                      </a:r>
                    </a:p>
                    <a:p>
                      <a:pPr algn="ctr"/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7D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-max ( S</a:t>
                      </a:r>
                      <a:r>
                        <a:rPr lang="en-US" baseline="-25000" dirty="0" smtClean="0"/>
                        <a:t>T</a:t>
                      </a:r>
                      <a:r>
                        <a:rPr lang="en-US" dirty="0" smtClean="0"/>
                        <a:t> -K,0 )</a:t>
                      </a:r>
                    </a:p>
                    <a:p>
                      <a:pPr algn="ctr"/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7D21"/>
                    </a:solidFill>
                  </a:tcPr>
                </a:tc>
              </a:tr>
              <a:tr h="718457"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Put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B9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max(K-S</a:t>
                      </a:r>
                      <a:r>
                        <a:rPr lang="en-US" baseline="-25000" dirty="0" smtClean="0"/>
                        <a:t>T</a:t>
                      </a:r>
                      <a:r>
                        <a:rPr lang="en-US" dirty="0" smtClean="0"/>
                        <a:t> ,0)</a:t>
                      </a:r>
                    </a:p>
                    <a:p>
                      <a:pPr algn="ctr"/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7D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-max(K-S</a:t>
                      </a:r>
                      <a:r>
                        <a:rPr lang="en-US" baseline="-25000" dirty="0" smtClean="0"/>
                        <a:t>T</a:t>
                      </a:r>
                      <a:r>
                        <a:rPr lang="en-US" dirty="0" smtClean="0"/>
                        <a:t> ,0)</a:t>
                      </a:r>
                      <a:endParaRPr lang="sv-SE" dirty="0" smtClean="0"/>
                    </a:p>
                    <a:p>
                      <a:pPr algn="ctr"/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7D2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665081" y="0"/>
            <a:ext cx="5476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solidFill>
                  <a:srgbClr val="92D050"/>
                </a:solidFill>
              </a:rPr>
              <a:t>Pricing Different Options</a:t>
            </a:r>
            <a:endParaRPr lang="sv-SE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67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313" y="1981200"/>
            <a:ext cx="455295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" y="4884324"/>
            <a:ext cx="2636259" cy="19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65081" y="0"/>
            <a:ext cx="5476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solidFill>
                  <a:srgbClr val="92D050"/>
                </a:solidFill>
              </a:rPr>
              <a:t>Pricing Different Options</a:t>
            </a:r>
            <a:endParaRPr lang="sv-SE" sz="3600" dirty="0">
              <a:solidFill>
                <a:srgbClr val="92D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65536" y="1437457"/>
            <a:ext cx="121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European</a:t>
            </a:r>
            <a:r>
              <a:rPr lang="en-US" sz="2800" dirty="0" smtClean="0"/>
              <a:t> </a:t>
            </a:r>
            <a:endParaRPr lang="sv-SE" sz="2800" dirty="0"/>
          </a:p>
        </p:txBody>
      </p:sp>
      <p:sp>
        <p:nvSpPr>
          <p:cNvPr id="7" name="Oval 6"/>
          <p:cNvSpPr/>
          <p:nvPr/>
        </p:nvSpPr>
        <p:spPr>
          <a:xfrm>
            <a:off x="4419599" y="2667000"/>
            <a:ext cx="889779" cy="1738840"/>
          </a:xfrm>
          <a:prstGeom prst="ellipse">
            <a:avLst/>
          </a:prstGeom>
          <a:noFill/>
          <a:ln>
            <a:solidFill>
              <a:srgbClr val="78B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Oval 9"/>
          <p:cNvSpPr/>
          <p:nvPr/>
        </p:nvSpPr>
        <p:spPr>
          <a:xfrm>
            <a:off x="6858001" y="1937876"/>
            <a:ext cx="990599" cy="3148994"/>
          </a:xfrm>
          <a:prstGeom prst="ellipse">
            <a:avLst/>
          </a:prstGeom>
          <a:noFill/>
          <a:ln>
            <a:solidFill>
              <a:srgbClr val="78B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3402496" y="4221174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Bermudan </a:t>
            </a:r>
            <a:endParaRPr lang="sv-SE" dirty="0"/>
          </a:p>
        </p:txBody>
      </p:sp>
      <p:sp>
        <p:nvSpPr>
          <p:cNvPr id="12" name="Oval 11"/>
          <p:cNvSpPr/>
          <p:nvPr/>
        </p:nvSpPr>
        <p:spPr>
          <a:xfrm>
            <a:off x="5713086" y="2259512"/>
            <a:ext cx="889779" cy="2456284"/>
          </a:xfrm>
          <a:prstGeom prst="ellipse">
            <a:avLst/>
          </a:prstGeom>
          <a:noFill/>
          <a:ln>
            <a:solidFill>
              <a:srgbClr val="78B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4894305" y="3390954"/>
            <a:ext cx="1852256" cy="38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American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11559" y="1038565"/>
                <a:ext cx="4406527" cy="6605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sv-SE" b="0" i="1" smtClean="0">
                              <a:latin typeface="Cambria Math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sv-S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sv-SE" b="0" i="1" smtClean="0">
                              <a:latin typeface="Cambria Math"/>
                            </a:rPr>
                            <m:t>=</m:t>
                          </m:r>
                          <m:r>
                            <a:rPr lang="sv-SE" b="0" i="1" smtClean="0">
                              <a:latin typeface="Cambria Math"/>
                            </a:rPr>
                            <m:t>𝐿𝑜𝑛𝑔</m:t>
                          </m:r>
                          <m:r>
                            <a:rPr lang="sv-SE" b="0" i="1" smtClean="0">
                              <a:latin typeface="Cambria Math"/>
                            </a:rPr>
                            <m:t> </m:t>
                          </m:r>
                          <m:r>
                            <a:rPr lang="sv-SE" b="0" i="1" smtClean="0">
                              <a:latin typeface="Cambria Math"/>
                            </a:rPr>
                            <m:t>𝑃𝑎𝑦</m:t>
                          </m:r>
                          <m:r>
                            <a:rPr lang="sv-SE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v-SE" b="0" i="1" smtClean="0">
                              <a:latin typeface="Cambria Math"/>
                            </a:rPr>
                            <m:t>𝑂𝑓𝑓</m:t>
                          </m:r>
                          <m:r>
                            <a:rPr lang="sv-SE" b="0" i="1" smtClean="0">
                              <a:latin typeface="Cambria Math"/>
                            </a:rPr>
                            <m:t> </m:t>
                          </m:r>
                        </m:e>
                        <m:e>
                          <m:sSub>
                            <m:sSubPr>
                              <m:ctrlPr>
                                <a:rPr lang="sv-S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sv-SE" b="0" i="1" smtClean="0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sv-S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v-SE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sv-SE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sv-SE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sv-SE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sv-SE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sv-S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sv-SE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sv-SE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sSub>
                            <m:sSubPr>
                              <m:ctrlPr>
                                <a:rPr lang="sv-S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sub>
                          </m:sSub>
                          <m:d>
                            <m:dPr>
                              <m:ctrlPr>
                                <a:rPr lang="sv-SE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sv-SE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sv-SE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sv-SE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sv-SE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sv-SE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sv-S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sv-SE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sv-SE" b="0" i="1" smtClean="0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sv-S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sv-SE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sv-SE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sv-SE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59" y="1038565"/>
                <a:ext cx="4406527" cy="660502"/>
              </a:xfrm>
              <a:prstGeom prst="rect">
                <a:avLst/>
              </a:prstGeom>
              <a:blipFill rotWithShape="1">
                <a:blip r:embed="rId4"/>
                <a:stretch>
                  <a:fillRect r="-27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18086" y="1032046"/>
                <a:ext cx="19474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/>
                        </a:rPr>
                        <m:t>𝑓𝑜𝑟</m:t>
                      </m:r>
                      <m:r>
                        <a:rPr lang="sv-SE" b="0" i="1" smtClean="0">
                          <a:latin typeface="Cambria Math"/>
                        </a:rPr>
                        <m:t>               </m:t>
                      </m:r>
                      <m:r>
                        <a:rPr lang="sv-SE" b="0" i="1" smtClean="0">
                          <a:latin typeface="Cambria Math"/>
                        </a:rPr>
                        <m:t>𝑡</m:t>
                      </m:r>
                      <m:r>
                        <a:rPr lang="sv-SE" b="0" i="1" smtClean="0">
                          <a:latin typeface="Cambria Math"/>
                        </a:rPr>
                        <m:t>=</m:t>
                      </m:r>
                      <m:r>
                        <a:rPr lang="sv-SE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sv-SE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/>
                          <a:ea typeface="Cambria Math"/>
                        </a:rPr>
                        <m:t>𝑓𝑜𝑟</m:t>
                      </m:r>
                      <m:r>
                        <a:rPr lang="sv-SE" b="0" i="1" smtClean="0">
                          <a:latin typeface="Cambria Math"/>
                          <a:ea typeface="Cambria Math"/>
                        </a:rPr>
                        <m:t>      0≤</m:t>
                      </m:r>
                      <m:r>
                        <a:rPr lang="sv-SE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sv-SE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nor/>
                        </m:rPr>
                        <a:rPr lang="sv-SE" b="0" i="0" smtClean="0">
                          <a:latin typeface="Cambria Math"/>
                          <a:ea typeface="Cambria Math"/>
                        </a:rPr>
                        <m:t>T</m:t>
                      </m:r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086" y="1032046"/>
                <a:ext cx="1947450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4717" r="-3125" b="-1415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942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84688" y="1143000"/>
            <a:ext cx="4659312" cy="50784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"/>
            </a:pPr>
            <a:r>
              <a:rPr lang="en-US" dirty="0" smtClean="0"/>
              <a:t>   S</a:t>
            </a:r>
            <a:r>
              <a:rPr lang="en-US" baseline="-25000" dirty="0" smtClean="0"/>
              <a:t>0</a:t>
            </a:r>
            <a:r>
              <a:rPr lang="en-US" dirty="0" smtClean="0"/>
              <a:t> =$40</a:t>
            </a:r>
          </a:p>
          <a:p>
            <a:pPr>
              <a:buFont typeface="Wingdings" pitchFamily="2" charset="2"/>
              <a:buChar char=""/>
            </a:pPr>
            <a:r>
              <a:rPr lang="en-US" dirty="0" smtClean="0"/>
              <a:t>   K=$42</a:t>
            </a:r>
          </a:p>
          <a:p>
            <a:pPr>
              <a:buFont typeface="Wingdings" pitchFamily="2" charset="2"/>
              <a:buChar char=""/>
            </a:pPr>
            <a:r>
              <a:rPr lang="en-US" dirty="0" smtClean="0"/>
              <a:t>   r=12%</a:t>
            </a:r>
          </a:p>
          <a:p>
            <a:pPr>
              <a:buFont typeface="Wingdings" pitchFamily="2" charset="2"/>
              <a:buChar char=""/>
            </a:pPr>
            <a:r>
              <a:rPr lang="en-US" dirty="0" smtClean="0"/>
              <a:t>   ∆T=3-month</a:t>
            </a:r>
          </a:p>
          <a:p>
            <a:pPr>
              <a:buFont typeface="Wingdings" pitchFamily="2" charset="2"/>
              <a:buChar char=""/>
            </a:pPr>
            <a:r>
              <a:rPr lang="en-US" dirty="0" smtClean="0"/>
              <a:t>   T=9 months</a:t>
            </a:r>
          </a:p>
          <a:p>
            <a:pPr>
              <a:buFont typeface="Wingdings" pitchFamily="2" charset="2"/>
              <a:buChar char=""/>
            </a:pPr>
            <a:r>
              <a:rPr lang="en-US" dirty="0" smtClean="0"/>
              <a:t>   u=1.1</a:t>
            </a:r>
          </a:p>
          <a:p>
            <a:pPr>
              <a:buFont typeface="Wingdings" pitchFamily="2" charset="2"/>
              <a:buChar char=""/>
            </a:pPr>
            <a:r>
              <a:rPr lang="en-US" dirty="0" smtClean="0"/>
              <a:t>   d=0.9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" y="4884324"/>
            <a:ext cx="2636259" cy="19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81658" y="0"/>
            <a:ext cx="2060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solidFill>
                  <a:srgbClr val="92D050"/>
                </a:solidFill>
              </a:rPr>
              <a:t>Example</a:t>
            </a:r>
            <a:endParaRPr lang="sv-SE" sz="3600" dirty="0">
              <a:solidFill>
                <a:srgbClr val="92D05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-4500000">
            <a:off x="-753077" y="1817467"/>
            <a:ext cx="5064125" cy="1695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European Put Option</a:t>
            </a:r>
            <a:endParaRPr lang="sv-SE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</Template>
  <TotalTime>827</TotalTime>
  <Words>1005</Words>
  <Application>Microsoft Office PowerPoint</Application>
  <PresentationFormat>On-screen Show (4:3)</PresentationFormat>
  <Paragraphs>200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Kilter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Value of the underlying</vt:lpstr>
      <vt:lpstr>PowerPoint Presentation</vt:lpstr>
      <vt:lpstr>Price of the European Option</vt:lpstr>
      <vt:lpstr>Price of the American Option</vt:lpstr>
      <vt:lpstr>Price of the Bermudan Option</vt:lpstr>
      <vt:lpstr>Comparing the Results:</vt:lpstr>
      <vt:lpstr>PowerPoint Presentation</vt:lpstr>
      <vt:lpstr>binCalculator Function</vt:lpstr>
      <vt:lpstr>Graphical User Interface</vt:lpstr>
      <vt:lpstr>Graphical User Interface</vt:lpstr>
      <vt:lpstr>MATLAB Codes 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Analytical Finance</dc:title>
  <dc:creator>Amir Kazempour</dc:creator>
  <cp:lastModifiedBy>Amir Kazempour</cp:lastModifiedBy>
  <cp:revision>68</cp:revision>
  <dcterms:created xsi:type="dcterms:W3CDTF">2012-10-18T09:00:35Z</dcterms:created>
  <dcterms:modified xsi:type="dcterms:W3CDTF">2012-10-22T17:39:40Z</dcterms:modified>
</cp:coreProperties>
</file>