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9DB4527-B051-4C4E-B3E9-D6B9C5DBCCC2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39E0D1-966E-4551-A03A-60A1B680E7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10" Type="http://schemas.microsoft.com/office/2007/relationships/hdphoto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315200" cy="2595025"/>
          </a:xfrm>
        </p:spPr>
        <p:txBody>
          <a:bodyPr/>
          <a:lstStyle/>
          <a:p>
            <a:pPr algn="ctr"/>
            <a:r>
              <a:rPr lang="en-US" sz="3200" b="1" dirty="0" smtClean="0"/>
              <a:t>Analytic Financial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“Asset-or-nothing </a:t>
            </a:r>
            <a:r>
              <a:rPr lang="en-US" sz="4000" b="1" dirty="0"/>
              <a:t>digitals”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r-FR" dirty="0" err="1"/>
              <a:t>Mahamadi</a:t>
            </a:r>
            <a:r>
              <a:rPr lang="fr-FR" dirty="0"/>
              <a:t> </a:t>
            </a:r>
            <a:r>
              <a:rPr lang="fr-FR" dirty="0" err="1" smtClean="0"/>
              <a:t>Ouoba</a:t>
            </a:r>
            <a:endParaRPr lang="fr-FR" dirty="0"/>
          </a:p>
          <a:p>
            <a:pPr algn="r"/>
            <a:r>
              <a:rPr lang="fr-FR" dirty="0" smtClean="0"/>
              <a:t>Amina </a:t>
            </a:r>
            <a:r>
              <a:rPr lang="fr-FR" dirty="0"/>
              <a:t>El </a:t>
            </a:r>
            <a:r>
              <a:rPr lang="fr-FR" dirty="0" err="1" smtClean="0"/>
              <a:t>Gaabiry</a:t>
            </a:r>
            <a:endParaRPr lang="fr-FR" dirty="0"/>
          </a:p>
          <a:p>
            <a:pPr algn="r"/>
            <a:r>
              <a:rPr lang="fr-FR" dirty="0" smtClean="0"/>
              <a:t>David </a:t>
            </a:r>
            <a:r>
              <a:rPr lang="fr-FR" dirty="0" err="1"/>
              <a:t>Johansson</a:t>
            </a:r>
            <a:endParaRPr lang="fr-FR" dirty="0"/>
          </a:p>
          <a:p>
            <a:pPr algn="r"/>
            <a:endParaRPr lang="fr-FR" dirty="0"/>
          </a:p>
        </p:txBody>
      </p:sp>
      <p:pic>
        <p:nvPicPr>
          <p:cNvPr id="1026" name="Picture 2" descr="C:\Users\Amina\Desktop\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641803"/>
            <a:ext cx="3352054" cy="770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56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Vega (ϒ) 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2060848"/>
                <a:ext cx="7315200" cy="3539527"/>
              </a:xfrm>
            </p:spPr>
            <p:txBody>
              <a:bodyPr/>
              <a:lstStyle/>
              <a:p>
                <a:r>
                  <a:rPr lang="fr-FR" sz="2400" dirty="0" smtClean="0"/>
                  <a:t>Call option:</a:t>
                </a:r>
              </a:p>
              <a:p>
                <a:pPr marL="45720" indent="0">
                  <a:buNone/>
                </a:pPr>
                <a:endParaRPr lang="fr-FR" sz="2400" dirty="0" smtClean="0"/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Ƴ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𝑐𝑎𝑙𝑙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𝑆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ad>
                      <m:radPr>
                        <m:degHide m:val="on"/>
                        <m:ctrlPr>
                          <a:rPr lang="fr-FR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</a:rPr>
                          <m:t>𝑇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e>
                    </m:rad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𝜎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sSup>
                      <m:sSupPr>
                        <m:ctrlPr>
                          <a:rPr lang="fr-FR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fr-FR" sz="2400" dirty="0" smtClean="0"/>
              </a:p>
              <a:p>
                <a:pPr marL="45720" indent="0" algn="ctr">
                  <a:buNone/>
                </a:pPr>
                <a:endParaRPr lang="fr-FR" sz="2400" dirty="0" smtClean="0"/>
              </a:p>
              <a:p>
                <a:r>
                  <a:rPr lang="fr-FR" sz="2400" dirty="0" smtClean="0"/>
                  <a:t>Put option:</a:t>
                </a:r>
              </a:p>
              <a:p>
                <a:pPr marL="45720" indent="0">
                  <a:buNone/>
                </a:pPr>
                <a:endParaRPr lang="fr-FR" sz="2400" dirty="0" smtClean="0"/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Ƴ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𝑝𝑢𝑡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=−</m:t>
                    </m:r>
                    <m:r>
                      <a:rPr lang="en-US" sz="2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fr-FR" sz="2400" i="1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FR" sz="2400" i="1">
                                <a:latin typeface="Cambria Math"/>
                              </a:rPr>
                              <m:t>𝑇</m:t>
                            </m:r>
                            <m:r>
                              <a:rPr lang="fr-FR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fr-FR" sz="2400" i="1">
                                <a:latin typeface="Cambria Math"/>
                              </a:rPr>
                              <m:t>𝑡</m:t>
                            </m:r>
                          </m:e>
                        </m:rad>
                        <m:r>
                          <a:rPr lang="fr-FR" sz="2400" i="1">
                            <a:latin typeface="Cambria Math"/>
                          </a:rPr>
                          <m:t>−</m:t>
                        </m:r>
                        <m:r>
                          <a:rPr lang="fr-FR" sz="2400" i="1">
                            <a:latin typeface="Cambria Math"/>
                          </a:rPr>
                          <m:t>𝜎</m:t>
                        </m:r>
                        <m:r>
                          <a:rPr lang="fr-FR" sz="2400" i="1">
                            <a:latin typeface="Cambria Math"/>
                          </a:rPr>
                          <m:t>𝑑</m:t>
                        </m:r>
                      </m:e>
                    </m:d>
                    <m:sSup>
                      <m:sSupPr>
                        <m:ctrlPr>
                          <a:rPr lang="fr-FR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fr-FR" sz="24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fr-FR" sz="2400" i="1">
                            <a:latin typeface="Cambria Math"/>
                          </a:rPr>
                          <m:t>−</m:t>
                        </m:r>
                        <m:r>
                          <a:rPr lang="fr-FR" sz="2400" i="1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2060848"/>
                <a:ext cx="7315200" cy="3539527"/>
              </a:xfrm>
              <a:blipFill rotWithShape="1">
                <a:blip r:embed="rId2" cstate="print"/>
                <a:stretch>
                  <a:fillRect l="-500" t="-12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50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Theta (Θ)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204864"/>
                <a:ext cx="7315200" cy="3539527"/>
              </a:xfrm>
            </p:spPr>
            <p:txBody>
              <a:bodyPr>
                <a:normAutofit/>
              </a:bodyPr>
              <a:lstStyle/>
              <a:p>
                <a:r>
                  <a:rPr lang="fr-FR" sz="2400" dirty="0" smtClean="0"/>
                  <a:t>Call option: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𝛩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𝑐𝑎𝑙𝑙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𝑆</m:t>
                    </m:r>
                    <m:sSup>
                      <m:sSupPr>
                        <m:ctrlPr>
                          <a:rPr lang="fr-FR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</m:e>
                    </m:d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endParaRPr lang="fr-FR" sz="2400" dirty="0"/>
              </a:p>
              <a:p>
                <a:pPr marL="45720" indent="0">
                  <a:buNone/>
                </a:pPr>
                <a:endParaRPr lang="fr-FR" sz="2400" dirty="0" smtClean="0"/>
              </a:p>
              <a:p>
                <a:r>
                  <a:rPr lang="fr-FR" sz="2400" dirty="0" smtClean="0"/>
                  <a:t>Put option:</a:t>
                </a:r>
              </a:p>
              <a:p>
                <a:pPr marL="45720" indent="0">
                  <a:buNone/>
                </a:pPr>
                <a:endParaRPr lang="fr-FR" sz="2400" dirty="0"/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𝛩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𝑝𝑢𝑡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=−</m:t>
                    </m:r>
                    <m:r>
                      <a:rPr lang="en-US" sz="2400" i="1">
                        <a:latin typeface="Cambria Math"/>
                      </a:rPr>
                      <m:t>𝑆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v-SE" sz="24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fr-FR" sz="24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fr-FR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fr-FR" sz="24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fr-FR" sz="2400" i="1">
                            <a:latin typeface="Cambria Math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FR" sz="24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fr-FR" sz="2400" i="1">
                                <a:latin typeface="Cambria Math"/>
                              </a:rPr>
                              <m:t>𝑡</m:t>
                            </m:r>
                          </m:e>
                        </m:rad>
                      </m:den>
                    </m:f>
                    <m:r>
                      <a:rPr lang="en-US" sz="2400" i="1">
                        <a:latin typeface="Cambria Math"/>
                      </a:rPr>
                      <m:t>𝑁</m:t>
                    </m:r>
                    <m:r>
                      <a:rPr lang="en-US" sz="2400" i="1">
                        <a:latin typeface="Cambria Math"/>
                      </a:rPr>
                      <m:t>′(−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204864"/>
                <a:ext cx="7315200" cy="3539527"/>
              </a:xfrm>
              <a:blipFill rotWithShape="1">
                <a:blip r:embed="rId2" cstate="print"/>
                <a:stretch>
                  <a:fillRect l="-500" t="-120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391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315200" cy="1154097"/>
          </a:xfrm>
        </p:spPr>
        <p:txBody>
          <a:bodyPr/>
          <a:lstStyle/>
          <a:p>
            <a:r>
              <a:rPr lang="en-US" b="1" dirty="0"/>
              <a:t>Numerical derivatives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276872"/>
                <a:ext cx="7315200" cy="353952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∆=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𝛿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𝛤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−2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𝛿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  <m:r>
                          <a:rPr lang="sv-SE" sz="2400" b="0" i="1" smtClean="0">
                            <a:latin typeface="Cambria Math"/>
                          </a:rPr>
                          <m:t>,</m:t>
                        </m:r>
                        <m:r>
                          <a:rPr lang="sv-SE" sz="2400" b="0" i="1" smtClean="0">
                            <a:latin typeface="Cambria Math"/>
                          </a:rPr>
                          <m:t>𝐾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𝜌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𝛿</m:t>
                        </m:r>
                      </m:den>
                    </m:f>
                  </m:oMath>
                </a14:m>
                <a:endParaRPr lang="fr-FR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Ƴ=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−2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𝛿</m:t>
                        </m:r>
                      </m:den>
                    </m:f>
                  </m:oMath>
                </a14:m>
                <a:endParaRPr lang="fr-FR" sz="2400" dirty="0" smtClean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𝛩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𝛿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v-SE" sz="2400" b="0" i="1" smtClean="0">
                                <a:latin typeface="Cambria Math"/>
                              </a:rPr>
                              <m:t>𝐾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𝛿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276872"/>
                <a:ext cx="7315200" cy="3539527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523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315200" cy="1154097"/>
          </a:xfrm>
        </p:spPr>
        <p:txBody>
          <a:bodyPr/>
          <a:lstStyle/>
          <a:p>
            <a:r>
              <a:rPr lang="en-GB" dirty="0" smtClean="0"/>
              <a:t>Definition</a:t>
            </a:r>
            <a:r>
              <a:rPr lang="fr-FR" dirty="0" smtClean="0"/>
              <a:t> of As</a:t>
            </a:r>
            <a:r>
              <a:rPr lang="en-GB" dirty="0" smtClean="0"/>
              <a:t>set-or-Nothing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7315200" cy="3539527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An exotic option</a:t>
            </a:r>
          </a:p>
          <a:p>
            <a:endParaRPr lang="en-GB" sz="2800" dirty="0"/>
          </a:p>
          <a:p>
            <a:r>
              <a:rPr lang="en-GB" sz="2800" dirty="0" smtClean="0"/>
              <a:t>Binary </a:t>
            </a:r>
          </a:p>
          <a:p>
            <a:pPr marL="45720" indent="0">
              <a:buNone/>
            </a:pPr>
            <a:endParaRPr lang="en-GB" sz="2800" dirty="0" smtClean="0"/>
          </a:p>
          <a:p>
            <a:r>
              <a:rPr lang="en-GB" sz="2800" dirty="0" smtClean="0"/>
              <a:t>The Asset-or-Nothing Call option</a:t>
            </a:r>
          </a:p>
          <a:p>
            <a:pPr marL="45720" indent="0">
              <a:buNone/>
            </a:pPr>
            <a:r>
              <a:rPr lang="en-GB" sz="2800" dirty="0" smtClean="0"/>
              <a:t> </a:t>
            </a:r>
          </a:p>
          <a:p>
            <a:r>
              <a:rPr lang="en-GB" sz="2800" dirty="0" smtClean="0"/>
              <a:t>The Asset-or-Nothing Put option</a:t>
            </a:r>
          </a:p>
        </p:txBody>
      </p:sp>
    </p:spTree>
    <p:extLst>
      <p:ext uri="{BB962C8B-B14F-4D97-AF65-F5344CB8AC3E}">
        <p14:creationId xmlns:p14="http://schemas.microsoft.com/office/powerpoint/2010/main" xmlns="" val="4341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15200" cy="1154097"/>
          </a:xfrm>
        </p:spPr>
        <p:txBody>
          <a:bodyPr/>
          <a:lstStyle/>
          <a:p>
            <a:r>
              <a:rPr lang="fr-FR" dirty="0" err="1" smtClean="0"/>
              <a:t>Payoff</a:t>
            </a:r>
            <a:r>
              <a:rPr lang="fr-FR" dirty="0" smtClean="0"/>
              <a:t> graphs: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Figure 1</a:t>
            </a:r>
            <a:r>
              <a:rPr lang="fr-FR" b="1" dirty="0"/>
              <a:t> </a:t>
            </a:r>
            <a:r>
              <a:rPr lang="en-US" b="1" dirty="0"/>
              <a:t>Payoff of binary asset-or-nothing call option with strike price 40 </a:t>
            </a:r>
            <a:r>
              <a:rPr lang="en-US" b="1" dirty="0" smtClean="0"/>
              <a:t>.</a:t>
            </a:r>
            <a:endParaRPr lang="fr-FR" b="1" dirty="0"/>
          </a:p>
          <a:p>
            <a:pPr marL="45720" indent="0">
              <a:buNone/>
            </a:pPr>
            <a:endParaRPr lang="fr-FR" dirty="0"/>
          </a:p>
        </p:txBody>
      </p:sp>
      <p:pic>
        <p:nvPicPr>
          <p:cNvPr id="5" name="Bildobjekt 1"/>
          <p:cNvPicPr/>
          <p:nvPr/>
        </p:nvPicPr>
        <p:blipFill>
          <a:blip r:embed="rId2" cstate="print"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10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7624" y="1556792"/>
            <a:ext cx="5112608" cy="394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04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5229200"/>
            <a:ext cx="7315200" cy="1154097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200" b="1" dirty="0">
                <a:solidFill>
                  <a:schemeClr val="tx1"/>
                </a:solidFill>
              </a:rPr>
              <a:t>Figure 2 Payoff of binary asset-or-nothing put option with strike price </a:t>
            </a:r>
            <a:r>
              <a:rPr lang="en-US" sz="2200" b="1" dirty="0" smtClean="0">
                <a:solidFill>
                  <a:schemeClr val="tx1"/>
                </a:solidFill>
              </a:rPr>
              <a:t>40.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pic>
        <p:nvPicPr>
          <p:cNvPr id="6" name="Bildobjek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620688"/>
            <a:ext cx="5760720" cy="442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28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price</a:t>
            </a:r>
            <a:r>
              <a:rPr lang="fr-FR" dirty="0" smtClean="0"/>
              <a:t> of a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asset</a:t>
            </a:r>
            <a:r>
              <a:rPr lang="fr-FR" dirty="0" smtClean="0"/>
              <a:t>-or-</a:t>
            </a:r>
            <a:r>
              <a:rPr lang="fr-FR" dirty="0" err="1" smtClean="0"/>
              <a:t>nothing</a:t>
            </a:r>
            <a:r>
              <a:rPr lang="fr-FR" dirty="0" smtClean="0"/>
              <a:t> :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492896"/>
                <a:ext cx="7315200" cy="3539527"/>
              </a:xfrm>
            </p:spPr>
            <p:txBody>
              <a:bodyPr/>
              <a:lstStyle/>
              <a:p>
                <a:r>
                  <a:rPr lang="fr-FR" dirty="0" smtClean="0"/>
                  <a:t>Call option :</a:t>
                </a:r>
              </a:p>
              <a:p>
                <a:pPr marL="45720" indent="0">
                  <a:buNone/>
                </a:pPr>
                <a:endParaRPr lang="fr-FR" i="1" dirty="0" smtClean="0">
                  <a:latin typeface="Cambria Math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limLoc m:val="subSup"/>
                          <m:supHide m:val="on"/>
                          <m:ctrlPr>
                            <a:rPr lang="fr-FR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𝐵𝐴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SN</m:t>
                          </m:r>
                          <m:d>
                            <m:d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d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fr-FR" dirty="0" smtClean="0"/>
              </a:p>
              <a:p>
                <a:pPr marL="45720" indent="0">
                  <a:buNone/>
                </a:pPr>
                <a:endParaRPr lang="fr-FR" dirty="0" smtClean="0"/>
              </a:p>
              <a:p>
                <a:r>
                  <a:rPr lang="fr-FR" dirty="0" smtClean="0"/>
                  <a:t>Put option:</a:t>
                </a:r>
              </a:p>
              <a:p>
                <a:pPr marL="45720" indent="0">
                  <a:buNone/>
                </a:pPr>
                <a:endParaRPr lang="fr-FR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limLoc m:val="subSup"/>
                          <m:supHide m:val="on"/>
                          <m:ctrlPr>
                            <a:rPr lang="fr-FR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𝐵𝐴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SN</m:t>
                          </m:r>
                          <m:r>
                            <a:rPr lang="en-US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d</m:t>
                          </m:r>
                          <m:r>
                            <a:rPr lang="en-US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fr-FR" dirty="0" smtClean="0"/>
              </a:p>
              <a:p>
                <a:pPr marL="45720" indent="0">
                  <a:buNone/>
                </a:pPr>
                <a:endParaRPr lang="fr-FR" dirty="0" smtClean="0"/>
              </a:p>
              <a:p>
                <a:pPr marL="45720" indent="0">
                  <a:buNone/>
                </a:pPr>
                <a:endParaRPr lang="fr-FR" dirty="0"/>
              </a:p>
              <a:p>
                <a:pPr marL="4572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492896"/>
                <a:ext cx="7315200" cy="3539527"/>
              </a:xfrm>
              <a:blipFill rotWithShape="1">
                <a:blip r:embed="rId2" cstate="print"/>
                <a:stretch>
                  <a:fillRect l="-83" t="-6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939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315200" cy="1154097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The Greeks</a:t>
            </a:r>
            <a:endParaRPr lang="fr-FR" sz="5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2348880"/>
                <a:ext cx="7315200" cy="3539527"/>
              </a:xfrm>
            </p:spPr>
            <p:txBody>
              <a:bodyPr/>
              <a:lstStyle/>
              <a:p>
                <a:r>
                  <a:rPr lang="fr-FR" sz="2800" dirty="0" smtClean="0"/>
                  <a:t>Definition of Greeks</a:t>
                </a:r>
              </a:p>
              <a:p>
                <a:endParaRPr lang="fr-FR" sz="2800" dirty="0"/>
              </a:p>
              <a:p>
                <a:r>
                  <a:rPr lang="fr-FR" sz="2800" dirty="0" smtClean="0"/>
                  <a:t>The PDE of </a:t>
                </a:r>
                <a:r>
                  <a:rPr lang="fr-FR" sz="2800" i="1" dirty="0" smtClean="0"/>
                  <a:t>d </a:t>
                </a:r>
                <a:r>
                  <a:rPr lang="fr-FR" sz="2800" dirty="0" smtClean="0"/>
                  <a:t>:</a:t>
                </a:r>
              </a:p>
              <a:p>
                <a:pPr marL="45720" indent="0">
                  <a:buNone/>
                </a:pPr>
                <a:endParaRPr lang="fr-FR" sz="2800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fr-F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fr-FR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fr-FR" sz="28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fr-FR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fr-F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𝑆</m:t>
                                      </m:r>
                                    </m:num>
                                    <m:den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𝐾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fr-FR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fr-FR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fr-FR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fr-FR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fr-FR" sz="2800" dirty="0"/>
              </a:p>
              <a:p>
                <a:pPr marL="45720" indent="0">
                  <a:buNone/>
                </a:pPr>
                <a:endParaRPr lang="fr-FR" i="1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2348880"/>
                <a:ext cx="7315200" cy="3539527"/>
              </a:xfrm>
              <a:blipFill rotWithShape="1">
                <a:blip r:embed="rId2" cstate="print"/>
                <a:stretch>
                  <a:fillRect l="-750" t="-17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6819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315200" cy="1154097"/>
          </a:xfrm>
        </p:spPr>
        <p:txBody>
          <a:bodyPr/>
          <a:lstStyle/>
          <a:p>
            <a:r>
              <a:rPr lang="fr-FR" dirty="0" smtClean="0"/>
              <a:t>Delta (∆)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420888"/>
                <a:ext cx="7315200" cy="3539527"/>
              </a:xfrm>
            </p:spPr>
            <p:txBody>
              <a:bodyPr/>
              <a:lstStyle/>
              <a:p>
                <a:r>
                  <a:rPr lang="fr-FR" sz="2100" dirty="0" smtClean="0"/>
                  <a:t>Call option: 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∆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𝑐𝑎𝑙𝑙</m:t>
                        </m:r>
                      </m:sub>
                    </m:sSub>
                  </m:oMath>
                </a14:m>
                <a:r>
                  <a:rPr lang="fr-FR" sz="2100" dirty="0"/>
                  <a:t>=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fr-FR" sz="21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i="1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2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fr-FR" sz="2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1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00" i="1">
                            <a:latin typeface="Cambria Math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fr-FR" sz="21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1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21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100" i="1">
                                <a:latin typeface="Cambria Math"/>
                              </a:rPr>
                              <m:t>𝑡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fr-FR" sz="21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100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sz="21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100" i="1">
                        <a:latin typeface="Cambria Math"/>
                      </a:rPr>
                      <m:t>(</m:t>
                    </m:r>
                    <m:r>
                      <a:rPr lang="en-US" sz="2100" i="1">
                        <a:latin typeface="Cambria Math"/>
                      </a:rPr>
                      <m:t>𝑑</m:t>
                    </m:r>
                    <m:r>
                      <a:rPr lang="en-US" sz="2100" i="1">
                        <a:latin typeface="Cambria Math"/>
                      </a:rPr>
                      <m:t>)</m:t>
                    </m:r>
                  </m:oMath>
                </a14:m>
                <a:endParaRPr lang="fr-FR" sz="2100" dirty="0" smtClean="0"/>
              </a:p>
              <a:p>
                <a:pPr marL="45720" indent="0" algn="ctr">
                  <a:buNone/>
                </a:pPr>
                <a:endParaRPr lang="fr-FR" sz="2100" dirty="0"/>
              </a:p>
              <a:p>
                <a:endParaRPr lang="fr-FR" sz="2100" dirty="0" smtClean="0"/>
              </a:p>
              <a:p>
                <a:r>
                  <a:rPr lang="fr-FR" sz="2100" dirty="0" smtClean="0"/>
                  <a:t>Put option:</a:t>
                </a:r>
              </a:p>
              <a:p>
                <a:pPr marL="4572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1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100" i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100" i="1">
                              <a:latin typeface="Cambria Math"/>
                            </a:rPr>
                            <m:t>𝑝𝑢𝑡</m:t>
                          </m:r>
                        </m:sub>
                      </m:sSub>
                      <m:r>
                        <a:rPr lang="en-US" sz="2100" i="1">
                          <a:latin typeface="Cambria Math"/>
                        </a:rPr>
                        <m:t>=</m:t>
                      </m:r>
                      <m:r>
                        <a:rPr lang="en-US" sz="2100" i="1">
                          <a:latin typeface="Cambria Math"/>
                        </a:rPr>
                        <m:t>𝑁</m:t>
                      </m:r>
                      <m:d>
                        <m:dPr>
                          <m:ctrlPr>
                            <a:rPr lang="fr-FR" sz="2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100" i="1">
                              <a:latin typeface="Cambria Math"/>
                            </a:rPr>
                            <m:t>−</m:t>
                          </m:r>
                          <m:r>
                            <a:rPr lang="en-US" sz="2100" i="1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21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r-FR" sz="21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1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100" i="1">
                              <a:latin typeface="Cambria Math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fr-FR" sz="21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2100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fr-FR" sz="21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sz="2100"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fr-FR" sz="21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2100" i="1">
                              <a:latin typeface="Cambria Math"/>
                            </a:rPr>
                            <m:t>𝑁</m:t>
                          </m:r>
                        </m:e>
                        <m:sup>
                          <m:r>
                            <a:rPr lang="fr-FR" sz="21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fr-FR" sz="2100" i="1">
                          <a:latin typeface="Cambria Math"/>
                        </a:rPr>
                        <m:t>(−</m:t>
                      </m:r>
                      <m:r>
                        <a:rPr lang="fr-FR" sz="2100" i="1">
                          <a:latin typeface="Cambria Math"/>
                        </a:rPr>
                        <m:t>𝑑</m:t>
                      </m:r>
                      <m:r>
                        <a:rPr lang="fr-FR" sz="21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sz="2100" dirty="0" smtClean="0"/>
              </a:p>
              <a:p>
                <a:pPr marL="45720" indent="0" algn="ctr">
                  <a:buNone/>
                </a:pPr>
                <a:endParaRPr lang="fr-FR" dirty="0"/>
              </a:p>
              <a:p>
                <a:pPr marL="45720" indent="0" algn="ctr">
                  <a:buNone/>
                </a:pPr>
                <a:endParaRPr lang="fr-FR" dirty="0" smtClean="0"/>
              </a:p>
              <a:p>
                <a:pPr marL="45720" indent="0" algn="ctr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420888"/>
                <a:ext cx="7315200" cy="3539527"/>
              </a:xfrm>
              <a:blipFill rotWithShape="1">
                <a:blip r:embed="rId2" cstate="print"/>
                <a:stretch>
                  <a:fillRect l="-167" t="-1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971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315200" cy="1154097"/>
          </a:xfrm>
        </p:spPr>
        <p:txBody>
          <a:bodyPr/>
          <a:lstStyle/>
          <a:p>
            <a:r>
              <a:rPr lang="en-US" dirty="0"/>
              <a:t>Gamma (Γ)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sz="2400" dirty="0" smtClean="0"/>
                  <a:t>Call/Put option:</a:t>
                </a:r>
              </a:p>
              <a:p>
                <a:pPr marL="45720" indent="0">
                  <a:buNone/>
                </a:pPr>
                <a:endParaRPr lang="fr-FR" sz="2400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𝛤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𝑝𝑢𝑡</m:t>
                          </m:r>
                        </m:sub>
                      </m:sSub>
                      <m:r>
                        <a:rPr lang="fr-FR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𝛤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𝑐𝑎𝑙𝑙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fr-F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𝑑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  <m:r>
                            <a:rPr lang="en-US" sz="2400" i="1">
                              <a:latin typeface="Cambria Math"/>
                            </a:rPr>
                            <m:t>𝑆</m:t>
                          </m:r>
                          <m:rad>
                            <m:radPr>
                              <m:degHide m:val="on"/>
                              <m:ctrlPr>
                                <a:rPr lang="fr-FR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fr-FR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  <m:rad>
                                <m:radPr>
                                  <m:degHide m:val="on"/>
                                  <m:ctrlPr>
                                    <a:rPr lang="fr-FR" sz="24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417" t="-12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195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315200" cy="1154097"/>
          </a:xfrm>
        </p:spPr>
        <p:txBody>
          <a:bodyPr/>
          <a:lstStyle/>
          <a:p>
            <a:r>
              <a:rPr lang="en-US" dirty="0"/>
              <a:t>Rho (ρ) 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348880"/>
                <a:ext cx="7315200" cy="3539527"/>
              </a:xfrm>
            </p:spPr>
            <p:txBody>
              <a:bodyPr>
                <a:normAutofit/>
              </a:bodyPr>
              <a:lstStyle/>
              <a:p>
                <a:r>
                  <a:rPr lang="fr-FR" sz="2400" dirty="0" smtClean="0"/>
                  <a:t>Call option: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𝑐𝑎𝑙𝑙</m:t>
                        </m:r>
                      </m:sub>
                    </m:sSub>
                  </m:oMath>
                </a14:m>
                <a:r>
                  <a:rPr lang="fr-FR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𝑆</m:t>
                    </m:r>
                    <m:r>
                      <a:rPr lang="fr-FR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den>
                    </m:f>
                  </m:oMath>
                </a14:m>
                <a:r>
                  <a:rPr lang="fr-FR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fr-FR" sz="2400" dirty="0" smtClean="0"/>
              </a:p>
              <a:p>
                <a:pPr marL="45720" indent="0" algn="ctr">
                  <a:buNone/>
                </a:pPr>
                <a:endParaRPr lang="fr-FR" sz="2400" dirty="0" smtClean="0"/>
              </a:p>
              <a:p>
                <a:r>
                  <a:rPr lang="fr-FR" sz="2400" dirty="0" smtClean="0"/>
                  <a:t>Put option: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𝑝𝑢𝑡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=−</m:t>
                    </m:r>
                    <m:r>
                      <a:rPr lang="en-US" sz="2400" i="1">
                        <a:latin typeface="Cambria Math"/>
                      </a:rPr>
                      <m:t>𝑆</m:t>
                    </m:r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fr-FR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𝑁</m:t>
                    </m:r>
                    <m:r>
                      <a:rPr lang="en-US" sz="2400" i="1">
                        <a:latin typeface="Cambria Math"/>
                      </a:rPr>
                      <m:t>′(−</m:t>
                    </m:r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348880"/>
                <a:ext cx="7315200" cy="3539527"/>
              </a:xfrm>
              <a:blipFill rotWithShape="1">
                <a:blip r:embed="rId2" cstate="print"/>
                <a:stretch>
                  <a:fillRect l="-500" t="-12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789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118</TotalTime>
  <Words>87</Words>
  <Application>Microsoft Office PowerPoint</Application>
  <PresentationFormat>Affichage à l'écran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Perspective</vt:lpstr>
      <vt:lpstr>Analytic Financial “Asset-or-nothing digitals” </vt:lpstr>
      <vt:lpstr>Definition of Asset-or-Nothing:</vt:lpstr>
      <vt:lpstr>Payoff graphs:</vt:lpstr>
      <vt:lpstr>Figure 2 Payoff of binary asset-or-nothing put option with strike price 40. </vt:lpstr>
      <vt:lpstr>The price of a binary asset-or-nothing :</vt:lpstr>
      <vt:lpstr>The Greeks</vt:lpstr>
      <vt:lpstr>Delta (∆)</vt:lpstr>
      <vt:lpstr>Gamma (Γ)</vt:lpstr>
      <vt:lpstr>Rho (ρ) </vt:lpstr>
      <vt:lpstr>Vega (ϒ)  </vt:lpstr>
      <vt:lpstr>Theta (Θ) </vt:lpstr>
      <vt:lpstr>Numerical derivatives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Financial “Asset-or-nothing digitals”</dc:title>
  <dc:creator>Amina</dc:creator>
  <cp:lastModifiedBy>Dator</cp:lastModifiedBy>
  <cp:revision>13</cp:revision>
  <dcterms:created xsi:type="dcterms:W3CDTF">2012-10-17T20:06:50Z</dcterms:created>
  <dcterms:modified xsi:type="dcterms:W3CDTF">2012-10-19T15:25:11Z</dcterms:modified>
</cp:coreProperties>
</file>