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29E4-21E4-422A-8E0F-EBEA02ECF87D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8AD5-050D-447C-9872-E4C5095ECE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6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88AD5-050D-447C-9872-E4C5095ECE5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66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2011/10/18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 With Volatility</a:t>
            </a:r>
            <a:endParaRPr lang="zh-CN" altLang="en-US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MMA 707 Analytical Finance I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Lecturer: Jan </a:t>
            </a:r>
            <a:r>
              <a:rPr lang="en-US" altLang="zh-CN" dirty="0" err="1" smtClean="0">
                <a:solidFill>
                  <a:schemeClr val="tx1"/>
                </a:solidFill>
              </a:rPr>
              <a:t>Röman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pPr algn="r"/>
            <a:r>
              <a:rPr lang="en-US" altLang="zh-C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zh-CN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altLang="zh-CN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 </a:t>
            </a:r>
            <a:r>
              <a:rPr lang="en-US" altLang="zh-CN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endParaRPr lang="zh-CN" altLang="zh-CN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latinLnBrk="1"/>
            <a:r>
              <a:rPr lang="en-US" altLang="zh-CN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Xinyan</a:t>
            </a:r>
            <a:r>
              <a:rPr lang="en-US" altLang="zh-CN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Lin</a:t>
            </a:r>
            <a:endParaRPr lang="zh-CN" altLang="zh-CN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55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Application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130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图片 23" descr="说明: C:\Users\Administrator\Documents\Tencent Files\165577849\Image\Image2\OVVWF`2]S$3]_KBPK)C_`4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0" y="4797152"/>
            <a:ext cx="657765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4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ABB Call option: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85974"/>
            <a:ext cx="7920880" cy="438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4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en-US" altLang="zh-CN" dirty="0" smtClean="0"/>
              <a:t>Microsoft Call option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249325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zh-CN" dirty="0"/>
              <a:t>Microsoft </a:t>
            </a:r>
            <a:r>
              <a:rPr lang="en-US" altLang="zh-CN" dirty="0" smtClean="0"/>
              <a:t>Put </a:t>
            </a:r>
            <a:r>
              <a:rPr lang="en-US" altLang="zh-CN" dirty="0"/>
              <a:t>option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9062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8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altLang="zh-CN" dirty="0"/>
              <a:t>Index call and put options OMXS30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63009" cy="41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8000" dirty="0" smtClean="0"/>
              <a:t>Thank you !</a:t>
            </a:r>
            <a:endParaRPr lang="zh-CN" altLang="en-US" sz="8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6169760" cy="46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altLang="zh-CN" sz="6700" b="1" dirty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finance, volatility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a measure for variation of price of a financial instrument over time. It is a general measure for traders analyze how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risky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he has been exposed by holding his financial instruments. Unfortunately, the volatility does not concern the direction of the price changes.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17638"/>
          </a:xfrm>
        </p:spPr>
        <p:txBody>
          <a:bodyPr>
            <a:noAutofit/>
          </a:bodyPr>
          <a:lstStyle/>
          <a:p>
            <a:r>
              <a:rPr lang="en-US" altLang="zh-CN" sz="5400" b="1" dirty="0"/>
              <a:t>Implied volatility</a:t>
            </a:r>
            <a:r>
              <a:rPr lang="zh-CN" altLang="zh-CN" sz="5400" dirty="0"/>
              <a:t/>
            </a:r>
            <a:br>
              <a:rPr lang="zh-CN" altLang="zh-CN" sz="5400" dirty="0"/>
            </a:b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implied volatility of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asset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an estimate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of volatility,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or rate of price change, for the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asset.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It is the volatility of the option implied by 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 market prices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In mathematical finance, volatility is defined as the annualized standard deviation of daily price changes. Implied volatility can be interpreted as the market expected future volatility.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Calculate Implied Volatility with Black-Sholes Model:</a:t>
                </a:r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</a:t>
                </a:r>
                <a:endParaRPr lang="en-US" altLang="zh-CN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altLang="zh-CN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𝐵𝐶</m:t>
                        </m:r>
                      </m:sub>
                    </m:sSub>
                  </m:oMath>
                </a14:m>
                <a:r>
                  <a:rPr lang="en-US" altLang="zh-CN" dirty="0" smtClean="0"/>
                  <a:t>  ------ </a:t>
                </a:r>
                <a:r>
                  <a:rPr lang="en-US" altLang="zh-CN" dirty="0"/>
                  <a:t>price of the </a:t>
                </a:r>
                <a:r>
                  <a:rPr lang="en-US" altLang="zh-CN" dirty="0" smtClean="0"/>
                  <a:t>call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𝑚𝑎𝑟𝑘𝑒𝑡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dirty="0" smtClean="0"/>
                  <a:t>------ </a:t>
                </a:r>
                <a:r>
                  <a:rPr lang="en-US" altLang="zh-CN" dirty="0" err="1"/>
                  <a:t>ption</a:t>
                </a:r>
                <a:r>
                  <a:rPr lang="en-US" altLang="zh-CN" dirty="0"/>
                  <a:t> price from the market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630" t="-2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6653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3707314"/>
            <a:ext cx="410571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9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r>
                  <a:rPr lang="en-US" altLang="zh-CN" dirty="0" smtClean="0"/>
                  <a:t>In order to find the root in the model, we can apply the Newton-</a:t>
                </a:r>
                <a:r>
                  <a:rPr lang="en-US" altLang="zh-CN" dirty="0" err="1"/>
                  <a:t>Raphson</a:t>
                </a:r>
                <a:r>
                  <a:rPr lang="en-US" altLang="zh-CN" dirty="0"/>
                  <a:t> Method as follow: </a:t>
                </a:r>
                <a:endParaRPr lang="en-US" altLang="zh-CN" dirty="0" smtClean="0"/>
              </a:p>
              <a:p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So </a:t>
                </a:r>
                <a:r>
                  <a:rPr lang="en-US" altLang="zh-CN" dirty="0"/>
                  <a:t>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dirty="0"/>
                          <m:t>σ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 by guessing a </a:t>
                </a:r>
                <a:r>
                  <a:rPr lang="en-US" altLang="zh-CN" dirty="0" smtClean="0"/>
                  <a:t>initial </a:t>
                </a:r>
                <a:r>
                  <a:rPr lang="en-US" altLang="zh-CN" dirty="0"/>
                  <a:t>value</a:t>
                </a:r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eventually </a:t>
                </a:r>
                <a:r>
                  <a:rPr lang="en-US" altLang="zh-CN" dirty="0"/>
                  <a:t>as soon as the following equation holds, our implied volatility is estimated.</a:t>
                </a:r>
                <a:endParaRPr lang="zh-CN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p* is the observed price of put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1384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71" y="2636912"/>
            <a:ext cx="5247080" cy="8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460851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istrator\AppData\Roaming\Tencent\Users\165577849\QQ\WinTemp\RichOle\G[2SCP7X2(`GK{RJ21[5`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7" y="1484784"/>
            <a:ext cx="410445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0"/>
          </a:xfrm>
        </p:spPr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same method apply to call option:</a:t>
            </a:r>
            <a:endParaRPr lang="zh-CN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522728" cy="76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2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Historical Volatility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historical volatility is basically the volatility of a financial instrument over a given time period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6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Calculation of Historical </a:t>
            </a:r>
            <a:r>
              <a:rPr lang="en-US" altLang="zh-CN" b="1" dirty="0"/>
              <a:t>Volatility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800" dirty="0" smtClean="0"/>
              <a:t>T</a:t>
            </a:r>
            <a:r>
              <a:rPr lang="en-US" altLang="zh-CN" sz="2800" dirty="0"/>
              <a:t>: period of the </a:t>
            </a:r>
            <a:r>
              <a:rPr lang="en-US" altLang="zh-CN" sz="2800" dirty="0" smtClean="0"/>
              <a:t>observation.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P</a:t>
            </a:r>
            <a:r>
              <a:rPr lang="en-US" altLang="zh-CN" sz="2800" dirty="0"/>
              <a:t>: the price in day t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                      t : </a:t>
            </a:r>
            <a:r>
              <a:rPr lang="en-US" altLang="zh-CN" sz="2800" dirty="0"/>
              <a:t>from  </a:t>
            </a:r>
            <a:r>
              <a:rPr lang="en-US" altLang="zh-CN" sz="2800" dirty="0" smtClean="0"/>
              <a:t>1 to T+1</a:t>
            </a:r>
            <a:endParaRPr lang="zh-CN" altLang="zh-CN" sz="2800" dirty="0"/>
          </a:p>
          <a:p>
            <a:endParaRPr lang="zh-CN" altLang="en-US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536504" cy="35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4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Implied Volatility and Historical Volatility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Historical volatility reflects the price movement of the underlying asset during a past period, that is to say, it looks backward at price actions and measures the degree of change in the price of a security. While the implied volatility it looks forward. </a:t>
            </a:r>
            <a:endParaRPr lang="zh-CN" altLang="zh-CN" sz="2400" dirty="0"/>
          </a:p>
          <a:p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1624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351</Words>
  <Application>Microsoft Office PowerPoint</Application>
  <PresentationFormat>全屏显示(4:3)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Problem With Volatility</vt:lpstr>
      <vt:lpstr>Introduction </vt:lpstr>
      <vt:lpstr>Implied volatility </vt:lpstr>
      <vt:lpstr>PowerPoint 演示文稿</vt:lpstr>
      <vt:lpstr>PowerPoint 演示文稿</vt:lpstr>
      <vt:lpstr>PowerPoint 演示文稿</vt:lpstr>
      <vt:lpstr>Historical Volatility</vt:lpstr>
      <vt:lpstr>Calculation of Historical Volatility </vt:lpstr>
      <vt:lpstr>Implied Volatility and Historical Volatility </vt:lpstr>
      <vt:lpstr>Application </vt:lpstr>
      <vt:lpstr>Result </vt:lpstr>
      <vt:lpstr>PowerPoint 演示文稿</vt:lpstr>
      <vt:lpstr>PowerPoint 演示文稿</vt:lpstr>
      <vt:lpstr>PowerPoint 演示文稿</vt:lpstr>
      <vt:lpstr>Thank you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With Volatility</dc:title>
  <dc:creator>Administrator</dc:creator>
  <cp:lastModifiedBy>Windows 用户</cp:lastModifiedBy>
  <cp:revision>19</cp:revision>
  <dcterms:created xsi:type="dcterms:W3CDTF">2011-10-17T12:46:12Z</dcterms:created>
  <dcterms:modified xsi:type="dcterms:W3CDTF">2011-10-17T17:02:19Z</dcterms:modified>
</cp:coreProperties>
</file>