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handoutMasterIdLst>
    <p:handoutMasterId r:id="rId13"/>
  </p:handoutMasterIdLst>
  <p:sldIdLst>
    <p:sldId id="692" r:id="rId2"/>
    <p:sldId id="698" r:id="rId3"/>
    <p:sldId id="706" r:id="rId4"/>
    <p:sldId id="704" r:id="rId5"/>
    <p:sldId id="707" r:id="rId6"/>
    <p:sldId id="709" r:id="rId7"/>
    <p:sldId id="708" r:id="rId8"/>
    <p:sldId id="701" r:id="rId9"/>
    <p:sldId id="702" r:id="rId10"/>
    <p:sldId id="703" r:id="rId11"/>
  </p:sldIdLst>
  <p:sldSz cx="10477500" cy="7597775"/>
  <p:notesSz cx="6669088" cy="9928225"/>
  <p:defaultTextStyle>
    <a:defPPr>
      <a:defRPr lang="en-GB"/>
    </a:defPPr>
    <a:lvl1pPr algn="l" rtl="0" fontAlgn="base">
      <a:spcBef>
        <a:spcPct val="0"/>
      </a:spcBef>
      <a:spcAft>
        <a:spcPct val="0"/>
      </a:spcAft>
      <a:defRPr sz="1700" kern="1200">
        <a:solidFill>
          <a:schemeClr val="tx1"/>
        </a:solidFill>
        <a:latin typeface="Arial" pitchFamily="34" charset="0"/>
        <a:ea typeface="+mn-ea"/>
        <a:cs typeface="+mn-cs"/>
      </a:defRPr>
    </a:lvl1pPr>
    <a:lvl2pPr marL="457164" algn="l" rtl="0" fontAlgn="base">
      <a:spcBef>
        <a:spcPct val="0"/>
      </a:spcBef>
      <a:spcAft>
        <a:spcPct val="0"/>
      </a:spcAft>
      <a:defRPr sz="1700" kern="1200">
        <a:solidFill>
          <a:schemeClr val="tx1"/>
        </a:solidFill>
        <a:latin typeface="Arial" pitchFamily="34" charset="0"/>
        <a:ea typeface="+mn-ea"/>
        <a:cs typeface="+mn-cs"/>
      </a:defRPr>
    </a:lvl2pPr>
    <a:lvl3pPr marL="914330" algn="l" rtl="0" fontAlgn="base">
      <a:spcBef>
        <a:spcPct val="0"/>
      </a:spcBef>
      <a:spcAft>
        <a:spcPct val="0"/>
      </a:spcAft>
      <a:defRPr sz="1700" kern="1200">
        <a:solidFill>
          <a:schemeClr val="tx1"/>
        </a:solidFill>
        <a:latin typeface="Arial" pitchFamily="34" charset="0"/>
        <a:ea typeface="+mn-ea"/>
        <a:cs typeface="+mn-cs"/>
      </a:defRPr>
    </a:lvl3pPr>
    <a:lvl4pPr marL="1371494" algn="l" rtl="0" fontAlgn="base">
      <a:spcBef>
        <a:spcPct val="0"/>
      </a:spcBef>
      <a:spcAft>
        <a:spcPct val="0"/>
      </a:spcAft>
      <a:defRPr sz="1700" kern="1200">
        <a:solidFill>
          <a:schemeClr val="tx1"/>
        </a:solidFill>
        <a:latin typeface="Arial" pitchFamily="34" charset="0"/>
        <a:ea typeface="+mn-ea"/>
        <a:cs typeface="+mn-cs"/>
      </a:defRPr>
    </a:lvl4pPr>
    <a:lvl5pPr marL="1828658" algn="l" rtl="0" fontAlgn="base">
      <a:spcBef>
        <a:spcPct val="0"/>
      </a:spcBef>
      <a:spcAft>
        <a:spcPct val="0"/>
      </a:spcAft>
      <a:defRPr sz="1700" kern="1200">
        <a:solidFill>
          <a:schemeClr val="tx1"/>
        </a:solidFill>
        <a:latin typeface="Arial" pitchFamily="34" charset="0"/>
        <a:ea typeface="+mn-ea"/>
        <a:cs typeface="+mn-cs"/>
      </a:defRPr>
    </a:lvl5pPr>
    <a:lvl6pPr marL="2285823" algn="l" defTabSz="914330" rtl="0" eaLnBrk="1" latinLnBrk="0" hangingPunct="1">
      <a:defRPr sz="1700" kern="1200">
        <a:solidFill>
          <a:schemeClr val="tx1"/>
        </a:solidFill>
        <a:latin typeface="Arial" pitchFamily="34" charset="0"/>
        <a:ea typeface="+mn-ea"/>
        <a:cs typeface="+mn-cs"/>
      </a:defRPr>
    </a:lvl6pPr>
    <a:lvl7pPr marL="2742988" algn="l" defTabSz="914330" rtl="0" eaLnBrk="1" latinLnBrk="0" hangingPunct="1">
      <a:defRPr sz="1700" kern="1200">
        <a:solidFill>
          <a:schemeClr val="tx1"/>
        </a:solidFill>
        <a:latin typeface="Arial" pitchFamily="34" charset="0"/>
        <a:ea typeface="+mn-ea"/>
        <a:cs typeface="+mn-cs"/>
      </a:defRPr>
    </a:lvl7pPr>
    <a:lvl8pPr marL="3200153" algn="l" defTabSz="914330" rtl="0" eaLnBrk="1" latinLnBrk="0" hangingPunct="1">
      <a:defRPr sz="1700" kern="1200">
        <a:solidFill>
          <a:schemeClr val="tx1"/>
        </a:solidFill>
        <a:latin typeface="Arial" pitchFamily="34" charset="0"/>
        <a:ea typeface="+mn-ea"/>
        <a:cs typeface="+mn-cs"/>
      </a:defRPr>
    </a:lvl8pPr>
    <a:lvl9pPr marL="3657317" algn="l" defTabSz="914330" rtl="0" eaLnBrk="1" latinLnBrk="0" hangingPunct="1">
      <a:defRPr sz="17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5151"/>
    <a:srgbClr val="00395C"/>
    <a:srgbClr val="809CAE"/>
    <a:srgbClr val="406B85"/>
    <a:srgbClr val="969696"/>
    <a:srgbClr val="00AEEF"/>
    <a:srgbClr val="40C2F3"/>
    <a:srgbClr val="7FD6F7"/>
    <a:srgbClr val="006991"/>
    <a:srgbClr val="C0D890"/>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92" autoAdjust="0"/>
    <p:restoredTop sz="94969" autoAdjust="0"/>
  </p:normalViewPr>
  <p:slideViewPr>
    <p:cSldViewPr snapToObjects="1">
      <p:cViewPr varScale="1">
        <p:scale>
          <a:sx n="88" d="100"/>
          <a:sy n="88" d="100"/>
        </p:scale>
        <p:origin x="-510" y="-108"/>
      </p:cViewPr>
      <p:guideLst>
        <p:guide orient="horz" pos="2212"/>
        <p:guide pos="488"/>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4" d="100"/>
          <a:sy n="74" d="100"/>
        </p:scale>
        <p:origin x="-2202" y="-96"/>
      </p:cViewPr>
      <p:guideLst>
        <p:guide orient="horz" pos="3127"/>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163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221635" name="Rectangle 3"/>
          <p:cNvSpPr>
            <a:spLocks noGrp="1" noChangeArrowheads="1"/>
          </p:cNvSpPr>
          <p:nvPr>
            <p:ph type="dt" sz="quarter" idx="1"/>
          </p:nvPr>
        </p:nvSpPr>
        <p:spPr bwMode="auto">
          <a:xfrm>
            <a:off x="3776663"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221636" name="Rectangle 4"/>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221637" name="Rectangle 5"/>
          <p:cNvSpPr>
            <a:spLocks noGrp="1" noChangeArrowheads="1"/>
          </p:cNvSpPr>
          <p:nvPr>
            <p:ph type="sldNum" sz="quarter" idx="3"/>
          </p:nvPr>
        </p:nvSpPr>
        <p:spPr bwMode="auto">
          <a:xfrm>
            <a:off x="3776663" y="9429750"/>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9055B92-DBB3-4CB6-8FC4-E169DBE874B4}"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89908" tIns="44953" rIns="89908" bIns="44953" numCol="1" anchor="t" anchorCtr="0" compatLnSpc="1">
            <a:prstTxWarp prst="textNoShape">
              <a:avLst/>
            </a:prstTxWarp>
          </a:bodyPr>
          <a:lstStyle>
            <a:lvl1pPr defTabSz="900113">
              <a:defRPr sz="1300"/>
            </a:lvl1pPr>
          </a:lstStyle>
          <a:p>
            <a:endParaRPr lang="en-GB"/>
          </a:p>
        </p:txBody>
      </p:sp>
      <p:sp>
        <p:nvSpPr>
          <p:cNvPr id="10243" name="Rectangle 3"/>
          <p:cNvSpPr>
            <a:spLocks noGrp="1" noChangeArrowheads="1"/>
          </p:cNvSpPr>
          <p:nvPr>
            <p:ph type="dt" idx="1"/>
          </p:nvPr>
        </p:nvSpPr>
        <p:spPr bwMode="auto">
          <a:xfrm>
            <a:off x="3779838" y="0"/>
            <a:ext cx="2887662" cy="495300"/>
          </a:xfrm>
          <a:prstGeom prst="rect">
            <a:avLst/>
          </a:prstGeom>
          <a:noFill/>
          <a:ln w="9525">
            <a:noFill/>
            <a:miter lim="800000"/>
            <a:headEnd/>
            <a:tailEnd/>
          </a:ln>
          <a:effectLst/>
        </p:spPr>
        <p:txBody>
          <a:bodyPr vert="horz" wrap="square" lIns="89908" tIns="44953" rIns="89908" bIns="44953" numCol="1" anchor="t" anchorCtr="0" compatLnSpc="1">
            <a:prstTxWarp prst="textNoShape">
              <a:avLst/>
            </a:prstTxWarp>
          </a:bodyPr>
          <a:lstStyle>
            <a:lvl1pPr algn="r" defTabSz="900113">
              <a:defRPr sz="1300"/>
            </a:lvl1pPr>
          </a:lstStyle>
          <a:p>
            <a:endParaRPr lang="en-GB"/>
          </a:p>
        </p:txBody>
      </p:sp>
      <p:sp>
        <p:nvSpPr>
          <p:cNvPr id="10244" name="Rectangle 4"/>
          <p:cNvSpPr>
            <a:spLocks noGrp="1" noRot="1" noChangeAspect="1" noChangeArrowheads="1" noTextEdit="1"/>
          </p:cNvSpPr>
          <p:nvPr>
            <p:ph type="sldImg" idx="2"/>
          </p:nvPr>
        </p:nvSpPr>
        <p:spPr bwMode="auto">
          <a:xfrm>
            <a:off x="768350" y="742950"/>
            <a:ext cx="5137150" cy="3725863"/>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66750" y="4714875"/>
            <a:ext cx="5335588" cy="4470400"/>
          </a:xfrm>
          <a:prstGeom prst="rect">
            <a:avLst/>
          </a:prstGeom>
          <a:noFill/>
          <a:ln w="9525">
            <a:noFill/>
            <a:miter lim="800000"/>
            <a:headEnd/>
            <a:tailEnd/>
          </a:ln>
          <a:effectLst/>
        </p:spPr>
        <p:txBody>
          <a:bodyPr vert="horz" wrap="square" lIns="89908" tIns="44953" rIns="89908" bIns="4495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9431338"/>
            <a:ext cx="2887663" cy="495300"/>
          </a:xfrm>
          <a:prstGeom prst="rect">
            <a:avLst/>
          </a:prstGeom>
          <a:noFill/>
          <a:ln w="9525">
            <a:noFill/>
            <a:miter lim="800000"/>
            <a:headEnd/>
            <a:tailEnd/>
          </a:ln>
          <a:effectLst/>
        </p:spPr>
        <p:txBody>
          <a:bodyPr vert="horz" wrap="square" lIns="89908" tIns="44953" rIns="89908" bIns="44953" numCol="1" anchor="b" anchorCtr="0" compatLnSpc="1">
            <a:prstTxWarp prst="textNoShape">
              <a:avLst/>
            </a:prstTxWarp>
          </a:bodyPr>
          <a:lstStyle>
            <a:lvl1pPr defTabSz="900113">
              <a:defRPr sz="1300"/>
            </a:lvl1pPr>
          </a:lstStyle>
          <a:p>
            <a:endParaRPr lang="en-GB"/>
          </a:p>
        </p:txBody>
      </p:sp>
      <p:sp>
        <p:nvSpPr>
          <p:cNvPr id="10247" name="Rectangle 7"/>
          <p:cNvSpPr>
            <a:spLocks noGrp="1" noChangeArrowheads="1"/>
          </p:cNvSpPr>
          <p:nvPr>
            <p:ph type="sldNum" sz="quarter" idx="5"/>
          </p:nvPr>
        </p:nvSpPr>
        <p:spPr bwMode="auto">
          <a:xfrm>
            <a:off x="3779838" y="9431338"/>
            <a:ext cx="2887662" cy="495300"/>
          </a:xfrm>
          <a:prstGeom prst="rect">
            <a:avLst/>
          </a:prstGeom>
          <a:noFill/>
          <a:ln w="9525">
            <a:noFill/>
            <a:miter lim="800000"/>
            <a:headEnd/>
            <a:tailEnd/>
          </a:ln>
          <a:effectLst/>
        </p:spPr>
        <p:txBody>
          <a:bodyPr vert="horz" wrap="square" lIns="89908" tIns="44953" rIns="89908" bIns="44953" numCol="1" anchor="b" anchorCtr="0" compatLnSpc="1">
            <a:prstTxWarp prst="textNoShape">
              <a:avLst/>
            </a:prstTxWarp>
          </a:bodyPr>
          <a:lstStyle>
            <a:lvl1pPr algn="r" defTabSz="900113">
              <a:defRPr sz="1300"/>
            </a:lvl1pPr>
          </a:lstStyle>
          <a:p>
            <a:fld id="{0E225E5A-1211-40BC-8BE9-B9B7F1191F95}"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164" algn="l" rtl="0" fontAlgn="base">
      <a:spcBef>
        <a:spcPct val="30000"/>
      </a:spcBef>
      <a:spcAft>
        <a:spcPct val="0"/>
      </a:spcAft>
      <a:defRPr sz="1200" kern="1200">
        <a:solidFill>
          <a:schemeClr val="tx1"/>
        </a:solidFill>
        <a:latin typeface="Arial" pitchFamily="34" charset="0"/>
        <a:ea typeface="+mn-ea"/>
        <a:cs typeface="+mn-cs"/>
      </a:defRPr>
    </a:lvl2pPr>
    <a:lvl3pPr marL="914330" algn="l" rtl="0" fontAlgn="base">
      <a:spcBef>
        <a:spcPct val="30000"/>
      </a:spcBef>
      <a:spcAft>
        <a:spcPct val="0"/>
      </a:spcAft>
      <a:defRPr sz="1200" kern="1200">
        <a:solidFill>
          <a:schemeClr val="tx1"/>
        </a:solidFill>
        <a:latin typeface="Arial" pitchFamily="34" charset="0"/>
        <a:ea typeface="+mn-ea"/>
        <a:cs typeface="+mn-cs"/>
      </a:defRPr>
    </a:lvl3pPr>
    <a:lvl4pPr marL="1371494" algn="l" rtl="0" fontAlgn="base">
      <a:spcBef>
        <a:spcPct val="30000"/>
      </a:spcBef>
      <a:spcAft>
        <a:spcPct val="0"/>
      </a:spcAft>
      <a:defRPr sz="1200" kern="1200">
        <a:solidFill>
          <a:schemeClr val="tx1"/>
        </a:solidFill>
        <a:latin typeface="Arial" pitchFamily="34" charset="0"/>
        <a:ea typeface="+mn-ea"/>
        <a:cs typeface="+mn-cs"/>
      </a:defRPr>
    </a:lvl4pPr>
    <a:lvl5pPr marL="1828658" algn="l" rtl="0" fontAlgn="base">
      <a:spcBef>
        <a:spcPct val="30000"/>
      </a:spcBef>
      <a:spcAft>
        <a:spcPct val="0"/>
      </a:spcAft>
      <a:defRPr sz="1200" kern="1200">
        <a:solidFill>
          <a:schemeClr val="tx1"/>
        </a:solidFill>
        <a:latin typeface="Arial" pitchFamily="34" charset="0"/>
        <a:ea typeface="+mn-ea"/>
        <a:cs typeface="+mn-cs"/>
      </a:defRPr>
    </a:lvl5pPr>
    <a:lvl6pPr marL="2285823" algn="l" defTabSz="914330" rtl="0" eaLnBrk="1" latinLnBrk="0" hangingPunct="1">
      <a:defRPr sz="1200" kern="1200">
        <a:solidFill>
          <a:schemeClr val="tx1"/>
        </a:solidFill>
        <a:latin typeface="+mn-lt"/>
        <a:ea typeface="+mn-ea"/>
        <a:cs typeface="+mn-cs"/>
      </a:defRPr>
    </a:lvl6pPr>
    <a:lvl7pPr marL="2742988" algn="l" defTabSz="914330" rtl="0" eaLnBrk="1" latinLnBrk="0" hangingPunct="1">
      <a:defRPr sz="1200" kern="1200">
        <a:solidFill>
          <a:schemeClr val="tx1"/>
        </a:solidFill>
        <a:latin typeface="+mn-lt"/>
        <a:ea typeface="+mn-ea"/>
        <a:cs typeface="+mn-cs"/>
      </a:defRPr>
    </a:lvl7pPr>
    <a:lvl8pPr marL="3200153" algn="l" defTabSz="914330" rtl="0" eaLnBrk="1" latinLnBrk="0" hangingPunct="1">
      <a:defRPr sz="1200" kern="1200">
        <a:solidFill>
          <a:schemeClr val="tx1"/>
        </a:solidFill>
        <a:latin typeface="+mn-lt"/>
        <a:ea typeface="+mn-ea"/>
        <a:cs typeface="+mn-cs"/>
      </a:defRPr>
    </a:lvl8pPr>
    <a:lvl9pPr marL="3657317" algn="l" defTabSz="91433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Bar_06_COL_POS [Converted].png"/>
          <p:cNvPicPr>
            <a:picLocks noChangeAspect="1"/>
          </p:cNvPicPr>
          <p:nvPr userDrawn="1"/>
        </p:nvPicPr>
        <p:blipFill>
          <a:blip r:embed="rId2" cstate="print"/>
          <a:stretch>
            <a:fillRect/>
          </a:stretch>
        </p:blipFill>
        <p:spPr>
          <a:xfrm>
            <a:off x="8565692" y="3332382"/>
            <a:ext cx="1385419" cy="246769"/>
          </a:xfrm>
          <a:prstGeom prst="rect">
            <a:avLst/>
          </a:prstGeom>
        </p:spPr>
      </p:pic>
      <p:grpSp>
        <p:nvGrpSpPr>
          <p:cNvPr id="2" name="Group 14"/>
          <p:cNvGrpSpPr/>
          <p:nvPr userDrawn="1"/>
        </p:nvGrpSpPr>
        <p:grpSpPr>
          <a:xfrm>
            <a:off x="829445" y="2361997"/>
            <a:ext cx="7552556" cy="2178029"/>
            <a:chOff x="1865096" y="985741"/>
            <a:chExt cx="5446206" cy="3557683"/>
          </a:xfrm>
        </p:grpSpPr>
        <p:cxnSp>
          <p:nvCxnSpPr>
            <p:cNvPr id="23" name="Straight Connector 22"/>
            <p:cNvCxnSpPr/>
            <p:nvPr userDrawn="1"/>
          </p:nvCxnSpPr>
          <p:spPr bwMode="auto">
            <a:xfrm rot="16200000" flipH="1">
              <a:off x="86255" y="2764583"/>
              <a:ext cx="3557682" cy="0"/>
            </a:xfrm>
            <a:prstGeom prst="line">
              <a:avLst/>
            </a:prstGeom>
            <a:noFill/>
            <a:ln w="63500" cap="rnd" cmpd="sng" algn="ctr">
              <a:solidFill>
                <a:schemeClr val="bg2"/>
              </a:solidFill>
              <a:prstDash val="solid"/>
              <a:round/>
              <a:headEnd type="none" w="med" len="med"/>
              <a:tailEnd type="none" w="med" len="med"/>
            </a:ln>
            <a:effectLst/>
          </p:spPr>
        </p:cxnSp>
        <p:cxnSp>
          <p:nvCxnSpPr>
            <p:cNvPr id="24" name="Straight Connector 23"/>
            <p:cNvCxnSpPr/>
            <p:nvPr userDrawn="1"/>
          </p:nvCxnSpPr>
          <p:spPr bwMode="auto">
            <a:xfrm rot="16200000" flipH="1">
              <a:off x="5532461" y="2764582"/>
              <a:ext cx="3557682" cy="0"/>
            </a:xfrm>
            <a:prstGeom prst="line">
              <a:avLst/>
            </a:prstGeom>
            <a:noFill/>
            <a:ln w="63500" cap="rnd" cmpd="sng" algn="ctr">
              <a:solidFill>
                <a:schemeClr val="bg2"/>
              </a:solidFill>
              <a:prstDash val="solid"/>
              <a:round/>
              <a:headEnd type="none" w="med" len="med"/>
              <a:tailEnd type="none" w="med" len="med"/>
            </a:ln>
            <a:effectLst/>
          </p:spPr>
        </p:cxnSp>
      </p:grpSp>
      <p:sp>
        <p:nvSpPr>
          <p:cNvPr id="28" name="Rectangle 10"/>
          <p:cNvSpPr>
            <a:spLocks noGrp="1" noChangeArrowheads="1"/>
          </p:cNvSpPr>
          <p:nvPr>
            <p:ph type="ctrTitle"/>
          </p:nvPr>
        </p:nvSpPr>
        <p:spPr>
          <a:xfrm>
            <a:off x="1021925" y="2992409"/>
            <a:ext cx="6985363" cy="545563"/>
          </a:xfrm>
          <a:prstGeom prst="rect">
            <a:avLst/>
          </a:prstGeom>
        </p:spPr>
        <p:txBody>
          <a:bodyPr anchor="b" anchorCtr="0"/>
          <a:lstStyle>
            <a:lvl1pPr>
              <a:defRPr sz="3500" b="0">
                <a:solidFill>
                  <a:schemeClr val="bg2"/>
                </a:solidFill>
                <a:latin typeface="Barclays Sans" pitchFamily="34" charset="0"/>
              </a:defRPr>
            </a:lvl1pPr>
          </a:lstStyle>
          <a:p>
            <a:r>
              <a:rPr lang="en-US" dirty="0" smtClean="0"/>
              <a:t>Click to edit Master title style</a:t>
            </a:r>
            <a:endParaRPr lang="en-US" dirty="0"/>
          </a:p>
        </p:txBody>
      </p:sp>
      <p:sp>
        <p:nvSpPr>
          <p:cNvPr id="29" name="Rectangle 24"/>
          <p:cNvSpPr>
            <a:spLocks noGrp="1" noChangeArrowheads="1"/>
          </p:cNvSpPr>
          <p:nvPr>
            <p:ph type="subTitle" sz="quarter" idx="1" hasCustomPrompt="1"/>
          </p:nvPr>
        </p:nvSpPr>
        <p:spPr>
          <a:xfrm>
            <a:off x="1021925" y="3626610"/>
            <a:ext cx="6976324" cy="340977"/>
          </a:xfrm>
          <a:prstGeom prst="rect">
            <a:avLst/>
          </a:prstGeom>
        </p:spPr>
        <p:txBody>
          <a:bodyPr/>
          <a:lstStyle>
            <a:lvl1pPr marL="0" indent="0">
              <a:buFont typeface="Wingdings" pitchFamily="2" charset="2"/>
              <a:buNone/>
              <a:defRPr sz="2200" b="0">
                <a:solidFill>
                  <a:schemeClr val="bg2"/>
                </a:solidFill>
                <a:latin typeface="Barclays Sans" pitchFamily="34" charset="0"/>
              </a:defRPr>
            </a:lvl1pPr>
          </a:lstStyle>
          <a:p>
            <a:r>
              <a:rPr lang="en-US" dirty="0" smtClean="0"/>
              <a:t>Click to edit master subtitle style</a:t>
            </a:r>
            <a:endParaRPr lang="en-US" dirty="0"/>
          </a:p>
        </p:txBody>
      </p:sp>
      <p:sp>
        <p:nvSpPr>
          <p:cNvPr id="12" name="Rectangle 11"/>
          <p:cNvSpPr/>
          <p:nvPr userDrawn="1"/>
        </p:nvSpPr>
        <p:spPr bwMode="auto">
          <a:xfrm>
            <a:off x="486222" y="414511"/>
            <a:ext cx="9914185" cy="1008112"/>
          </a:xfrm>
          <a:prstGeom prst="rect">
            <a:avLst/>
          </a:prstGeom>
          <a:solidFill>
            <a:schemeClr val="bg1"/>
          </a:solidFill>
          <a:ln w="9525" cap="flat" cmpd="sng" algn="ctr">
            <a:noFill/>
            <a:prstDash val="solid"/>
            <a:round/>
            <a:headEnd type="none" w="med" len="med"/>
            <a:tailEnd type="none" w="med" len="med"/>
          </a:ln>
          <a:effectLst/>
        </p:spPr>
        <p:txBody>
          <a:bodyPr vert="horz" wrap="square" lIns="91432" tIns="45717" rIns="91432" bIns="45717" numCol="1" rtlCol="0" anchor="t" anchorCtr="0" compatLnSpc="1">
            <a:prstTxWarp prst="textNoShape">
              <a:avLst/>
            </a:prstTxWarp>
          </a:bodyPr>
          <a:lstStyle/>
          <a:p>
            <a:pPr marL="0" marR="0" indent="0" algn="l" defTabSz="960364" rtl="0" eaLnBrk="1" fontAlgn="base" latinLnBrk="0" hangingPunct="1">
              <a:lnSpc>
                <a:spcPct val="100000"/>
              </a:lnSpc>
              <a:spcBef>
                <a:spcPct val="0"/>
              </a:spcBef>
              <a:spcAft>
                <a:spcPct val="0"/>
              </a:spcAft>
              <a:buClrTx/>
              <a:buSzTx/>
              <a:buFontTx/>
              <a:buNone/>
              <a:tabLst/>
            </a:pPr>
            <a:endParaRPr kumimoji="0" lang="en-GB" sz="1700" b="0" i="0" u="none" strike="noStrike" cap="none" normalizeH="0" baseline="0" dirty="0" smtClean="0">
              <a:ln>
                <a:noFill/>
              </a:ln>
              <a:solidFill>
                <a:schemeClr val="tx1"/>
              </a:solidFill>
              <a:effectLst/>
              <a:latin typeface="Arial" pitchFamily="34" charset="0"/>
            </a:endParaRPr>
          </a:p>
        </p:txBody>
      </p:sp>
      <p:sp>
        <p:nvSpPr>
          <p:cNvPr id="13" name="Rectangle 12"/>
          <p:cNvSpPr/>
          <p:nvPr userDrawn="1"/>
        </p:nvSpPr>
        <p:spPr bwMode="auto">
          <a:xfrm>
            <a:off x="365125" y="6463183"/>
            <a:ext cx="9914185" cy="1008112"/>
          </a:xfrm>
          <a:prstGeom prst="rect">
            <a:avLst/>
          </a:prstGeom>
          <a:solidFill>
            <a:schemeClr val="bg1"/>
          </a:solidFill>
          <a:ln w="9525" cap="flat" cmpd="sng" algn="ctr">
            <a:noFill/>
            <a:prstDash val="solid"/>
            <a:round/>
            <a:headEnd type="none" w="med" len="med"/>
            <a:tailEnd type="none" w="med" len="med"/>
          </a:ln>
          <a:effectLst/>
        </p:spPr>
        <p:txBody>
          <a:bodyPr vert="horz" wrap="square" lIns="91432" tIns="45717" rIns="91432" bIns="45717" numCol="1" rtlCol="0" anchor="t" anchorCtr="0" compatLnSpc="1">
            <a:prstTxWarp prst="textNoShape">
              <a:avLst/>
            </a:prstTxWarp>
          </a:bodyPr>
          <a:lstStyle/>
          <a:p>
            <a:pPr marL="0" marR="0" indent="0" algn="l" defTabSz="960364" rtl="0" eaLnBrk="1" fontAlgn="base" latinLnBrk="0" hangingPunct="1">
              <a:lnSpc>
                <a:spcPct val="100000"/>
              </a:lnSpc>
              <a:spcBef>
                <a:spcPct val="0"/>
              </a:spcBef>
              <a:spcAft>
                <a:spcPct val="0"/>
              </a:spcAft>
              <a:buClrTx/>
              <a:buSzTx/>
              <a:buFontTx/>
              <a:buNone/>
              <a:tabLst/>
            </a:pPr>
            <a:endParaRPr kumimoji="0" lang="en-GB" sz="1700" b="0" i="0" u="none" strike="noStrike" cap="none" normalizeH="0" baseline="0" dirty="0" smtClean="0">
              <a:ln>
                <a:noFill/>
              </a:ln>
              <a:solidFill>
                <a:schemeClr val="tx1"/>
              </a:solidFill>
              <a:effectLst/>
              <a:latin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3" name="Text Placeholder 9"/>
          <p:cNvSpPr>
            <a:spLocks noGrp="1"/>
          </p:cNvSpPr>
          <p:nvPr>
            <p:ph type="body" sz="quarter" idx="11"/>
          </p:nvPr>
        </p:nvSpPr>
        <p:spPr>
          <a:xfrm>
            <a:off x="774700" y="1278608"/>
            <a:ext cx="9288587" cy="824026"/>
          </a:xfrm>
          <a:prstGeom prst="rect">
            <a:avLst/>
          </a:prstGeom>
        </p:spPr>
        <p:txBody>
          <a:bodyPr/>
          <a:lstStyle>
            <a:lvl1pPr marL="180961" indent="-180961">
              <a:spcBef>
                <a:spcPts val="420"/>
              </a:spcBef>
              <a:buClrTx/>
              <a:buFont typeface="Arial" pitchFamily="34" charset="0"/>
              <a:buChar char="•"/>
              <a:defRPr sz="1000">
                <a:latin typeface="Barclays Sans" pitchFamily="34" charset="0"/>
              </a:defRPr>
            </a:lvl1pPr>
            <a:lvl2pPr marL="542883" indent="-180961">
              <a:spcBef>
                <a:spcPts val="100"/>
              </a:spcBef>
              <a:buFont typeface="Barclays Sans" pitchFamily="34" charset="0"/>
              <a:buChar char="–"/>
              <a:defRPr sz="1000">
                <a:latin typeface="Barclays Sans" pitchFamily="34" charset="0"/>
              </a:defRPr>
            </a:lvl2pPr>
            <a:lvl3pPr marL="895281" indent="-180961">
              <a:spcBef>
                <a:spcPts val="100"/>
              </a:spcBef>
              <a:buFont typeface="Arial" pitchFamily="34" charset="0"/>
              <a:buChar char="•"/>
              <a:defRPr sz="1000">
                <a:latin typeface="Barclays Sans" pitchFamily="34" charset="0"/>
              </a:defRPr>
            </a:lvl3pPr>
            <a:lvl4pPr marL="1076242" indent="-180961">
              <a:spcBef>
                <a:spcPts val="100"/>
              </a:spcBef>
              <a:buFont typeface="Barclays Sans" pitchFamily="34" charset="0"/>
              <a:buChar char="–"/>
              <a:defRPr sz="1000">
                <a:latin typeface="Barclays Sans" pitchFamily="34" charset="0"/>
              </a:defRPr>
            </a:lvl4pPr>
            <a:lvl5pPr marL="1257203" indent="-180961">
              <a:spcBef>
                <a:spcPts val="100"/>
              </a:spcBef>
              <a:buFont typeface="Arial" pitchFamily="34" charset="0"/>
              <a:buChar char="•"/>
              <a:defRPr sz="1000">
                <a:latin typeface="Barclays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4" name="Picture 3" descr="Bar_06_COL_POS [Converted].png"/>
          <p:cNvPicPr>
            <a:picLocks noChangeAspect="1"/>
          </p:cNvPicPr>
          <p:nvPr userDrawn="1"/>
        </p:nvPicPr>
        <p:blipFill>
          <a:blip r:embed="rId2" cstate="print"/>
          <a:stretch>
            <a:fillRect/>
          </a:stretch>
        </p:blipFill>
        <p:spPr>
          <a:xfrm>
            <a:off x="8575766" y="7101803"/>
            <a:ext cx="1372824" cy="244526"/>
          </a:xfrm>
          <a:prstGeom prst="rect">
            <a:avLst/>
          </a:prstGeom>
        </p:spPr>
      </p:pic>
      <p:sp>
        <p:nvSpPr>
          <p:cNvPr id="14" name="Title 13"/>
          <p:cNvSpPr>
            <a:spLocks noGrp="1"/>
          </p:cNvSpPr>
          <p:nvPr>
            <p:ph type="title"/>
          </p:nvPr>
        </p:nvSpPr>
        <p:spPr>
          <a:xfrm>
            <a:off x="702246" y="301401"/>
            <a:ext cx="9429750" cy="401142"/>
          </a:xfrm>
          <a:prstGeom prst="rect">
            <a:avLst/>
          </a:prstGeom>
        </p:spPr>
        <p:txBody>
          <a:bodyPr/>
          <a:lstStyle>
            <a:lvl1pPr>
              <a:defRPr sz="1800">
                <a:latin typeface="Barclays Sans" pitchFamily="34" charset="0"/>
              </a:defRPr>
            </a:lvl1pPr>
          </a:lstStyle>
          <a:p>
            <a:r>
              <a:rPr lang="en-US" dirty="0" smtClean="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with partition">
    <p:spTree>
      <p:nvGrpSpPr>
        <p:cNvPr id="1" name=""/>
        <p:cNvGrpSpPr/>
        <p:nvPr/>
      </p:nvGrpSpPr>
      <p:grpSpPr>
        <a:xfrm>
          <a:off x="0" y="0"/>
          <a:ext cx="0" cy="0"/>
          <a:chOff x="0" y="0"/>
          <a:chExt cx="0" cy="0"/>
        </a:xfrm>
      </p:grpSpPr>
      <p:sp>
        <p:nvSpPr>
          <p:cNvPr id="10" name="Text Placeholder 9"/>
          <p:cNvSpPr>
            <a:spLocks noGrp="1"/>
          </p:cNvSpPr>
          <p:nvPr>
            <p:ph type="body" sz="quarter" idx="11"/>
          </p:nvPr>
        </p:nvSpPr>
        <p:spPr>
          <a:xfrm>
            <a:off x="6894934" y="1206599"/>
            <a:ext cx="3168352" cy="5256584"/>
          </a:xfrm>
          <a:prstGeom prst="rect">
            <a:avLst/>
          </a:prstGeom>
        </p:spPr>
        <p:txBody>
          <a:bodyPr/>
          <a:lstStyle>
            <a:lvl1pPr marL="180933" indent="-180933">
              <a:spcBef>
                <a:spcPts val="420"/>
              </a:spcBef>
              <a:buClrTx/>
              <a:buFont typeface="Arial" pitchFamily="34" charset="0"/>
              <a:buChar char="•"/>
              <a:defRPr sz="1000">
                <a:latin typeface="Barclays Sans" pitchFamily="34" charset="0"/>
              </a:defRPr>
            </a:lvl1pPr>
            <a:lvl2pPr marL="542799" indent="-180933">
              <a:spcBef>
                <a:spcPts val="100"/>
              </a:spcBef>
              <a:buClrTx/>
              <a:buFont typeface="Barclays Sans" pitchFamily="34" charset="0"/>
              <a:buChar char="–"/>
              <a:defRPr sz="1000">
                <a:latin typeface="Barclays Sans" pitchFamily="34" charset="0"/>
              </a:defRPr>
            </a:lvl2pPr>
            <a:lvl3pPr marL="895143" indent="-180933">
              <a:spcBef>
                <a:spcPts val="100"/>
              </a:spcBef>
              <a:buClrTx/>
              <a:defRPr sz="1000">
                <a:latin typeface="Barclays Sans" pitchFamily="34" charset="0"/>
              </a:defRPr>
            </a:lvl3pPr>
            <a:lvl4pPr marL="1076076" indent="-180933">
              <a:spcBef>
                <a:spcPts val="100"/>
              </a:spcBef>
              <a:buClrTx/>
              <a:defRPr sz="1000">
                <a:latin typeface="Barclays Sans" pitchFamily="34" charset="0"/>
              </a:defRPr>
            </a:lvl4pPr>
            <a:lvl5pPr marL="1257009" indent="-180933">
              <a:spcBef>
                <a:spcPts val="100"/>
              </a:spcBef>
              <a:buClrTx/>
              <a:defRPr sz="1000">
                <a:latin typeface="Barclays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6" name="Picture 5" descr="Bar_06_COL_POS [Converted].png"/>
          <p:cNvPicPr>
            <a:picLocks noChangeAspect="1"/>
          </p:cNvPicPr>
          <p:nvPr userDrawn="1"/>
        </p:nvPicPr>
        <p:blipFill>
          <a:blip r:embed="rId2" cstate="print"/>
          <a:stretch>
            <a:fillRect/>
          </a:stretch>
        </p:blipFill>
        <p:spPr>
          <a:xfrm>
            <a:off x="8575766" y="7101803"/>
            <a:ext cx="1372824" cy="244526"/>
          </a:xfrm>
          <a:prstGeom prst="rect">
            <a:avLst/>
          </a:prstGeom>
        </p:spPr>
      </p:pic>
      <p:sp>
        <p:nvSpPr>
          <p:cNvPr id="17" name="Title 13"/>
          <p:cNvSpPr>
            <a:spLocks noGrp="1"/>
          </p:cNvSpPr>
          <p:nvPr>
            <p:ph type="title"/>
          </p:nvPr>
        </p:nvSpPr>
        <p:spPr>
          <a:xfrm>
            <a:off x="702246" y="301401"/>
            <a:ext cx="9429750" cy="401142"/>
          </a:xfrm>
          <a:prstGeom prst="rect">
            <a:avLst/>
          </a:prstGeom>
        </p:spPr>
        <p:txBody>
          <a:bodyPr/>
          <a:lstStyle>
            <a:lvl1pPr>
              <a:defRPr sz="1800">
                <a:latin typeface="Barclays Sans" pitchFamily="34" charset="0"/>
              </a:defRPr>
            </a:lvl1pPr>
          </a:lstStyle>
          <a:p>
            <a:r>
              <a:rPr lang="en-US" dirty="0"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2" descr="Bar_06_COL_POS [Converted].png"/>
          <p:cNvPicPr>
            <a:picLocks noChangeAspect="1"/>
          </p:cNvPicPr>
          <p:nvPr userDrawn="1"/>
        </p:nvPicPr>
        <p:blipFill>
          <a:blip r:embed="rId2" cstate="print"/>
          <a:stretch>
            <a:fillRect/>
          </a:stretch>
        </p:blipFill>
        <p:spPr>
          <a:xfrm>
            <a:off x="8575766" y="7101803"/>
            <a:ext cx="1372824" cy="244526"/>
          </a:xfrm>
          <a:prstGeom prst="rect">
            <a:avLst/>
          </a:prstGeom>
        </p:spPr>
      </p:pic>
      <p:sp>
        <p:nvSpPr>
          <p:cNvPr id="9" name="Title 13"/>
          <p:cNvSpPr>
            <a:spLocks noGrp="1"/>
          </p:cNvSpPr>
          <p:nvPr>
            <p:ph type="title"/>
          </p:nvPr>
        </p:nvSpPr>
        <p:spPr>
          <a:xfrm>
            <a:off x="702246" y="301401"/>
            <a:ext cx="9429750" cy="401142"/>
          </a:xfrm>
          <a:prstGeom prst="rect">
            <a:avLst/>
          </a:prstGeom>
        </p:spPr>
        <p:txBody>
          <a:bodyPr/>
          <a:lstStyle>
            <a:lvl1pPr>
              <a:defRPr sz="1800">
                <a:latin typeface="Barclays Sans" pitchFamily="34" charset="0"/>
              </a:defRPr>
            </a:lvl1pPr>
          </a:lstStyle>
          <a:p>
            <a:r>
              <a:rPr lang="en-US" dirty="0"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2" name="Line 32"/>
          <p:cNvSpPr>
            <a:spLocks noChangeShapeType="1"/>
          </p:cNvSpPr>
          <p:nvPr/>
        </p:nvSpPr>
        <p:spPr bwMode="auto">
          <a:xfrm>
            <a:off x="777628" y="6896915"/>
            <a:ext cx="9170542" cy="0"/>
          </a:xfrm>
          <a:prstGeom prst="line">
            <a:avLst/>
          </a:prstGeom>
          <a:noFill/>
          <a:ln w="12700">
            <a:solidFill>
              <a:schemeClr val="bg2"/>
            </a:solidFill>
            <a:round/>
            <a:headEnd/>
            <a:tailEnd/>
          </a:ln>
          <a:effectLst/>
        </p:spPr>
        <p:txBody>
          <a:bodyPr wrap="square" lIns="0" tIns="0" rIns="0" bIns="0" anchor="ctr">
            <a:spAutoFit/>
          </a:bodyPr>
          <a:lstStyle/>
          <a:p>
            <a:pPr>
              <a:defRPr/>
            </a:pPr>
            <a:endParaRPr lang="en-US" dirty="0">
              <a:latin typeface="+mn-lt"/>
            </a:endParaRPr>
          </a:p>
        </p:txBody>
      </p:sp>
      <p:sp>
        <p:nvSpPr>
          <p:cNvPr id="7" name="Line 32"/>
          <p:cNvSpPr>
            <a:spLocks noChangeShapeType="1"/>
          </p:cNvSpPr>
          <p:nvPr userDrawn="1"/>
        </p:nvSpPr>
        <p:spPr bwMode="auto">
          <a:xfrm>
            <a:off x="782832" y="1118405"/>
            <a:ext cx="9170542" cy="0"/>
          </a:xfrm>
          <a:prstGeom prst="line">
            <a:avLst/>
          </a:prstGeom>
          <a:noFill/>
          <a:ln w="12700">
            <a:solidFill>
              <a:schemeClr val="bg2"/>
            </a:solidFill>
            <a:round/>
            <a:headEnd/>
            <a:tailEnd/>
          </a:ln>
          <a:effectLst/>
        </p:spPr>
        <p:txBody>
          <a:bodyPr wrap="square" lIns="0" tIns="0" rIns="0" bIns="0" anchor="ctr">
            <a:spAutoFit/>
          </a:bodyPr>
          <a:lstStyle/>
          <a:p>
            <a:pPr>
              <a:defRPr/>
            </a:pPr>
            <a:endParaRPr lang="en-US" dirty="0">
              <a:latin typeface="+mn-lt"/>
            </a:endParaRPr>
          </a:p>
        </p:txBody>
      </p:sp>
      <p:pic>
        <p:nvPicPr>
          <p:cNvPr id="13" name="Picture 12" descr="Bar_06_COL_POS [Converted].png"/>
          <p:cNvPicPr>
            <a:picLocks noChangeAspect="1"/>
          </p:cNvPicPr>
          <p:nvPr userDrawn="1"/>
        </p:nvPicPr>
        <p:blipFill>
          <a:blip r:embed="rId7" cstate="print"/>
          <a:stretch>
            <a:fillRect/>
          </a:stretch>
        </p:blipFill>
        <p:spPr>
          <a:xfrm>
            <a:off x="8575766" y="7101803"/>
            <a:ext cx="1372824" cy="244526"/>
          </a:xfrm>
          <a:prstGeom prst="rect">
            <a:avLst/>
          </a:prstGeom>
        </p:spPr>
      </p:pic>
      <p:sp>
        <p:nvSpPr>
          <p:cNvPr id="16" name="Rectangle 28"/>
          <p:cNvSpPr>
            <a:spLocks noChangeArrowheads="1"/>
          </p:cNvSpPr>
          <p:nvPr userDrawn="1"/>
        </p:nvSpPr>
        <p:spPr bwMode="auto">
          <a:xfrm>
            <a:off x="702246" y="7112000"/>
            <a:ext cx="5544616" cy="261938"/>
          </a:xfrm>
          <a:prstGeom prst="rect">
            <a:avLst/>
          </a:prstGeom>
          <a:noFill/>
          <a:ln w="9525">
            <a:noFill/>
            <a:miter lim="800000"/>
            <a:headEnd/>
            <a:tailEnd/>
          </a:ln>
        </p:spPr>
        <p:txBody>
          <a:bodyPr lIns="81883" tIns="40939" rIns="81883" bIns="40939"/>
          <a:lstStyle/>
          <a:p>
            <a:pPr marL="363473" indent="-363473" algn="l" defTabSz="817417" eaLnBrk="0" hangingPunct="0">
              <a:defRPr/>
            </a:pPr>
            <a:r>
              <a:rPr lang="en-GB" altLang="en-US" sz="800" b="0" dirty="0">
                <a:solidFill>
                  <a:schemeClr val="tx1"/>
                </a:solidFill>
                <a:latin typeface="Barclays Sans" pitchFamily="34" charset="0"/>
              </a:rPr>
              <a:t>Page </a:t>
            </a:r>
            <a:fld id="{1AC1EB75-5FE1-4DE7-B8E5-6862100F130F}" type="slidenum">
              <a:rPr lang="en-GB" altLang="en-US" sz="800" b="0">
                <a:solidFill>
                  <a:schemeClr val="tx1"/>
                </a:solidFill>
                <a:latin typeface="Barclays Sans" pitchFamily="34" charset="0"/>
              </a:rPr>
              <a:pPr marL="363473" indent="-363473" algn="l" defTabSz="817417" eaLnBrk="0" hangingPunct="0">
                <a:defRPr/>
              </a:pPr>
              <a:t>‹#›</a:t>
            </a:fld>
            <a:r>
              <a:rPr lang="en-GB" altLang="en-US" sz="800" b="0" dirty="0">
                <a:solidFill>
                  <a:schemeClr val="tx1"/>
                </a:solidFill>
                <a:latin typeface="Barclays Sans" pitchFamily="34" charset="0"/>
              </a:rPr>
              <a:t> o</a:t>
            </a:r>
            <a:r>
              <a:rPr lang="en-US" altLang="en-US" sz="800" b="0" dirty="0">
                <a:solidFill>
                  <a:schemeClr val="tx1"/>
                </a:solidFill>
                <a:latin typeface="Barclays Sans" pitchFamily="34" charset="0"/>
              </a:rPr>
              <a:t>f </a:t>
            </a:r>
            <a:r>
              <a:rPr lang="en-US" altLang="en-US" sz="800" b="0" dirty="0" smtClean="0">
                <a:solidFill>
                  <a:schemeClr val="tx1"/>
                </a:solidFill>
                <a:latin typeface="Barclays Sans" pitchFamily="34" charset="0"/>
              </a:rPr>
              <a:t>10</a:t>
            </a:r>
            <a:r>
              <a:rPr lang="en-US" altLang="en-US" sz="800" b="0" baseline="0" dirty="0" smtClean="0">
                <a:solidFill>
                  <a:schemeClr val="tx1"/>
                </a:solidFill>
                <a:latin typeface="Barclays Sans" pitchFamily="34" charset="0"/>
              </a:rPr>
              <a:t> </a:t>
            </a:r>
            <a:r>
              <a:rPr lang="en-US" sz="800" dirty="0" smtClean="0">
                <a:solidFill>
                  <a:schemeClr val="tx1"/>
                </a:solidFill>
                <a:latin typeface="Barclays Sans" pitchFamily="34" charset="0"/>
              </a:rPr>
              <a:t>|</a:t>
            </a:r>
            <a:endParaRPr lang="en-GB" altLang="en-US" sz="800" b="0" dirty="0">
              <a:solidFill>
                <a:srgbClr val="969696"/>
              </a:solidFill>
              <a:latin typeface="Barclays Sans" pitchFamily="34" charset="0"/>
            </a:endParaRPr>
          </a:p>
        </p:txBody>
      </p:sp>
    </p:spTree>
  </p:cSld>
  <p:clrMap bg1="lt1" tx1="dk1" bg2="lt2" tx2="dk2" accent1="accent1" accent2="accent2" accent3="accent3" accent4="accent4" accent5="accent5" accent6="accent6" hlink="hlink" folHlink="folHlink"/>
  <p:sldLayoutIdLst>
    <p:sldLayoutId id="2147483692" r:id="rId1"/>
    <p:sldLayoutId id="2147483709" r:id="rId2"/>
    <p:sldLayoutId id="2147483707" r:id="rId3"/>
    <p:sldLayoutId id="2147483705" r:id="rId4"/>
    <p:sldLayoutId id="2147483712" r:id="rId5"/>
  </p:sldLayoutIdLst>
  <p:hf hdr="0" dt="0"/>
  <p:txStyles>
    <p:titleStyle>
      <a:lvl1pPr algn="l" rtl="0" eaLnBrk="1" fontAlgn="base" hangingPunct="1">
        <a:spcBef>
          <a:spcPct val="0"/>
        </a:spcBef>
        <a:spcAft>
          <a:spcPct val="0"/>
        </a:spcAft>
        <a:defRPr sz="1900" b="1">
          <a:solidFill>
            <a:schemeClr val="bg2"/>
          </a:solidFill>
          <a:latin typeface="+mj-lt"/>
          <a:ea typeface="+mj-ea"/>
          <a:cs typeface="+mj-cs"/>
        </a:defRPr>
      </a:lvl1pPr>
      <a:lvl2pPr algn="l" rtl="0" eaLnBrk="1" fontAlgn="base" hangingPunct="1">
        <a:spcBef>
          <a:spcPct val="0"/>
        </a:spcBef>
        <a:spcAft>
          <a:spcPct val="0"/>
        </a:spcAft>
        <a:defRPr sz="3500">
          <a:solidFill>
            <a:schemeClr val="tx2"/>
          </a:solidFill>
          <a:latin typeface="Arial" pitchFamily="34" charset="0"/>
        </a:defRPr>
      </a:lvl2pPr>
      <a:lvl3pPr algn="l" rtl="0" eaLnBrk="1" fontAlgn="base" hangingPunct="1">
        <a:spcBef>
          <a:spcPct val="0"/>
        </a:spcBef>
        <a:spcAft>
          <a:spcPct val="0"/>
        </a:spcAft>
        <a:defRPr sz="3500">
          <a:solidFill>
            <a:schemeClr val="tx2"/>
          </a:solidFill>
          <a:latin typeface="Arial" pitchFamily="34" charset="0"/>
        </a:defRPr>
      </a:lvl3pPr>
      <a:lvl4pPr algn="l" rtl="0" eaLnBrk="1" fontAlgn="base" hangingPunct="1">
        <a:spcBef>
          <a:spcPct val="0"/>
        </a:spcBef>
        <a:spcAft>
          <a:spcPct val="0"/>
        </a:spcAft>
        <a:defRPr sz="3500">
          <a:solidFill>
            <a:schemeClr val="tx2"/>
          </a:solidFill>
          <a:latin typeface="Arial" pitchFamily="34" charset="0"/>
        </a:defRPr>
      </a:lvl4pPr>
      <a:lvl5pPr algn="l" rtl="0" eaLnBrk="1" fontAlgn="base" hangingPunct="1">
        <a:spcBef>
          <a:spcPct val="0"/>
        </a:spcBef>
        <a:spcAft>
          <a:spcPct val="0"/>
        </a:spcAft>
        <a:defRPr sz="3500">
          <a:solidFill>
            <a:schemeClr val="tx2"/>
          </a:solidFill>
          <a:latin typeface="Arial" pitchFamily="34" charset="0"/>
        </a:defRPr>
      </a:lvl5pPr>
      <a:lvl6pPr marL="492915" algn="l" rtl="0" eaLnBrk="1" fontAlgn="base" hangingPunct="1">
        <a:spcBef>
          <a:spcPct val="0"/>
        </a:spcBef>
        <a:spcAft>
          <a:spcPct val="0"/>
        </a:spcAft>
        <a:defRPr sz="3900">
          <a:solidFill>
            <a:schemeClr val="tx2"/>
          </a:solidFill>
          <a:latin typeface="Arial" pitchFamily="34" charset="0"/>
        </a:defRPr>
      </a:lvl6pPr>
      <a:lvl7pPr marL="985830" algn="l" rtl="0" eaLnBrk="1" fontAlgn="base" hangingPunct="1">
        <a:spcBef>
          <a:spcPct val="0"/>
        </a:spcBef>
        <a:spcAft>
          <a:spcPct val="0"/>
        </a:spcAft>
        <a:defRPr sz="3900">
          <a:solidFill>
            <a:schemeClr val="tx2"/>
          </a:solidFill>
          <a:latin typeface="Arial" pitchFamily="34" charset="0"/>
        </a:defRPr>
      </a:lvl7pPr>
      <a:lvl8pPr marL="1478745" algn="l" rtl="0" eaLnBrk="1" fontAlgn="base" hangingPunct="1">
        <a:spcBef>
          <a:spcPct val="0"/>
        </a:spcBef>
        <a:spcAft>
          <a:spcPct val="0"/>
        </a:spcAft>
        <a:defRPr sz="3900">
          <a:solidFill>
            <a:schemeClr val="tx2"/>
          </a:solidFill>
          <a:latin typeface="Arial" pitchFamily="34" charset="0"/>
        </a:defRPr>
      </a:lvl8pPr>
      <a:lvl9pPr marL="1971659" algn="l" rtl="0" eaLnBrk="1" fontAlgn="base" hangingPunct="1">
        <a:spcBef>
          <a:spcPct val="0"/>
        </a:spcBef>
        <a:spcAft>
          <a:spcPct val="0"/>
        </a:spcAft>
        <a:defRPr sz="3900">
          <a:solidFill>
            <a:schemeClr val="tx2"/>
          </a:solidFill>
          <a:latin typeface="Arial" pitchFamily="34" charset="0"/>
        </a:defRPr>
      </a:lvl9pPr>
    </p:titleStyle>
    <p:bodyStyle>
      <a:lvl1pPr marL="0" indent="0" algn="l" rtl="0" eaLnBrk="1" fontAlgn="base" hangingPunct="1">
        <a:lnSpc>
          <a:spcPct val="100000"/>
        </a:lnSpc>
        <a:spcBef>
          <a:spcPct val="50000"/>
        </a:spcBef>
        <a:spcAft>
          <a:spcPct val="0"/>
        </a:spcAft>
        <a:buClr>
          <a:schemeClr val="tx2"/>
        </a:buClr>
        <a:buFont typeface="Wingdings" pitchFamily="2" charset="2"/>
        <a:buNone/>
        <a:defRPr sz="1200">
          <a:solidFill>
            <a:schemeClr val="tx1"/>
          </a:solidFill>
          <a:latin typeface="+mn-lt"/>
          <a:ea typeface="+mn-ea"/>
          <a:cs typeface="+mn-cs"/>
        </a:defRPr>
      </a:lvl1pPr>
      <a:lvl2pPr marL="249880" indent="-249880" algn="l" rtl="0" eaLnBrk="1" fontAlgn="base" hangingPunct="1">
        <a:lnSpc>
          <a:spcPct val="100000"/>
        </a:lnSpc>
        <a:spcBef>
          <a:spcPct val="50000"/>
        </a:spcBef>
        <a:spcAft>
          <a:spcPct val="0"/>
        </a:spcAft>
        <a:buClrTx/>
        <a:buFont typeface="Wingdings" pitchFamily="2" charset="2"/>
        <a:buChar char=""/>
        <a:defRPr sz="1200">
          <a:solidFill>
            <a:schemeClr val="tx1"/>
          </a:solidFill>
          <a:latin typeface="+mn-lt"/>
        </a:defRPr>
      </a:lvl2pPr>
      <a:lvl3pPr marL="612721" indent="-359417" algn="l" rtl="0" eaLnBrk="1" fontAlgn="base" hangingPunct="1">
        <a:lnSpc>
          <a:spcPct val="100000"/>
        </a:lnSpc>
        <a:spcBef>
          <a:spcPct val="50000"/>
        </a:spcBef>
        <a:spcAft>
          <a:spcPct val="0"/>
        </a:spcAft>
        <a:buClrTx/>
        <a:buFont typeface="Arial" pitchFamily="34" charset="0"/>
        <a:buChar char="–"/>
        <a:defRPr sz="1200">
          <a:solidFill>
            <a:schemeClr val="tx1"/>
          </a:solidFill>
          <a:latin typeface="+mn-lt"/>
        </a:defRPr>
      </a:lvl3pPr>
      <a:lvl4pPr marL="925927" indent="-313206" algn="l" rtl="0" eaLnBrk="1" fontAlgn="base" hangingPunct="1">
        <a:lnSpc>
          <a:spcPct val="100000"/>
        </a:lnSpc>
        <a:spcBef>
          <a:spcPct val="50000"/>
        </a:spcBef>
        <a:spcAft>
          <a:spcPct val="0"/>
        </a:spcAft>
        <a:buClrTx/>
        <a:buFont typeface="Wingdings" pitchFamily="2" charset="2"/>
        <a:buChar char=""/>
        <a:defRPr sz="1200">
          <a:solidFill>
            <a:schemeClr val="tx1"/>
          </a:solidFill>
          <a:latin typeface="+mn-lt"/>
        </a:defRPr>
      </a:lvl4pPr>
      <a:lvl5pPr marL="1299037" indent="-373109" algn="l" rtl="0" eaLnBrk="1" fontAlgn="base" hangingPunct="1">
        <a:lnSpc>
          <a:spcPct val="100000"/>
        </a:lnSpc>
        <a:spcBef>
          <a:spcPct val="50000"/>
        </a:spcBef>
        <a:spcAft>
          <a:spcPct val="0"/>
        </a:spcAft>
        <a:buClrTx/>
        <a:buFont typeface="Arial" pitchFamily="34" charset="0"/>
        <a:buChar char="–"/>
        <a:defRPr sz="1200">
          <a:solidFill>
            <a:schemeClr val="tx1"/>
          </a:solidFill>
          <a:latin typeface="+mn-lt"/>
        </a:defRPr>
      </a:lvl5pPr>
      <a:lvl6pPr marL="2652841" indent="-188267" algn="l" rtl="0" eaLnBrk="1" fontAlgn="base" hangingPunct="1">
        <a:lnSpc>
          <a:spcPct val="110000"/>
        </a:lnSpc>
        <a:spcBef>
          <a:spcPct val="50000"/>
        </a:spcBef>
        <a:spcAft>
          <a:spcPct val="0"/>
        </a:spcAft>
        <a:buClr>
          <a:schemeClr val="tx2"/>
        </a:buClr>
        <a:buFont typeface="Wingdings" pitchFamily="2" charset="2"/>
        <a:buChar char=""/>
        <a:defRPr sz="1300">
          <a:solidFill>
            <a:schemeClr val="tx1"/>
          </a:solidFill>
          <a:latin typeface="+mn-lt"/>
        </a:defRPr>
      </a:lvl6pPr>
      <a:lvl7pPr marL="3145755" indent="-188267" algn="l" rtl="0" eaLnBrk="1" fontAlgn="base" hangingPunct="1">
        <a:lnSpc>
          <a:spcPct val="110000"/>
        </a:lnSpc>
        <a:spcBef>
          <a:spcPct val="50000"/>
        </a:spcBef>
        <a:spcAft>
          <a:spcPct val="0"/>
        </a:spcAft>
        <a:buClr>
          <a:schemeClr val="tx2"/>
        </a:buClr>
        <a:buFont typeface="Wingdings" pitchFamily="2" charset="2"/>
        <a:buChar char=""/>
        <a:defRPr sz="1300">
          <a:solidFill>
            <a:schemeClr val="tx1"/>
          </a:solidFill>
          <a:latin typeface="+mn-lt"/>
        </a:defRPr>
      </a:lvl7pPr>
      <a:lvl8pPr marL="3638671" indent="-188267" algn="l" rtl="0" eaLnBrk="1" fontAlgn="base" hangingPunct="1">
        <a:lnSpc>
          <a:spcPct val="110000"/>
        </a:lnSpc>
        <a:spcBef>
          <a:spcPct val="50000"/>
        </a:spcBef>
        <a:spcAft>
          <a:spcPct val="0"/>
        </a:spcAft>
        <a:buClr>
          <a:schemeClr val="tx2"/>
        </a:buClr>
        <a:buFont typeface="Wingdings" pitchFamily="2" charset="2"/>
        <a:buChar char=""/>
        <a:defRPr sz="1300">
          <a:solidFill>
            <a:schemeClr val="tx1"/>
          </a:solidFill>
          <a:latin typeface="+mn-lt"/>
        </a:defRPr>
      </a:lvl8pPr>
      <a:lvl9pPr marL="4131586" indent="-188267" algn="l" rtl="0" eaLnBrk="1" fontAlgn="base" hangingPunct="1">
        <a:lnSpc>
          <a:spcPct val="110000"/>
        </a:lnSpc>
        <a:spcBef>
          <a:spcPct val="50000"/>
        </a:spcBef>
        <a:spcAft>
          <a:spcPct val="0"/>
        </a:spcAft>
        <a:buClr>
          <a:schemeClr val="tx2"/>
        </a:buClr>
        <a:buFont typeface="Wingdings" pitchFamily="2" charset="2"/>
        <a:buChar char=""/>
        <a:defRPr sz="1300">
          <a:solidFill>
            <a:schemeClr val="tx1"/>
          </a:solidFill>
          <a:latin typeface="+mn-lt"/>
        </a:defRPr>
      </a:lvl9pPr>
    </p:bodyStyle>
    <p:otherStyle>
      <a:defPPr>
        <a:defRPr lang="en-US"/>
      </a:defPPr>
      <a:lvl1pPr marL="0" algn="l" defTabSz="985830" rtl="0" eaLnBrk="1" latinLnBrk="0" hangingPunct="1">
        <a:defRPr sz="1900" kern="1200">
          <a:solidFill>
            <a:schemeClr val="tx1"/>
          </a:solidFill>
          <a:latin typeface="+mn-lt"/>
          <a:ea typeface="+mn-ea"/>
          <a:cs typeface="+mn-cs"/>
        </a:defRPr>
      </a:lvl1pPr>
      <a:lvl2pPr marL="492915" algn="l" defTabSz="985830" rtl="0" eaLnBrk="1" latinLnBrk="0" hangingPunct="1">
        <a:defRPr sz="1900" kern="1200">
          <a:solidFill>
            <a:schemeClr val="tx1"/>
          </a:solidFill>
          <a:latin typeface="+mn-lt"/>
          <a:ea typeface="+mn-ea"/>
          <a:cs typeface="+mn-cs"/>
        </a:defRPr>
      </a:lvl2pPr>
      <a:lvl3pPr marL="985830" algn="l" defTabSz="985830" rtl="0" eaLnBrk="1" latinLnBrk="0" hangingPunct="1">
        <a:defRPr sz="1900" kern="1200">
          <a:solidFill>
            <a:schemeClr val="tx1"/>
          </a:solidFill>
          <a:latin typeface="+mn-lt"/>
          <a:ea typeface="+mn-ea"/>
          <a:cs typeface="+mn-cs"/>
        </a:defRPr>
      </a:lvl3pPr>
      <a:lvl4pPr marL="1478745" algn="l" defTabSz="985830" rtl="0" eaLnBrk="1" latinLnBrk="0" hangingPunct="1">
        <a:defRPr sz="1900" kern="1200">
          <a:solidFill>
            <a:schemeClr val="tx1"/>
          </a:solidFill>
          <a:latin typeface="+mn-lt"/>
          <a:ea typeface="+mn-ea"/>
          <a:cs typeface="+mn-cs"/>
        </a:defRPr>
      </a:lvl4pPr>
      <a:lvl5pPr marL="1971659" algn="l" defTabSz="985830" rtl="0" eaLnBrk="1" latinLnBrk="0" hangingPunct="1">
        <a:defRPr sz="1900" kern="1200">
          <a:solidFill>
            <a:schemeClr val="tx1"/>
          </a:solidFill>
          <a:latin typeface="+mn-lt"/>
          <a:ea typeface="+mn-ea"/>
          <a:cs typeface="+mn-cs"/>
        </a:defRPr>
      </a:lvl5pPr>
      <a:lvl6pPr marL="2464574" algn="l" defTabSz="985830" rtl="0" eaLnBrk="1" latinLnBrk="0" hangingPunct="1">
        <a:defRPr sz="1900" kern="1200">
          <a:solidFill>
            <a:schemeClr val="tx1"/>
          </a:solidFill>
          <a:latin typeface="+mn-lt"/>
          <a:ea typeface="+mn-ea"/>
          <a:cs typeface="+mn-cs"/>
        </a:defRPr>
      </a:lvl6pPr>
      <a:lvl7pPr marL="2957490" algn="l" defTabSz="985830" rtl="0" eaLnBrk="1" latinLnBrk="0" hangingPunct="1">
        <a:defRPr sz="1900" kern="1200">
          <a:solidFill>
            <a:schemeClr val="tx1"/>
          </a:solidFill>
          <a:latin typeface="+mn-lt"/>
          <a:ea typeface="+mn-ea"/>
          <a:cs typeface="+mn-cs"/>
        </a:defRPr>
      </a:lvl7pPr>
      <a:lvl8pPr marL="3450404" algn="l" defTabSz="985830" rtl="0" eaLnBrk="1" latinLnBrk="0" hangingPunct="1">
        <a:defRPr sz="1900" kern="1200">
          <a:solidFill>
            <a:schemeClr val="tx1"/>
          </a:solidFill>
          <a:latin typeface="+mn-lt"/>
          <a:ea typeface="+mn-ea"/>
          <a:cs typeface="+mn-cs"/>
        </a:defRPr>
      </a:lvl8pPr>
      <a:lvl9pPr marL="3943319" algn="l" defTabSz="98583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Funding Interest Rate Derivative Collateral in the Banking Book</a:t>
            </a:r>
            <a:endParaRPr lang="en-GB" dirty="0"/>
          </a:p>
        </p:txBody>
      </p:sp>
      <p:sp>
        <p:nvSpPr>
          <p:cNvPr id="6" name="Text Box 9"/>
          <p:cNvSpPr txBox="1">
            <a:spLocks noChangeArrowheads="1"/>
          </p:cNvSpPr>
          <p:nvPr/>
        </p:nvSpPr>
        <p:spPr bwMode="auto">
          <a:xfrm>
            <a:off x="990279" y="4659788"/>
            <a:ext cx="2421467" cy="469359"/>
          </a:xfrm>
          <a:prstGeom prst="rect">
            <a:avLst/>
          </a:prstGeom>
          <a:noFill/>
          <a:ln w="9525">
            <a:noFill/>
            <a:miter lim="800000"/>
            <a:headEnd/>
            <a:tailEnd/>
          </a:ln>
        </p:spPr>
        <p:txBody>
          <a:bodyPr wrap="square" lIns="0" tIns="0" rIns="0" bIns="0">
            <a:spAutoFit/>
          </a:bodyPr>
          <a:lstStyle/>
          <a:p>
            <a:pPr>
              <a:spcBef>
                <a:spcPts val="300"/>
              </a:spcBef>
            </a:pPr>
            <a:r>
              <a:rPr lang="en-US" sz="1400" dirty="0" smtClean="0">
                <a:latin typeface="Barclays Sans" pitchFamily="34" charset="0"/>
              </a:rPr>
              <a:t>September 2013</a:t>
            </a:r>
          </a:p>
          <a:p>
            <a:pPr>
              <a:spcBef>
                <a:spcPts val="300"/>
              </a:spcBef>
            </a:pPr>
            <a:r>
              <a:rPr lang="en-US" sz="1400" dirty="0" smtClean="0">
                <a:latin typeface="Barclays Sans" pitchFamily="34" charset="0"/>
              </a:rPr>
              <a:t>London</a:t>
            </a:r>
          </a:p>
        </p:txBody>
      </p:sp>
      <p:sp>
        <p:nvSpPr>
          <p:cNvPr id="7" name="Subtitle 6"/>
          <p:cNvSpPr>
            <a:spLocks noGrp="1"/>
          </p:cNvSpPr>
          <p:nvPr>
            <p:ph type="subTitle" sz="quarter" idx="1"/>
          </p:nvPr>
        </p:nvSpPr>
        <p:spPr/>
        <p:txBody>
          <a:bodyPr/>
          <a:lstStyle/>
          <a:p>
            <a:r>
              <a:rPr lang="en-GB" dirty="0" smtClean="0"/>
              <a:t>Stephen Temple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774254" y="1494632"/>
            <a:ext cx="9288587" cy="4176463"/>
          </a:xfrm>
        </p:spPr>
        <p:txBody>
          <a:bodyPr/>
          <a:lstStyle/>
          <a:p>
            <a:pPr>
              <a:spcBef>
                <a:spcPts val="1200"/>
              </a:spcBef>
              <a:spcAft>
                <a:spcPts val="1200"/>
              </a:spcAft>
              <a:buClr>
                <a:schemeClr val="tx1"/>
              </a:buClr>
            </a:pPr>
            <a:r>
              <a:rPr lang="en-GB" sz="1400" dirty="0" smtClean="0"/>
              <a:t>Cost of funding derivative MTM positions is a fact of life for the Banking Book</a:t>
            </a:r>
          </a:p>
          <a:p>
            <a:pPr>
              <a:spcBef>
                <a:spcPts val="1200"/>
              </a:spcBef>
              <a:spcAft>
                <a:spcPts val="1200"/>
              </a:spcAft>
              <a:buClr>
                <a:schemeClr val="tx1"/>
              </a:buClr>
            </a:pPr>
            <a:r>
              <a:rPr lang="en-GB" sz="1400" dirty="0" smtClean="0"/>
              <a:t>Banks need to ensure that the true cost of interest rate hedging is priced into their product offering</a:t>
            </a:r>
          </a:p>
          <a:p>
            <a:pPr>
              <a:spcBef>
                <a:spcPts val="1200"/>
              </a:spcBef>
              <a:spcAft>
                <a:spcPts val="1200"/>
              </a:spcAft>
              <a:buClr>
                <a:schemeClr val="tx1"/>
              </a:buClr>
            </a:pPr>
            <a:r>
              <a:rPr lang="en-GB" sz="1400" dirty="0" smtClean="0"/>
              <a:t>Overriding objective is Net Interest Margin stability</a:t>
            </a:r>
          </a:p>
          <a:p>
            <a:pPr>
              <a:spcBef>
                <a:spcPts val="1200"/>
              </a:spcBef>
              <a:spcAft>
                <a:spcPts val="1200"/>
              </a:spcAft>
              <a:buClr>
                <a:schemeClr val="tx1"/>
              </a:buClr>
            </a:pPr>
            <a:r>
              <a:rPr lang="en-GB" sz="1400" dirty="0" smtClean="0"/>
              <a:t>Tension between revenue stability and a funding profile which delivers value</a:t>
            </a:r>
          </a:p>
          <a:p>
            <a:pPr>
              <a:spcBef>
                <a:spcPts val="1200"/>
              </a:spcBef>
              <a:spcAft>
                <a:spcPts val="1200"/>
              </a:spcAft>
              <a:buClr>
                <a:schemeClr val="tx1"/>
              </a:buClr>
            </a:pPr>
            <a:r>
              <a:rPr lang="en-GB" sz="1400" dirty="0" smtClean="0"/>
              <a:t>Appropriate governance structures and transparency around funding are fundamental </a:t>
            </a:r>
          </a:p>
          <a:p>
            <a:pPr>
              <a:spcBef>
                <a:spcPts val="1200"/>
              </a:spcBef>
              <a:spcAft>
                <a:spcPts val="1200"/>
              </a:spcAft>
              <a:buClr>
                <a:schemeClr val="tx1"/>
              </a:buClr>
            </a:pPr>
            <a:r>
              <a:rPr lang="en-GB" sz="1400" dirty="0" smtClean="0"/>
              <a:t>Treasury has a role to play  - no one size fits all solution</a:t>
            </a:r>
          </a:p>
          <a:p>
            <a:pPr>
              <a:spcBef>
                <a:spcPts val="600"/>
              </a:spcBef>
              <a:spcAft>
                <a:spcPts val="600"/>
              </a:spcAft>
              <a:buClr>
                <a:schemeClr val="tx1"/>
              </a:buClr>
              <a:buNone/>
            </a:pPr>
            <a:endParaRPr lang="en-GB" sz="1200" dirty="0" smtClean="0"/>
          </a:p>
          <a:p>
            <a:pPr>
              <a:spcBef>
                <a:spcPts val="600"/>
              </a:spcBef>
              <a:spcAft>
                <a:spcPts val="600"/>
              </a:spcAft>
              <a:buClr>
                <a:schemeClr val="tx1"/>
              </a:buClr>
              <a:buNone/>
            </a:pPr>
            <a:endParaRPr lang="en-GB" sz="1200" dirty="0" smtClean="0"/>
          </a:p>
          <a:p>
            <a:pPr>
              <a:spcBef>
                <a:spcPts val="600"/>
              </a:spcBef>
              <a:spcAft>
                <a:spcPts val="600"/>
              </a:spcAft>
              <a:buClr>
                <a:schemeClr val="tx1"/>
              </a:buClr>
            </a:pPr>
            <a:endParaRPr lang="en-GB" sz="1200" dirty="0" smtClean="0">
              <a:solidFill>
                <a:srgbClr val="000000"/>
              </a:solidFill>
            </a:endParaRPr>
          </a:p>
        </p:txBody>
      </p:sp>
      <p:sp>
        <p:nvSpPr>
          <p:cNvPr id="2" name="Title 1"/>
          <p:cNvSpPr>
            <a:spLocks noGrp="1"/>
          </p:cNvSpPr>
          <p:nvPr>
            <p:ph type="title"/>
          </p:nvPr>
        </p:nvSpPr>
        <p:spPr>
          <a:prstGeom prst="rect">
            <a:avLst/>
          </a:prstGeom>
        </p:spPr>
        <p:txBody>
          <a:bodyPr/>
          <a:lstStyle/>
          <a:p>
            <a:r>
              <a:rPr lang="en-GB" sz="1800" dirty="0" smtClean="0">
                <a:solidFill>
                  <a:schemeClr val="tx1"/>
                </a:solidFill>
              </a:rPr>
              <a:t>Conclusion</a:t>
            </a:r>
            <a:br>
              <a:rPr lang="en-GB" sz="1800" dirty="0" smtClean="0">
                <a:solidFill>
                  <a:schemeClr val="tx1"/>
                </a:solidFill>
              </a:rPr>
            </a:br>
            <a:r>
              <a:rPr lang="en-GB" sz="1400" b="0" i="1" dirty="0" smtClean="0">
                <a:solidFill>
                  <a:schemeClr val="tx1"/>
                </a:solidFill>
              </a:rPr>
              <a:t>Funding derivative collateral positions is a reality for the banking book.  The appropriate outcome for the business will be driven by the  risk management framework and governance adopted </a:t>
            </a:r>
            <a:endParaRPr lang="en-GB" sz="1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pPr marL="228600" indent="-228600">
              <a:spcBef>
                <a:spcPts val="1200"/>
              </a:spcBef>
              <a:spcAft>
                <a:spcPts val="1200"/>
              </a:spcAft>
              <a:buClr>
                <a:schemeClr val="tx1"/>
              </a:buClr>
              <a:buAutoNum type="arabicPeriod"/>
            </a:pPr>
            <a:r>
              <a:rPr lang="en-GB" sz="1400" dirty="0" smtClean="0"/>
              <a:t>What is Banking Book interest rate risk and how is it managed </a:t>
            </a:r>
          </a:p>
          <a:p>
            <a:pPr marL="228600" indent="-228600">
              <a:spcBef>
                <a:spcPts val="1200"/>
              </a:spcBef>
              <a:spcAft>
                <a:spcPts val="1200"/>
              </a:spcAft>
              <a:buClr>
                <a:schemeClr val="tx1"/>
              </a:buClr>
              <a:buAutoNum type="arabicPeriod"/>
            </a:pPr>
            <a:r>
              <a:rPr lang="en-GB" sz="1400" dirty="0" smtClean="0"/>
              <a:t>Specific challenges when compared with the trading book view</a:t>
            </a:r>
          </a:p>
          <a:p>
            <a:pPr marL="228600" indent="-228600">
              <a:spcBef>
                <a:spcPts val="1200"/>
              </a:spcBef>
              <a:spcAft>
                <a:spcPts val="1200"/>
              </a:spcAft>
              <a:buClr>
                <a:schemeClr val="tx1"/>
              </a:buClr>
              <a:buAutoNum type="arabicPeriod"/>
            </a:pPr>
            <a:r>
              <a:rPr lang="en-GB" sz="1400" dirty="0" smtClean="0"/>
              <a:t>Implications for funding the derivative MTM</a:t>
            </a:r>
          </a:p>
          <a:p>
            <a:pPr marL="228600" indent="-228600">
              <a:spcBef>
                <a:spcPts val="1200"/>
              </a:spcBef>
              <a:spcAft>
                <a:spcPts val="1200"/>
              </a:spcAft>
              <a:buClr>
                <a:schemeClr val="tx1"/>
              </a:buClr>
              <a:buAutoNum type="arabicPeriod"/>
            </a:pPr>
            <a:r>
              <a:rPr lang="en-GB" sz="1400" dirty="0" smtClean="0"/>
              <a:t>Considering the appropriate funding duration</a:t>
            </a:r>
          </a:p>
          <a:p>
            <a:pPr marL="228600" indent="-228600">
              <a:spcBef>
                <a:spcPts val="1200"/>
              </a:spcBef>
              <a:spcAft>
                <a:spcPts val="1200"/>
              </a:spcAft>
              <a:buClr>
                <a:schemeClr val="tx1"/>
              </a:buClr>
              <a:buAutoNum type="arabicPeriod"/>
            </a:pPr>
            <a:r>
              <a:rPr lang="en-GB" sz="1400" dirty="0" smtClean="0"/>
              <a:t>Governance </a:t>
            </a:r>
          </a:p>
          <a:p>
            <a:pPr marL="228600" indent="-228600">
              <a:spcBef>
                <a:spcPts val="1200"/>
              </a:spcBef>
              <a:spcAft>
                <a:spcPts val="1200"/>
              </a:spcAft>
              <a:buClr>
                <a:schemeClr val="tx1"/>
              </a:buClr>
              <a:buFont typeface="Arial" pitchFamily="34" charset="0"/>
              <a:buAutoNum type="arabicPeriod"/>
            </a:pPr>
            <a:r>
              <a:rPr lang="en-GB" sz="1400" dirty="0" smtClean="0"/>
              <a:t>The role of a central treasury function and customer pricing</a:t>
            </a:r>
          </a:p>
          <a:p>
            <a:pPr marL="228600" indent="-228600">
              <a:spcBef>
                <a:spcPts val="1200"/>
              </a:spcBef>
              <a:spcAft>
                <a:spcPts val="1200"/>
              </a:spcAft>
              <a:buClr>
                <a:schemeClr val="tx1"/>
              </a:buClr>
              <a:buAutoNum type="arabicPeriod"/>
            </a:pPr>
            <a:r>
              <a:rPr lang="en-GB" sz="1400" dirty="0" smtClean="0"/>
              <a:t>Conclusion</a:t>
            </a:r>
          </a:p>
          <a:p>
            <a:pPr marL="228600" indent="-228600">
              <a:buClr>
                <a:schemeClr val="tx1"/>
              </a:buClr>
              <a:buAutoNum type="arabicPeriod"/>
            </a:pPr>
            <a:endParaRPr lang="en-GB" sz="1200" dirty="0" smtClean="0"/>
          </a:p>
          <a:p>
            <a:pPr marL="228600" indent="-228600">
              <a:buClr>
                <a:schemeClr val="tx1"/>
              </a:buClr>
              <a:buAutoNum type="arabicPeriod"/>
            </a:pPr>
            <a:endParaRPr lang="en-GB" sz="1200" dirty="0" smtClean="0"/>
          </a:p>
          <a:p>
            <a:pPr marL="228600" indent="-228600">
              <a:buClr>
                <a:schemeClr val="tx1"/>
              </a:buClr>
              <a:buAutoNum type="arabicPeriod"/>
            </a:pPr>
            <a:endParaRPr lang="en-GB" sz="1200" dirty="0" smtClean="0"/>
          </a:p>
          <a:p>
            <a:pPr>
              <a:buClr>
                <a:schemeClr val="tx1"/>
              </a:buClr>
              <a:buFont typeface="Arial" pitchFamily="34" charset="0"/>
              <a:buChar char="•"/>
            </a:pPr>
            <a:endParaRPr lang="en-GB" sz="1200" dirty="0" smtClean="0"/>
          </a:p>
          <a:p>
            <a:pPr>
              <a:buClr>
                <a:schemeClr val="tx1"/>
              </a:buClr>
              <a:buFont typeface="Arial" pitchFamily="34" charset="0"/>
              <a:buChar char="•"/>
            </a:pPr>
            <a:endParaRPr lang="en-GB" sz="1200" dirty="0" smtClean="0"/>
          </a:p>
          <a:p>
            <a:pPr>
              <a:buClr>
                <a:schemeClr val="tx1"/>
              </a:buClr>
              <a:buNone/>
            </a:pPr>
            <a:endParaRPr lang="en-GB" sz="1200" dirty="0" smtClean="0"/>
          </a:p>
          <a:p>
            <a:pPr>
              <a:buClr>
                <a:schemeClr val="tx1"/>
              </a:buClr>
              <a:buFont typeface="Arial" pitchFamily="34" charset="0"/>
              <a:buChar char="•"/>
            </a:pPr>
            <a:endParaRPr lang="en-GB" sz="1200" dirty="0" smtClean="0"/>
          </a:p>
          <a:p>
            <a:pPr>
              <a:buClr>
                <a:schemeClr val="tx1"/>
              </a:buClr>
              <a:buNone/>
            </a:pPr>
            <a:r>
              <a:rPr lang="en-GB" sz="1200" dirty="0" smtClean="0">
                <a:solidFill>
                  <a:srgbClr val="000000"/>
                </a:solidFill>
              </a:rPr>
              <a:t> </a:t>
            </a:r>
          </a:p>
        </p:txBody>
      </p:sp>
      <p:sp>
        <p:nvSpPr>
          <p:cNvPr id="2" name="Title 1"/>
          <p:cNvSpPr>
            <a:spLocks noGrp="1"/>
          </p:cNvSpPr>
          <p:nvPr>
            <p:ph type="title"/>
          </p:nvPr>
        </p:nvSpPr>
        <p:spPr>
          <a:prstGeom prst="rect">
            <a:avLst/>
          </a:prstGeom>
        </p:spPr>
        <p:txBody>
          <a:bodyPr/>
          <a:lstStyle/>
          <a:p>
            <a:r>
              <a:rPr lang="en-GB" dirty="0" smtClean="0">
                <a:solidFill>
                  <a:schemeClr val="tx1"/>
                </a:solidFill>
              </a:rPr>
              <a:t>Agenda</a:t>
            </a:r>
            <a:endParaRPr lang="en-GB" sz="1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774700" y="1278608"/>
            <a:ext cx="9288587" cy="576063"/>
          </a:xfrm>
        </p:spPr>
        <p:txBody>
          <a:bodyPr/>
          <a:lstStyle/>
          <a:p>
            <a:pPr>
              <a:buNone/>
            </a:pPr>
            <a:r>
              <a:rPr lang="en-GB" sz="1200" dirty="0" smtClean="0">
                <a:solidFill>
                  <a:srgbClr val="00AEEF"/>
                </a:solidFill>
              </a:rPr>
              <a:t>Banking Book Interest Rate Risk Hedging Structure</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spcBef>
                <a:spcPts val="600"/>
              </a:spcBef>
              <a:spcAft>
                <a:spcPts val="600"/>
              </a:spcAft>
            </a:pPr>
            <a:endParaRPr lang="en-GB" sz="1200" dirty="0" smtClean="0"/>
          </a:p>
          <a:p>
            <a:pPr>
              <a:spcBef>
                <a:spcPts val="600"/>
              </a:spcBef>
              <a:spcAft>
                <a:spcPts val="600"/>
              </a:spcAft>
              <a:buNone/>
            </a:pPr>
            <a:r>
              <a:rPr lang="en-GB" sz="1200" dirty="0" smtClean="0"/>
              <a:t>Key Points:</a:t>
            </a:r>
          </a:p>
          <a:p>
            <a:pPr lvl="1">
              <a:spcBef>
                <a:spcPts val="600"/>
              </a:spcBef>
              <a:spcAft>
                <a:spcPts val="600"/>
              </a:spcAft>
            </a:pPr>
            <a:r>
              <a:rPr lang="en-GB" sz="1200" dirty="0" smtClean="0"/>
              <a:t>Bifurcation in Banking Books between fixed rate cash and interest rate derivative hedging.</a:t>
            </a:r>
          </a:p>
          <a:p>
            <a:pPr lvl="1">
              <a:spcBef>
                <a:spcPts val="600"/>
              </a:spcBef>
              <a:spcAft>
                <a:spcPts val="600"/>
              </a:spcAft>
            </a:pPr>
            <a:r>
              <a:rPr lang="en-GB" sz="1200" dirty="0" smtClean="0"/>
              <a:t>Fixed rate products require derivative hedging with external markets</a:t>
            </a:r>
          </a:p>
          <a:p>
            <a:pPr lvl="1">
              <a:spcBef>
                <a:spcPts val="600"/>
              </a:spcBef>
              <a:spcAft>
                <a:spcPts val="600"/>
              </a:spcAft>
            </a:pPr>
            <a:r>
              <a:rPr lang="en-GB" sz="1200" dirty="0" smtClean="0"/>
              <a:t>No ability to collateralise banking book interest rate risk volatility vs. customers but requirement still exists to collateralise vs. street</a:t>
            </a:r>
          </a:p>
          <a:p>
            <a:pPr lvl="1">
              <a:spcBef>
                <a:spcPts val="600"/>
              </a:spcBef>
              <a:spcAft>
                <a:spcPts val="600"/>
              </a:spcAft>
            </a:pPr>
            <a:r>
              <a:rPr lang="en-GB" sz="1200" dirty="0" smtClean="0"/>
              <a:t>Business originating assets do not have the level of sophistication/expertise to manage ongoing derivative collateral requirements</a:t>
            </a:r>
          </a:p>
          <a:p>
            <a:pPr lvl="1">
              <a:spcBef>
                <a:spcPts val="600"/>
              </a:spcBef>
              <a:spcAft>
                <a:spcPts val="600"/>
              </a:spcAft>
            </a:pPr>
            <a:r>
              <a:rPr lang="en-GB" sz="1200" dirty="0" smtClean="0"/>
              <a:t>NIM stability is one of the primary objectives of the Banking Book – funding derivative collateral requirements has the ability to destabilise over time if not managed appropriately.</a:t>
            </a:r>
          </a:p>
        </p:txBody>
      </p:sp>
      <p:sp>
        <p:nvSpPr>
          <p:cNvPr id="2" name="Title 1"/>
          <p:cNvSpPr>
            <a:spLocks noGrp="1"/>
          </p:cNvSpPr>
          <p:nvPr>
            <p:ph type="title"/>
          </p:nvPr>
        </p:nvSpPr>
        <p:spPr>
          <a:prstGeom prst="rect">
            <a:avLst/>
          </a:prstGeom>
        </p:spPr>
        <p:txBody>
          <a:bodyPr/>
          <a:lstStyle/>
          <a:p>
            <a:r>
              <a:rPr lang="en-GB" sz="1800" dirty="0" smtClean="0">
                <a:solidFill>
                  <a:schemeClr val="tx1"/>
                </a:solidFill>
              </a:rPr>
              <a:t>Banking Book Risk Management</a:t>
            </a:r>
            <a:br>
              <a:rPr lang="en-GB" sz="1800" dirty="0" smtClean="0">
                <a:solidFill>
                  <a:schemeClr val="tx1"/>
                </a:solidFill>
              </a:rPr>
            </a:br>
            <a:r>
              <a:rPr lang="en-GB" sz="1400" b="0" i="1" dirty="0" smtClean="0">
                <a:solidFill>
                  <a:schemeClr val="tx1"/>
                </a:solidFill>
              </a:rPr>
              <a:t>Banking book P&amp;L is accrual accounted.  Treasury plays a central clearinghouse role for the risk and accounting volatility.</a:t>
            </a:r>
            <a:endParaRPr lang="en-GB" sz="1800" dirty="0">
              <a:solidFill>
                <a:schemeClr val="tx1"/>
              </a:solidFill>
            </a:endParaRPr>
          </a:p>
        </p:txBody>
      </p:sp>
      <p:grpSp>
        <p:nvGrpSpPr>
          <p:cNvPr id="88" name="Group 87"/>
          <p:cNvGrpSpPr/>
          <p:nvPr/>
        </p:nvGrpSpPr>
        <p:grpSpPr>
          <a:xfrm>
            <a:off x="1782366" y="1710655"/>
            <a:ext cx="6786754" cy="2756686"/>
            <a:chOff x="1782366" y="2070823"/>
            <a:chExt cx="6786754" cy="2756686"/>
          </a:xfrm>
        </p:grpSpPr>
        <p:sp>
          <p:nvSpPr>
            <p:cNvPr id="81" name="Rectangle 80"/>
            <p:cNvSpPr/>
            <p:nvPr/>
          </p:nvSpPr>
          <p:spPr bwMode="auto">
            <a:xfrm>
              <a:off x="6583106" y="3802063"/>
              <a:ext cx="987425" cy="102544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pitchFamily="34" charset="0"/>
              </a:endParaRPr>
            </a:p>
          </p:txBody>
        </p:sp>
        <p:sp>
          <p:nvSpPr>
            <p:cNvPr id="80" name="Rectangle 79"/>
            <p:cNvSpPr/>
            <p:nvPr/>
          </p:nvSpPr>
          <p:spPr bwMode="auto">
            <a:xfrm>
              <a:off x="2739157" y="3797379"/>
              <a:ext cx="987425" cy="102544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pitchFamily="34" charset="0"/>
              </a:endParaRPr>
            </a:p>
          </p:txBody>
        </p:sp>
        <p:sp>
          <p:nvSpPr>
            <p:cNvPr id="70" name="Rectangle 69"/>
            <p:cNvSpPr/>
            <p:nvPr/>
          </p:nvSpPr>
          <p:spPr bwMode="auto">
            <a:xfrm>
              <a:off x="3617521" y="2070823"/>
              <a:ext cx="3114347" cy="1152000"/>
            </a:xfrm>
            <a:prstGeom prst="rect">
              <a:avLst/>
            </a:prstGeom>
            <a:solidFill>
              <a:schemeClr val="accent4">
                <a:lumMod val="25000"/>
                <a:lumOff val="75000"/>
                <a:alpha val="42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pitchFamily="34" charset="0"/>
              </a:endParaRPr>
            </a:p>
          </p:txBody>
        </p:sp>
        <p:sp>
          <p:nvSpPr>
            <p:cNvPr id="5" name="Rectangle 4"/>
            <p:cNvSpPr/>
            <p:nvPr/>
          </p:nvSpPr>
          <p:spPr bwMode="auto">
            <a:xfrm>
              <a:off x="1782366" y="2214711"/>
              <a:ext cx="1008112" cy="744870"/>
            </a:xfrm>
            <a:prstGeom prst="rect">
              <a:avLst/>
            </a:prstGeom>
            <a:solidFill>
              <a:srgbClr val="00AEEF"/>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Customer Fixed </a:t>
              </a:r>
              <a:r>
                <a:rPr lang="en-GB" sz="1200" b="1" dirty="0" smtClean="0">
                  <a:solidFill>
                    <a:schemeClr val="bg1"/>
                  </a:solidFill>
                  <a:latin typeface="Barclays Sans" pitchFamily="34" charset="0"/>
                </a:rPr>
                <a:t>Rate</a:t>
              </a:r>
              <a:r>
                <a:rPr kumimoji="0" lang="en-GB" sz="1200" b="1" i="0" u="none" strike="noStrike" cap="none" normalizeH="0" dirty="0" smtClean="0">
                  <a:ln>
                    <a:noFill/>
                  </a:ln>
                  <a:solidFill>
                    <a:schemeClr val="bg1"/>
                  </a:solidFill>
                  <a:effectLst/>
                  <a:latin typeface="Barclays Sans" pitchFamily="34" charset="0"/>
                </a:rPr>
                <a:t> </a:t>
              </a:r>
              <a:r>
                <a:rPr lang="en-GB" sz="1200" b="1" dirty="0" smtClean="0">
                  <a:solidFill>
                    <a:schemeClr val="bg1"/>
                  </a:solidFill>
                  <a:latin typeface="Barclays Sans" pitchFamily="34" charset="0"/>
                </a:rPr>
                <a:t>Savings </a:t>
              </a:r>
              <a:endParaRPr kumimoji="0" lang="en-GB" sz="1200" b="1" i="0" u="none" strike="noStrike" cap="none" normalizeH="0" baseline="0" dirty="0" smtClean="0">
                <a:ln>
                  <a:noFill/>
                </a:ln>
                <a:solidFill>
                  <a:schemeClr val="bg1"/>
                </a:solidFill>
                <a:effectLst/>
                <a:latin typeface="Barclays Sans" pitchFamily="34" charset="0"/>
              </a:endParaRPr>
            </a:p>
          </p:txBody>
        </p:sp>
        <p:sp>
          <p:nvSpPr>
            <p:cNvPr id="6" name="Rectangle 5"/>
            <p:cNvSpPr/>
            <p:nvPr/>
          </p:nvSpPr>
          <p:spPr bwMode="auto">
            <a:xfrm>
              <a:off x="3708580" y="2214711"/>
              <a:ext cx="1008112" cy="744870"/>
            </a:xfrm>
            <a:prstGeom prst="rect">
              <a:avLst/>
            </a:prstGeom>
            <a:solidFill>
              <a:srgbClr val="406B85"/>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Business</a:t>
              </a:r>
            </a:p>
          </p:txBody>
        </p:sp>
        <p:sp>
          <p:nvSpPr>
            <p:cNvPr id="7" name="Rectangle 6"/>
            <p:cNvSpPr/>
            <p:nvPr/>
          </p:nvSpPr>
          <p:spPr bwMode="auto">
            <a:xfrm>
              <a:off x="5634794" y="2214711"/>
              <a:ext cx="1008112" cy="744870"/>
            </a:xfrm>
            <a:prstGeom prst="rect">
              <a:avLst/>
            </a:prstGeom>
            <a:solidFill>
              <a:srgbClr val="00395C"/>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Treasury</a:t>
              </a:r>
            </a:p>
          </p:txBody>
        </p:sp>
        <p:sp>
          <p:nvSpPr>
            <p:cNvPr id="8" name="Rectangle 7"/>
            <p:cNvSpPr/>
            <p:nvPr/>
          </p:nvSpPr>
          <p:spPr bwMode="auto">
            <a:xfrm>
              <a:off x="7561008" y="2214711"/>
              <a:ext cx="1008112" cy="744870"/>
            </a:xfrm>
            <a:prstGeom prst="rect">
              <a:avLst/>
            </a:prstGeom>
            <a:solidFill>
              <a:schemeClr val="accent5">
                <a:lumMod val="60000"/>
                <a:lumOff val="40000"/>
              </a:schemeClr>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Street</a:t>
              </a:r>
            </a:p>
          </p:txBody>
        </p:sp>
        <p:cxnSp>
          <p:nvCxnSpPr>
            <p:cNvPr id="13" name="Straight Arrow Connector 12"/>
            <p:cNvCxnSpPr/>
            <p:nvPr/>
          </p:nvCxnSpPr>
          <p:spPr bwMode="auto">
            <a:xfrm>
              <a:off x="2790478" y="2443130"/>
              <a:ext cx="918102" cy="0"/>
            </a:xfrm>
            <a:prstGeom prst="straightConnector1">
              <a:avLst/>
            </a:prstGeom>
            <a:noFill/>
            <a:ln w="15875" cap="flat" cmpd="sng" algn="ctr">
              <a:solidFill>
                <a:srgbClr val="00395C"/>
              </a:solidFill>
              <a:prstDash val="dash"/>
              <a:round/>
              <a:headEnd type="none" w="med" len="med"/>
              <a:tailEnd type="arrow"/>
            </a:ln>
            <a:effectLst/>
          </p:spPr>
        </p:cxnSp>
        <p:cxnSp>
          <p:nvCxnSpPr>
            <p:cNvPr id="15" name="Straight Arrow Connector 14"/>
            <p:cNvCxnSpPr/>
            <p:nvPr/>
          </p:nvCxnSpPr>
          <p:spPr bwMode="auto">
            <a:xfrm flipH="1">
              <a:off x="2790478" y="2731162"/>
              <a:ext cx="918102" cy="0"/>
            </a:xfrm>
            <a:prstGeom prst="straightConnector1">
              <a:avLst/>
            </a:prstGeom>
            <a:noFill/>
            <a:ln w="15875" cap="flat" cmpd="sng" algn="ctr">
              <a:solidFill>
                <a:srgbClr val="00395C"/>
              </a:solidFill>
              <a:prstDash val="solid"/>
              <a:round/>
              <a:headEnd type="none" w="med" len="med"/>
              <a:tailEnd type="arrow"/>
            </a:ln>
            <a:effectLst/>
          </p:spPr>
        </p:cxnSp>
        <p:sp>
          <p:nvSpPr>
            <p:cNvPr id="22" name="TextBox 21"/>
            <p:cNvSpPr txBox="1"/>
            <p:nvPr/>
          </p:nvSpPr>
          <p:spPr>
            <a:xfrm flipH="1">
              <a:off x="3069542" y="2214711"/>
              <a:ext cx="359975"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Cash</a:t>
              </a:r>
            </a:p>
          </p:txBody>
        </p:sp>
        <p:sp>
          <p:nvSpPr>
            <p:cNvPr id="23" name="TextBox 22"/>
            <p:cNvSpPr txBox="1"/>
            <p:nvPr/>
          </p:nvSpPr>
          <p:spPr>
            <a:xfrm flipH="1">
              <a:off x="2790479" y="2821082"/>
              <a:ext cx="918100"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Fixed</a:t>
              </a:r>
            </a:p>
          </p:txBody>
        </p:sp>
        <p:cxnSp>
          <p:nvCxnSpPr>
            <p:cNvPr id="24" name="Straight Arrow Connector 23"/>
            <p:cNvCxnSpPr/>
            <p:nvPr/>
          </p:nvCxnSpPr>
          <p:spPr bwMode="auto">
            <a:xfrm>
              <a:off x="4717231" y="2443130"/>
              <a:ext cx="918102" cy="0"/>
            </a:xfrm>
            <a:prstGeom prst="straightConnector1">
              <a:avLst/>
            </a:prstGeom>
            <a:noFill/>
            <a:ln w="15875" cap="flat" cmpd="sng" algn="ctr">
              <a:solidFill>
                <a:srgbClr val="00395C"/>
              </a:solidFill>
              <a:prstDash val="solid"/>
              <a:round/>
              <a:headEnd type="none" w="med" len="med"/>
              <a:tailEnd type="arrow"/>
            </a:ln>
            <a:effectLst/>
          </p:spPr>
        </p:cxnSp>
        <p:cxnSp>
          <p:nvCxnSpPr>
            <p:cNvPr id="25" name="Straight Arrow Connector 24"/>
            <p:cNvCxnSpPr/>
            <p:nvPr/>
          </p:nvCxnSpPr>
          <p:spPr bwMode="auto">
            <a:xfrm flipH="1">
              <a:off x="4717231" y="2731162"/>
              <a:ext cx="918102" cy="0"/>
            </a:xfrm>
            <a:prstGeom prst="straightConnector1">
              <a:avLst/>
            </a:prstGeom>
            <a:noFill/>
            <a:ln w="15875" cap="flat" cmpd="sng" algn="ctr">
              <a:solidFill>
                <a:srgbClr val="00395C"/>
              </a:solidFill>
              <a:prstDash val="solid"/>
              <a:round/>
              <a:headEnd type="none" w="med" len="med"/>
              <a:tailEnd type="arrow"/>
            </a:ln>
            <a:effectLst/>
          </p:spPr>
        </p:cxnSp>
        <p:sp>
          <p:nvSpPr>
            <p:cNvPr id="26" name="TextBox 25"/>
            <p:cNvSpPr txBox="1"/>
            <p:nvPr/>
          </p:nvSpPr>
          <p:spPr>
            <a:xfrm flipH="1">
              <a:off x="4717233" y="2821082"/>
              <a:ext cx="918100"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Fixed</a:t>
              </a:r>
            </a:p>
          </p:txBody>
        </p:sp>
        <p:sp>
          <p:nvSpPr>
            <p:cNvPr id="27" name="TextBox 26"/>
            <p:cNvSpPr txBox="1"/>
            <p:nvPr/>
          </p:nvSpPr>
          <p:spPr>
            <a:xfrm flipH="1">
              <a:off x="4716692" y="2214711"/>
              <a:ext cx="918100"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Float</a:t>
              </a:r>
            </a:p>
          </p:txBody>
        </p:sp>
        <p:cxnSp>
          <p:nvCxnSpPr>
            <p:cNvPr id="28" name="Straight Arrow Connector 27"/>
            <p:cNvCxnSpPr/>
            <p:nvPr/>
          </p:nvCxnSpPr>
          <p:spPr bwMode="auto">
            <a:xfrm>
              <a:off x="6643445" y="2443130"/>
              <a:ext cx="918102" cy="0"/>
            </a:xfrm>
            <a:prstGeom prst="straightConnector1">
              <a:avLst/>
            </a:prstGeom>
            <a:noFill/>
            <a:ln w="15875" cap="flat" cmpd="sng" algn="ctr">
              <a:solidFill>
                <a:srgbClr val="00395C"/>
              </a:solidFill>
              <a:prstDash val="solid"/>
              <a:round/>
              <a:headEnd type="none" w="med" len="med"/>
              <a:tailEnd type="arrow"/>
            </a:ln>
            <a:effectLst/>
          </p:spPr>
        </p:cxnSp>
        <p:cxnSp>
          <p:nvCxnSpPr>
            <p:cNvPr id="29" name="Straight Arrow Connector 28"/>
            <p:cNvCxnSpPr/>
            <p:nvPr/>
          </p:nvCxnSpPr>
          <p:spPr bwMode="auto">
            <a:xfrm flipH="1">
              <a:off x="6643445" y="2731162"/>
              <a:ext cx="918102" cy="0"/>
            </a:xfrm>
            <a:prstGeom prst="straightConnector1">
              <a:avLst/>
            </a:prstGeom>
            <a:noFill/>
            <a:ln w="15875" cap="flat" cmpd="sng" algn="ctr">
              <a:solidFill>
                <a:srgbClr val="00395C"/>
              </a:solidFill>
              <a:prstDash val="solid"/>
              <a:round/>
              <a:headEnd type="none" w="med" len="med"/>
              <a:tailEnd type="arrow"/>
            </a:ln>
            <a:effectLst/>
          </p:spPr>
        </p:cxnSp>
        <p:sp>
          <p:nvSpPr>
            <p:cNvPr id="30" name="TextBox 29"/>
            <p:cNvSpPr txBox="1"/>
            <p:nvPr/>
          </p:nvSpPr>
          <p:spPr>
            <a:xfrm flipH="1">
              <a:off x="6643447" y="2821082"/>
              <a:ext cx="918100"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Fixed</a:t>
              </a:r>
            </a:p>
          </p:txBody>
        </p:sp>
        <p:sp>
          <p:nvSpPr>
            <p:cNvPr id="31" name="TextBox 30"/>
            <p:cNvSpPr txBox="1"/>
            <p:nvPr/>
          </p:nvSpPr>
          <p:spPr>
            <a:xfrm flipH="1">
              <a:off x="6642906" y="2214711"/>
              <a:ext cx="918100"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Float</a:t>
              </a:r>
            </a:p>
          </p:txBody>
        </p:sp>
        <p:sp>
          <p:nvSpPr>
            <p:cNvPr id="49" name="Left Bracket 48"/>
            <p:cNvSpPr/>
            <p:nvPr/>
          </p:nvSpPr>
          <p:spPr bwMode="auto">
            <a:xfrm rot="16200000">
              <a:off x="3196159" y="2385093"/>
              <a:ext cx="106739" cy="1494160"/>
            </a:xfrm>
            <a:prstGeom prst="leftBracket">
              <a:avLst>
                <a:gd name="adj" fmla="val 0"/>
              </a:avLst>
            </a:prstGeom>
            <a:noFill/>
            <a:ln w="15875" cap="flat" cmpd="sng" algn="ctr">
              <a:solidFill>
                <a:srgbClr val="CB515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3600" b="0" i="0" u="none" strike="noStrike" cap="none" normalizeH="0" baseline="0" smtClean="0">
                <a:ln>
                  <a:noFill/>
                </a:ln>
                <a:solidFill>
                  <a:schemeClr val="bg2"/>
                </a:solidFill>
                <a:effectLst/>
                <a:latin typeface="Arial" pitchFamily="34" charset="0"/>
              </a:endParaRPr>
            </a:p>
          </p:txBody>
        </p:sp>
        <p:sp>
          <p:nvSpPr>
            <p:cNvPr id="50" name="TextBox 49"/>
            <p:cNvSpPr txBox="1"/>
            <p:nvPr/>
          </p:nvSpPr>
          <p:spPr>
            <a:xfrm>
              <a:off x="2502447" y="3243381"/>
              <a:ext cx="1494164" cy="276999"/>
            </a:xfrm>
            <a:prstGeom prst="rect">
              <a:avLst/>
            </a:prstGeom>
            <a:noFill/>
          </p:spPr>
          <p:txBody>
            <a:bodyPr wrap="square" lIns="0" tIns="0" rIns="0" bIns="0" rtlCol="0">
              <a:spAutoFit/>
            </a:bodyPr>
            <a:lstStyle/>
            <a:p>
              <a:pPr algn="ctr"/>
              <a:r>
                <a:rPr lang="en-GB" sz="900" dirty="0" smtClean="0">
                  <a:latin typeface="Barclays Sans" pitchFamily="34" charset="0"/>
                </a:rPr>
                <a:t>Product P&amp;L is </a:t>
              </a:r>
              <a:r>
                <a:rPr lang="en-GB" sz="900" b="1" dirty="0" smtClean="0">
                  <a:latin typeface="Barclays Sans" pitchFamily="34" charset="0"/>
                </a:rPr>
                <a:t>accrual accounted</a:t>
              </a:r>
              <a:endParaRPr lang="en-GB" sz="900" b="1" dirty="0" smtClean="0">
                <a:solidFill>
                  <a:schemeClr val="tx1"/>
                </a:solidFill>
                <a:latin typeface="Barclays Sans" pitchFamily="34" charset="0"/>
              </a:endParaRPr>
            </a:p>
          </p:txBody>
        </p:sp>
        <p:sp>
          <p:nvSpPr>
            <p:cNvPr id="51" name="Left Bracket 50"/>
            <p:cNvSpPr/>
            <p:nvPr/>
          </p:nvSpPr>
          <p:spPr bwMode="auto">
            <a:xfrm rot="16200000">
              <a:off x="5122373" y="2385093"/>
              <a:ext cx="106739" cy="1494160"/>
            </a:xfrm>
            <a:prstGeom prst="leftBracket">
              <a:avLst>
                <a:gd name="adj" fmla="val 0"/>
              </a:avLst>
            </a:prstGeom>
            <a:noFill/>
            <a:ln w="15875" cap="flat" cmpd="sng" algn="ctr">
              <a:solidFill>
                <a:srgbClr val="CB515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3600" b="0" i="0" u="none" strike="noStrike" cap="none" normalizeH="0" baseline="0" smtClean="0">
                <a:ln>
                  <a:noFill/>
                </a:ln>
                <a:solidFill>
                  <a:schemeClr val="bg2"/>
                </a:solidFill>
                <a:effectLst/>
                <a:latin typeface="Arial" pitchFamily="34" charset="0"/>
              </a:endParaRPr>
            </a:p>
          </p:txBody>
        </p:sp>
        <p:sp>
          <p:nvSpPr>
            <p:cNvPr id="52" name="TextBox 51"/>
            <p:cNvSpPr txBox="1"/>
            <p:nvPr/>
          </p:nvSpPr>
          <p:spPr>
            <a:xfrm>
              <a:off x="4429200" y="3243381"/>
              <a:ext cx="1494164" cy="553998"/>
            </a:xfrm>
            <a:prstGeom prst="rect">
              <a:avLst/>
            </a:prstGeom>
            <a:noFill/>
          </p:spPr>
          <p:txBody>
            <a:bodyPr wrap="square" lIns="0" tIns="0" rIns="0" bIns="0" rtlCol="0">
              <a:spAutoFit/>
            </a:bodyPr>
            <a:lstStyle/>
            <a:p>
              <a:pPr algn="ctr"/>
              <a:r>
                <a:rPr lang="en-GB" sz="900" dirty="0" smtClean="0">
                  <a:latin typeface="Barclays Sans" pitchFamily="34" charset="0"/>
                </a:rPr>
                <a:t>Swap between business and Treasury is </a:t>
              </a:r>
              <a:r>
                <a:rPr lang="en-GB" sz="900" b="1" dirty="0" smtClean="0">
                  <a:latin typeface="Barclays Sans" pitchFamily="34" charset="0"/>
                </a:rPr>
                <a:t>accrual accounted </a:t>
              </a:r>
              <a:r>
                <a:rPr lang="en-GB" sz="900" dirty="0" smtClean="0">
                  <a:latin typeface="Barclays Sans" pitchFamily="34" charset="0"/>
                </a:rPr>
                <a:t>and </a:t>
              </a:r>
              <a:r>
                <a:rPr lang="en-GB" sz="900" b="1" dirty="0" smtClean="0">
                  <a:latin typeface="Barclays Sans" pitchFamily="34" charset="0"/>
                </a:rPr>
                <a:t>no collateral</a:t>
              </a:r>
              <a:r>
                <a:rPr lang="en-GB" sz="900" dirty="0" smtClean="0">
                  <a:latin typeface="Barclays Sans" pitchFamily="34" charset="0"/>
                </a:rPr>
                <a:t> is posted</a:t>
              </a:r>
              <a:endParaRPr lang="en-GB" sz="900" b="1" dirty="0" smtClean="0">
                <a:solidFill>
                  <a:schemeClr val="tx1"/>
                </a:solidFill>
                <a:latin typeface="Barclays Sans" pitchFamily="34" charset="0"/>
              </a:endParaRPr>
            </a:p>
          </p:txBody>
        </p:sp>
        <p:sp>
          <p:nvSpPr>
            <p:cNvPr id="53" name="Left Bracket 52"/>
            <p:cNvSpPr/>
            <p:nvPr/>
          </p:nvSpPr>
          <p:spPr bwMode="auto">
            <a:xfrm rot="16200000">
              <a:off x="7048587" y="2385093"/>
              <a:ext cx="106739" cy="1494160"/>
            </a:xfrm>
            <a:prstGeom prst="leftBracket">
              <a:avLst>
                <a:gd name="adj" fmla="val 0"/>
              </a:avLst>
            </a:prstGeom>
            <a:noFill/>
            <a:ln w="15875" cap="flat" cmpd="sng" algn="ctr">
              <a:solidFill>
                <a:srgbClr val="CB515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3600" b="0" i="0" u="none" strike="noStrike" cap="none" normalizeH="0" baseline="0" smtClean="0">
                <a:ln>
                  <a:noFill/>
                </a:ln>
                <a:solidFill>
                  <a:schemeClr val="bg2"/>
                </a:solidFill>
                <a:effectLst/>
                <a:latin typeface="Arial" pitchFamily="34" charset="0"/>
              </a:endParaRPr>
            </a:p>
          </p:txBody>
        </p:sp>
        <p:sp>
          <p:nvSpPr>
            <p:cNvPr id="54" name="TextBox 53"/>
            <p:cNvSpPr txBox="1"/>
            <p:nvPr/>
          </p:nvSpPr>
          <p:spPr>
            <a:xfrm>
              <a:off x="6174854" y="3243381"/>
              <a:ext cx="1908212" cy="415498"/>
            </a:xfrm>
            <a:prstGeom prst="rect">
              <a:avLst/>
            </a:prstGeom>
            <a:noFill/>
          </p:spPr>
          <p:txBody>
            <a:bodyPr wrap="square" lIns="0" tIns="0" rIns="0" bIns="0" rtlCol="0">
              <a:spAutoFit/>
            </a:bodyPr>
            <a:lstStyle/>
            <a:p>
              <a:pPr algn="ctr"/>
              <a:r>
                <a:rPr lang="en-GB" sz="900" dirty="0" smtClean="0">
                  <a:latin typeface="Barclays Sans" pitchFamily="34" charset="0"/>
                </a:rPr>
                <a:t>Swap between Treasury and Street is </a:t>
              </a:r>
              <a:r>
                <a:rPr lang="en-GB" sz="900" b="1" dirty="0" smtClean="0">
                  <a:latin typeface="Barclays Sans" pitchFamily="34" charset="0"/>
                </a:rPr>
                <a:t>marked-to-market </a:t>
              </a:r>
              <a:r>
                <a:rPr lang="en-GB" sz="900" dirty="0" smtClean="0">
                  <a:latin typeface="Barclays Sans" pitchFamily="34" charset="0"/>
                </a:rPr>
                <a:t>with </a:t>
              </a:r>
              <a:r>
                <a:rPr lang="en-GB" sz="900" b="1" dirty="0" smtClean="0">
                  <a:latin typeface="Barclays Sans" pitchFamily="34" charset="0"/>
                </a:rPr>
                <a:t>collateral </a:t>
              </a:r>
              <a:r>
                <a:rPr lang="en-GB" sz="900" dirty="0" smtClean="0">
                  <a:latin typeface="Barclays Sans" pitchFamily="34" charset="0"/>
                </a:rPr>
                <a:t>posted daily based on current MtM</a:t>
              </a:r>
              <a:endParaRPr lang="en-GB" sz="900" b="1" dirty="0" smtClean="0">
                <a:solidFill>
                  <a:schemeClr val="tx1"/>
                </a:solidFill>
                <a:latin typeface="Barclays Sans" pitchFamily="34" charset="0"/>
              </a:endParaRPr>
            </a:p>
          </p:txBody>
        </p:sp>
        <p:sp>
          <p:nvSpPr>
            <p:cNvPr id="76" name="Freeform 75"/>
            <p:cNvSpPr/>
            <p:nvPr/>
          </p:nvSpPr>
          <p:spPr bwMode="auto">
            <a:xfrm>
              <a:off x="6573581" y="3792538"/>
              <a:ext cx="987425" cy="1030287"/>
            </a:xfrm>
            <a:custGeom>
              <a:avLst/>
              <a:gdLst>
                <a:gd name="connsiteX0" fmla="*/ 15875 w 987425"/>
                <a:gd name="connsiteY0" fmla="*/ 636587 h 1030287"/>
                <a:gd name="connsiteX1" fmla="*/ 15875 w 987425"/>
                <a:gd name="connsiteY1" fmla="*/ 531812 h 1030287"/>
                <a:gd name="connsiteX2" fmla="*/ 111125 w 987425"/>
                <a:gd name="connsiteY2" fmla="*/ 74612 h 1030287"/>
                <a:gd name="connsiteX3" fmla="*/ 187325 w 987425"/>
                <a:gd name="connsiteY3" fmla="*/ 979487 h 1030287"/>
                <a:gd name="connsiteX4" fmla="*/ 263525 w 987425"/>
                <a:gd name="connsiteY4" fmla="*/ 379412 h 1030287"/>
                <a:gd name="connsiteX5" fmla="*/ 330200 w 987425"/>
                <a:gd name="connsiteY5" fmla="*/ 684212 h 1030287"/>
                <a:gd name="connsiteX6" fmla="*/ 396875 w 987425"/>
                <a:gd name="connsiteY6" fmla="*/ 227012 h 1030287"/>
                <a:gd name="connsiteX7" fmla="*/ 473075 w 987425"/>
                <a:gd name="connsiteY7" fmla="*/ 779462 h 1030287"/>
                <a:gd name="connsiteX8" fmla="*/ 539750 w 987425"/>
                <a:gd name="connsiteY8" fmla="*/ 341312 h 1030287"/>
                <a:gd name="connsiteX9" fmla="*/ 625475 w 987425"/>
                <a:gd name="connsiteY9" fmla="*/ 855662 h 1030287"/>
                <a:gd name="connsiteX10" fmla="*/ 692150 w 987425"/>
                <a:gd name="connsiteY10" fmla="*/ 160337 h 1030287"/>
                <a:gd name="connsiteX11" fmla="*/ 777875 w 987425"/>
                <a:gd name="connsiteY11" fmla="*/ 627062 h 1030287"/>
                <a:gd name="connsiteX12" fmla="*/ 863600 w 987425"/>
                <a:gd name="connsiteY12" fmla="*/ 398462 h 1030287"/>
                <a:gd name="connsiteX13" fmla="*/ 930275 w 987425"/>
                <a:gd name="connsiteY13" fmla="*/ 769937 h 1030287"/>
                <a:gd name="connsiteX14" fmla="*/ 987425 w 987425"/>
                <a:gd name="connsiteY14" fmla="*/ 465137 h 1030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7425" h="1030287">
                  <a:moveTo>
                    <a:pt x="15875" y="636587"/>
                  </a:moveTo>
                  <a:cubicBezTo>
                    <a:pt x="7937" y="631030"/>
                    <a:pt x="0" y="625474"/>
                    <a:pt x="15875" y="531812"/>
                  </a:cubicBezTo>
                  <a:cubicBezTo>
                    <a:pt x="31750" y="438150"/>
                    <a:pt x="82550" y="0"/>
                    <a:pt x="111125" y="74612"/>
                  </a:cubicBezTo>
                  <a:cubicBezTo>
                    <a:pt x="139700" y="149224"/>
                    <a:pt x="161925" y="928687"/>
                    <a:pt x="187325" y="979487"/>
                  </a:cubicBezTo>
                  <a:cubicBezTo>
                    <a:pt x="212725" y="1030287"/>
                    <a:pt x="239713" y="428625"/>
                    <a:pt x="263525" y="379412"/>
                  </a:cubicBezTo>
                  <a:cubicBezTo>
                    <a:pt x="287338" y="330200"/>
                    <a:pt x="307975" y="709612"/>
                    <a:pt x="330200" y="684212"/>
                  </a:cubicBezTo>
                  <a:cubicBezTo>
                    <a:pt x="352425" y="658812"/>
                    <a:pt x="373063" y="211137"/>
                    <a:pt x="396875" y="227012"/>
                  </a:cubicBezTo>
                  <a:cubicBezTo>
                    <a:pt x="420688" y="242887"/>
                    <a:pt x="449263" y="760412"/>
                    <a:pt x="473075" y="779462"/>
                  </a:cubicBezTo>
                  <a:cubicBezTo>
                    <a:pt x="496887" y="798512"/>
                    <a:pt x="514350" y="328612"/>
                    <a:pt x="539750" y="341312"/>
                  </a:cubicBezTo>
                  <a:cubicBezTo>
                    <a:pt x="565150" y="354012"/>
                    <a:pt x="600075" y="885825"/>
                    <a:pt x="625475" y="855662"/>
                  </a:cubicBezTo>
                  <a:cubicBezTo>
                    <a:pt x="650875" y="825499"/>
                    <a:pt x="666750" y="198437"/>
                    <a:pt x="692150" y="160337"/>
                  </a:cubicBezTo>
                  <a:cubicBezTo>
                    <a:pt x="717550" y="122237"/>
                    <a:pt x="749300" y="587375"/>
                    <a:pt x="777875" y="627062"/>
                  </a:cubicBezTo>
                  <a:cubicBezTo>
                    <a:pt x="806450" y="666750"/>
                    <a:pt x="838200" y="374650"/>
                    <a:pt x="863600" y="398462"/>
                  </a:cubicBezTo>
                  <a:cubicBezTo>
                    <a:pt x="889000" y="422275"/>
                    <a:pt x="909638" y="758825"/>
                    <a:pt x="930275" y="769937"/>
                  </a:cubicBezTo>
                  <a:cubicBezTo>
                    <a:pt x="950912" y="781049"/>
                    <a:pt x="987425" y="465137"/>
                    <a:pt x="987425" y="465137"/>
                  </a:cubicBezTo>
                </a:path>
              </a:pathLst>
            </a:custGeom>
            <a:noFill/>
            <a:ln w="15875" cap="flat" cmpd="sng" algn="ctr">
              <a:solidFill>
                <a:schemeClr val="bg2">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pitchFamily="34" charset="0"/>
              </a:endParaRPr>
            </a:p>
          </p:txBody>
        </p:sp>
        <p:cxnSp>
          <p:nvCxnSpPr>
            <p:cNvPr id="83" name="Straight Connector 82"/>
            <p:cNvCxnSpPr/>
            <p:nvPr/>
          </p:nvCxnSpPr>
          <p:spPr bwMode="auto">
            <a:xfrm flipV="1">
              <a:off x="2721154" y="4179819"/>
              <a:ext cx="987425" cy="184444"/>
            </a:xfrm>
            <a:prstGeom prst="line">
              <a:avLst/>
            </a:prstGeom>
            <a:noFill/>
            <a:ln w="15875" cap="flat" cmpd="sng" algn="ctr">
              <a:solidFill>
                <a:schemeClr val="bg2">
                  <a:lumMod val="50000"/>
                </a:schemeClr>
              </a:solidFill>
              <a:prstDash val="solid"/>
              <a:round/>
              <a:headEnd type="none" w="med" len="med"/>
              <a:tailEnd type="none" w="med" len="med"/>
            </a:ln>
            <a:effectLst/>
          </p:spPr>
        </p:cxnSp>
        <p:sp>
          <p:nvSpPr>
            <p:cNvPr id="86" name="TextBox 85"/>
            <p:cNvSpPr txBox="1"/>
            <p:nvPr/>
          </p:nvSpPr>
          <p:spPr>
            <a:xfrm>
              <a:off x="7687022" y="4179819"/>
              <a:ext cx="725007" cy="184666"/>
            </a:xfrm>
            <a:prstGeom prst="rect">
              <a:avLst/>
            </a:prstGeom>
            <a:noFill/>
          </p:spPr>
          <p:txBody>
            <a:bodyPr wrap="none" lIns="0" tIns="0" rIns="0" bIns="0" rtlCol="0">
              <a:spAutoFit/>
            </a:bodyPr>
            <a:lstStyle/>
            <a:p>
              <a:r>
                <a:rPr lang="en-GB" sz="1200" dirty="0" smtClean="0">
                  <a:latin typeface="Barclays Sans" pitchFamily="34" charset="0"/>
                </a:rPr>
                <a:t>P&amp;L Profile</a:t>
              </a:r>
              <a:endParaRPr lang="en-US" sz="1200" dirty="0" err="1" smtClean="0">
                <a:latin typeface="Barclays Sans" pitchFamily="34" charset="0"/>
              </a:endParaRPr>
            </a:p>
          </p:txBody>
        </p:sp>
        <p:sp>
          <p:nvSpPr>
            <p:cNvPr id="87" name="TextBox 86"/>
            <p:cNvSpPr txBox="1"/>
            <p:nvPr/>
          </p:nvSpPr>
          <p:spPr>
            <a:xfrm>
              <a:off x="3793663" y="4158927"/>
              <a:ext cx="725007" cy="184666"/>
            </a:xfrm>
            <a:prstGeom prst="rect">
              <a:avLst/>
            </a:prstGeom>
            <a:noFill/>
          </p:spPr>
          <p:txBody>
            <a:bodyPr wrap="none" lIns="0" tIns="0" rIns="0" bIns="0" rtlCol="0">
              <a:spAutoFit/>
            </a:bodyPr>
            <a:lstStyle/>
            <a:p>
              <a:r>
                <a:rPr lang="en-GB" sz="1200" dirty="0" smtClean="0">
                  <a:latin typeface="Barclays Sans" pitchFamily="34" charset="0"/>
                </a:rPr>
                <a:t>P&amp;L Profile</a:t>
              </a:r>
              <a:endParaRPr lang="en-US" sz="1200" dirty="0" err="1" smtClean="0">
                <a:latin typeface="Barclays Sans"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Oval 57"/>
          <p:cNvSpPr/>
          <p:nvPr/>
        </p:nvSpPr>
        <p:spPr bwMode="auto">
          <a:xfrm>
            <a:off x="5056634" y="5768503"/>
            <a:ext cx="2026402" cy="1085636"/>
          </a:xfrm>
          <a:prstGeom prst="ellipse">
            <a:avLst/>
          </a:prstGeom>
          <a:solidFill>
            <a:schemeClr val="accent3">
              <a:lumMod val="60000"/>
              <a:lumOff val="40000"/>
            </a:schemeClr>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smtClean="0">
              <a:ln>
                <a:noFill/>
              </a:ln>
              <a:solidFill>
                <a:schemeClr val="bg2"/>
              </a:solidFill>
              <a:effectLst/>
              <a:latin typeface="Arial" pitchFamily="34" charset="0"/>
            </a:endParaRPr>
          </a:p>
        </p:txBody>
      </p:sp>
      <p:sp>
        <p:nvSpPr>
          <p:cNvPr id="2" name="Title 1"/>
          <p:cNvSpPr>
            <a:spLocks noGrp="1"/>
          </p:cNvSpPr>
          <p:nvPr>
            <p:ph type="title"/>
          </p:nvPr>
        </p:nvSpPr>
        <p:spPr>
          <a:prstGeom prst="rect">
            <a:avLst/>
          </a:prstGeom>
        </p:spPr>
        <p:txBody>
          <a:bodyPr/>
          <a:lstStyle/>
          <a:p>
            <a:r>
              <a:rPr lang="en-GB" sz="1800" dirty="0" smtClean="0">
                <a:solidFill>
                  <a:schemeClr val="tx1"/>
                </a:solidFill>
              </a:rPr>
              <a:t>Banking Book Risk Management vs. </a:t>
            </a:r>
            <a:r>
              <a:rPr lang="en-GB" dirty="0" smtClean="0">
                <a:solidFill>
                  <a:schemeClr val="tx1"/>
                </a:solidFill>
              </a:rPr>
              <a:t>Tr</a:t>
            </a:r>
            <a:r>
              <a:rPr lang="en-GB" sz="1800" dirty="0" smtClean="0">
                <a:solidFill>
                  <a:schemeClr val="tx1"/>
                </a:solidFill>
              </a:rPr>
              <a:t>ading Book</a:t>
            </a:r>
            <a:br>
              <a:rPr lang="en-GB" sz="1800" dirty="0" smtClean="0">
                <a:solidFill>
                  <a:schemeClr val="tx1"/>
                </a:solidFill>
              </a:rPr>
            </a:br>
            <a:r>
              <a:rPr lang="en-GB" sz="1400" b="0" i="1" dirty="0" smtClean="0">
                <a:solidFill>
                  <a:schemeClr val="tx1"/>
                </a:solidFill>
              </a:rPr>
              <a:t>Funding costs associated with derivative MTM position in Banking Book are trapped within the </a:t>
            </a:r>
            <a:r>
              <a:rPr lang="en-GB" sz="1400" b="0" i="1" dirty="0" smtClean="0">
                <a:solidFill>
                  <a:schemeClr val="tx1"/>
                </a:solidFill>
              </a:rPr>
              <a:t>business/Treasury </a:t>
            </a:r>
            <a:r>
              <a:rPr lang="en-GB" sz="1400" b="0" i="1" dirty="0" smtClean="0">
                <a:solidFill>
                  <a:schemeClr val="tx1"/>
                </a:solidFill>
              </a:rPr>
              <a:t>due to the inability to collateralise on the cash product </a:t>
            </a:r>
            <a:endParaRPr lang="en-GB" sz="1800" dirty="0">
              <a:solidFill>
                <a:schemeClr val="tx1"/>
              </a:solidFill>
            </a:endParaRPr>
          </a:p>
        </p:txBody>
      </p:sp>
      <p:sp>
        <p:nvSpPr>
          <p:cNvPr id="59" name="Text Placeholder 3"/>
          <p:cNvSpPr txBox="1">
            <a:spLocks/>
          </p:cNvSpPr>
          <p:nvPr/>
        </p:nvSpPr>
        <p:spPr>
          <a:xfrm>
            <a:off x="702246" y="1278607"/>
            <a:ext cx="9288587" cy="720079"/>
          </a:xfrm>
          <a:prstGeom prst="rect">
            <a:avLst/>
          </a:prstGeom>
        </p:spPr>
        <p:txBody>
          <a:bodyPr/>
          <a:lstStyle/>
          <a:p>
            <a:pPr marL="180961" marR="0" lvl="0" indent="-180961" algn="l" defTabSz="914400" rtl="0" eaLnBrk="1" fontAlgn="base" latinLnBrk="0" hangingPunct="1">
              <a:lnSpc>
                <a:spcPct val="100000"/>
              </a:lnSpc>
              <a:spcBef>
                <a:spcPts val="420"/>
              </a:spcBef>
              <a:spcAft>
                <a:spcPct val="0"/>
              </a:spcAft>
              <a:buClrTx/>
              <a:buSzTx/>
              <a:buFont typeface="Arial" pitchFamily="34" charset="0"/>
              <a:buNone/>
              <a:tabLst/>
              <a:defRPr/>
            </a:pPr>
            <a:r>
              <a:rPr lang="en-GB" sz="1000" kern="0" dirty="0" smtClean="0">
                <a:solidFill>
                  <a:srgbClr val="00AEEF"/>
                </a:solidFill>
                <a:latin typeface="Barclays Sans" pitchFamily="34" charset="0"/>
              </a:rPr>
              <a:t>Trading </a:t>
            </a:r>
            <a:r>
              <a:rPr kumimoji="0" lang="en-GB" sz="1000" b="0" i="0" u="none" strike="noStrike" kern="0" cap="none" spc="0" normalizeH="0" baseline="0" noProof="0" dirty="0" smtClean="0">
                <a:ln>
                  <a:noFill/>
                </a:ln>
                <a:solidFill>
                  <a:srgbClr val="00AEEF"/>
                </a:solidFill>
                <a:effectLst/>
                <a:uLnTx/>
                <a:uFillTx/>
                <a:latin typeface="Barclays Sans" pitchFamily="34" charset="0"/>
                <a:ea typeface="+mn-ea"/>
                <a:cs typeface="+mn-cs"/>
              </a:rPr>
              <a:t>Book Structure</a:t>
            </a: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kumimoji="0" lang="en-GB" sz="1000" b="0" i="0" u="none" strike="noStrike" kern="0" cap="none" spc="0" normalizeH="0" baseline="0" noProof="0" dirty="0" smtClean="0">
              <a:ln>
                <a:noFill/>
              </a:ln>
              <a:solidFill>
                <a:srgbClr val="000000"/>
              </a:solidFill>
              <a:effectLst/>
              <a:uLnTx/>
              <a:uFillTx/>
              <a:latin typeface="Barclays Sans" pitchFamily="34" charset="0"/>
              <a:ea typeface="+mn-ea"/>
              <a:cs typeface="+mn-cs"/>
            </a:endParaRPr>
          </a:p>
          <a:p>
            <a:pPr marL="180961" marR="0" lvl="0" indent="-180961" algn="l" defTabSz="914400" rtl="0" eaLnBrk="1" fontAlgn="base" latinLnBrk="0" hangingPunct="1">
              <a:lnSpc>
                <a:spcPct val="100000"/>
              </a:lnSpc>
              <a:spcBef>
                <a:spcPts val="420"/>
              </a:spcBef>
              <a:spcAft>
                <a:spcPct val="0"/>
              </a:spcAft>
              <a:buClrTx/>
              <a:buSzTx/>
              <a:buFont typeface="Arial" pitchFamily="34" charset="0"/>
              <a:buChar char="•"/>
              <a:tabLst/>
              <a:defRPr/>
            </a:pPr>
            <a:endParaRPr lang="en-GB" sz="1000" kern="0" dirty="0" smtClean="0">
              <a:solidFill>
                <a:srgbClr val="000000"/>
              </a:solidFill>
              <a:latin typeface="Barclays Sans" pitchFamily="34" charset="0"/>
            </a:endParaRPr>
          </a:p>
          <a:p>
            <a:pPr marL="180961" indent="-180961">
              <a:spcBef>
                <a:spcPts val="420"/>
              </a:spcBef>
              <a:defRPr/>
            </a:pPr>
            <a:r>
              <a:rPr lang="en-GB" sz="1000" kern="0" dirty="0" smtClean="0">
                <a:solidFill>
                  <a:srgbClr val="00AEEF"/>
                </a:solidFill>
                <a:latin typeface="Barclays Sans" pitchFamily="34" charset="0"/>
              </a:rPr>
              <a:t>Banking Book Structure</a:t>
            </a:r>
          </a:p>
        </p:txBody>
      </p:sp>
      <p:grpSp>
        <p:nvGrpSpPr>
          <p:cNvPr id="69" name="Group 68"/>
          <p:cNvGrpSpPr/>
          <p:nvPr/>
        </p:nvGrpSpPr>
        <p:grpSpPr>
          <a:xfrm>
            <a:off x="2266063" y="1914284"/>
            <a:ext cx="5879259" cy="1872208"/>
            <a:chOff x="907663" y="4879007"/>
            <a:chExt cx="4943155" cy="1872208"/>
          </a:xfrm>
        </p:grpSpPr>
        <p:sp>
          <p:nvSpPr>
            <p:cNvPr id="60" name="Rectangle 59"/>
            <p:cNvSpPr/>
            <p:nvPr/>
          </p:nvSpPr>
          <p:spPr bwMode="auto">
            <a:xfrm>
              <a:off x="990278" y="4879007"/>
              <a:ext cx="1008112" cy="744870"/>
            </a:xfrm>
            <a:prstGeom prst="rect">
              <a:avLst/>
            </a:prstGeom>
            <a:solidFill>
              <a:srgbClr val="00AEEF"/>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Wholesale </a:t>
              </a:r>
            </a:p>
            <a:p>
              <a:pPr marL="0" marR="0" indent="0" algn="ctr" defTabSz="914400" rtl="0" eaLnBrk="1" fontAlgn="base" latinLnBrk="0" hangingPunct="1">
                <a:lnSpc>
                  <a:spcPct val="100000"/>
                </a:lnSpc>
                <a:spcBef>
                  <a:spcPct val="0"/>
                </a:spcBef>
                <a:spcAft>
                  <a:spcPct val="0"/>
                </a:spcAft>
                <a:buClrTx/>
                <a:buSzTx/>
                <a:buFontTx/>
                <a:buNone/>
                <a:tabLst/>
              </a:pPr>
              <a:r>
                <a:rPr lang="en-GB" sz="1200" b="1" dirty="0" smtClean="0">
                  <a:solidFill>
                    <a:schemeClr val="bg1"/>
                  </a:solidFill>
                  <a:latin typeface="Barclays Sans" pitchFamily="34" charset="0"/>
                </a:rPr>
                <a:t>Market</a:t>
              </a:r>
              <a:endParaRPr kumimoji="0" lang="en-GB" sz="1200" b="1" i="0" u="none" strike="noStrike" cap="none" normalizeH="0" baseline="0" dirty="0" smtClean="0">
                <a:ln>
                  <a:noFill/>
                </a:ln>
                <a:solidFill>
                  <a:schemeClr val="bg1"/>
                </a:solidFill>
                <a:effectLst/>
                <a:latin typeface="Barclays Sans" pitchFamily="34" charset="0"/>
              </a:endParaRPr>
            </a:p>
          </p:txBody>
        </p:sp>
        <p:sp>
          <p:nvSpPr>
            <p:cNvPr id="61" name="Rectangle 60"/>
            <p:cNvSpPr/>
            <p:nvPr/>
          </p:nvSpPr>
          <p:spPr bwMode="auto">
            <a:xfrm>
              <a:off x="2916492" y="4879007"/>
              <a:ext cx="1008112" cy="744870"/>
            </a:xfrm>
            <a:prstGeom prst="rect">
              <a:avLst/>
            </a:prstGeom>
            <a:solidFill>
              <a:srgbClr val="406B85"/>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Net Trading Book</a:t>
              </a:r>
            </a:p>
          </p:txBody>
        </p:sp>
        <p:sp>
          <p:nvSpPr>
            <p:cNvPr id="62" name="Rectangle 61"/>
            <p:cNvSpPr/>
            <p:nvPr/>
          </p:nvSpPr>
          <p:spPr bwMode="auto">
            <a:xfrm>
              <a:off x="1953385" y="6006345"/>
              <a:ext cx="1008112" cy="744870"/>
            </a:xfrm>
            <a:prstGeom prst="rect">
              <a:avLst/>
            </a:prstGeom>
            <a:solidFill>
              <a:srgbClr val="809CAE"/>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Clearing House</a:t>
              </a:r>
            </a:p>
          </p:txBody>
        </p:sp>
        <p:sp>
          <p:nvSpPr>
            <p:cNvPr id="63" name="Rectangle 62"/>
            <p:cNvSpPr/>
            <p:nvPr/>
          </p:nvSpPr>
          <p:spPr bwMode="auto">
            <a:xfrm>
              <a:off x="4842706" y="4879007"/>
              <a:ext cx="1008112" cy="936104"/>
            </a:xfrm>
            <a:prstGeom prst="rect">
              <a:avLst/>
            </a:prstGeom>
            <a:solidFill>
              <a:srgbClr val="00395C"/>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b="1" dirty="0" smtClean="0">
                  <a:solidFill>
                    <a:schemeClr val="bg1"/>
                  </a:solidFill>
                  <a:latin typeface="Barclays Sans" pitchFamily="34" charset="0"/>
                </a:rPr>
                <a:t> Balance Sheet </a:t>
              </a:r>
            </a:p>
            <a:p>
              <a:pPr marL="0" marR="0" indent="0" algn="ctr" defTabSz="914400" rtl="0" eaLnBrk="1" fontAlgn="base" latinLnBrk="0" hangingPunct="1">
                <a:lnSpc>
                  <a:spcPct val="100000"/>
                </a:lnSpc>
                <a:spcBef>
                  <a:spcPct val="0"/>
                </a:spcBef>
                <a:spcAft>
                  <a:spcPct val="0"/>
                </a:spcAft>
                <a:buClrTx/>
                <a:buSzTx/>
                <a:buFontTx/>
                <a:buNone/>
                <a:tabLst/>
              </a:pPr>
              <a:r>
                <a:rPr lang="en-GB" sz="1200" b="1" dirty="0" smtClean="0">
                  <a:solidFill>
                    <a:schemeClr val="bg1"/>
                  </a:solidFill>
                  <a:latin typeface="Barclays Sans" pitchFamily="34" charset="0"/>
                </a:rPr>
                <a:t>Funding/P&amp;L Remittance</a:t>
              </a:r>
              <a:endParaRPr kumimoji="0" lang="en-GB" sz="1200" b="1" i="0" u="none" strike="noStrike" cap="none" normalizeH="0" baseline="0" dirty="0" smtClean="0">
                <a:ln>
                  <a:noFill/>
                </a:ln>
                <a:solidFill>
                  <a:schemeClr val="bg1"/>
                </a:solidFill>
                <a:effectLst/>
                <a:latin typeface="Barclays Sans" pitchFamily="34" charset="0"/>
              </a:endParaRPr>
            </a:p>
          </p:txBody>
        </p:sp>
        <p:cxnSp>
          <p:nvCxnSpPr>
            <p:cNvPr id="64" name="Straight Arrow Connector 63"/>
            <p:cNvCxnSpPr/>
            <p:nvPr/>
          </p:nvCxnSpPr>
          <p:spPr bwMode="auto">
            <a:xfrm>
              <a:off x="3906602" y="5383063"/>
              <a:ext cx="918102" cy="0"/>
            </a:xfrm>
            <a:prstGeom prst="straightConnector1">
              <a:avLst/>
            </a:prstGeom>
            <a:noFill/>
            <a:ln w="15875" cap="flat" cmpd="sng" algn="ctr">
              <a:solidFill>
                <a:srgbClr val="00395C"/>
              </a:solidFill>
              <a:prstDash val="dash"/>
              <a:round/>
              <a:headEnd type="none" w="med" len="med"/>
              <a:tailEnd type="arrow"/>
            </a:ln>
            <a:effectLst/>
          </p:spPr>
        </p:cxnSp>
        <p:sp>
          <p:nvSpPr>
            <p:cNvPr id="66" name="TextBox 65"/>
            <p:cNvSpPr txBox="1"/>
            <p:nvPr/>
          </p:nvSpPr>
          <p:spPr>
            <a:xfrm flipH="1">
              <a:off x="3926230" y="5034056"/>
              <a:ext cx="917016" cy="2769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MTM profit remitted as c</a:t>
              </a:r>
              <a:r>
                <a:rPr lang="en-GB" sz="900" b="1" dirty="0" smtClean="0">
                  <a:latin typeface="Barclays Sans" pitchFamily="34" charset="0"/>
                </a:rPr>
                <a:t>ash</a:t>
              </a:r>
              <a:endParaRPr lang="en-GB" sz="900" b="1" dirty="0" smtClean="0">
                <a:solidFill>
                  <a:schemeClr val="tx1"/>
                </a:solidFill>
                <a:latin typeface="Barclays Sans" pitchFamily="34" charset="0"/>
              </a:endParaRPr>
            </a:p>
          </p:txBody>
        </p:sp>
        <p:cxnSp>
          <p:nvCxnSpPr>
            <p:cNvPr id="73" name="Elbow Connector 72"/>
            <p:cNvCxnSpPr>
              <a:stCxn id="61" idx="2"/>
              <a:endCxn id="62" idx="3"/>
            </p:cNvCxnSpPr>
            <p:nvPr/>
          </p:nvCxnSpPr>
          <p:spPr bwMode="auto">
            <a:xfrm rot="5400000">
              <a:off x="2813572" y="5771803"/>
              <a:ext cx="754903" cy="459051"/>
            </a:xfrm>
            <a:prstGeom prst="bentConnector2">
              <a:avLst/>
            </a:prstGeom>
            <a:noFill/>
            <a:ln w="15875" cap="flat" cmpd="sng" algn="ctr">
              <a:solidFill>
                <a:srgbClr val="00395C"/>
              </a:solidFill>
              <a:prstDash val="dash"/>
              <a:round/>
              <a:headEnd type="arrow"/>
              <a:tailEnd type="none"/>
            </a:ln>
            <a:effectLst/>
          </p:spPr>
        </p:cxnSp>
        <p:cxnSp>
          <p:nvCxnSpPr>
            <p:cNvPr id="75" name="Elbow Connector 72"/>
            <p:cNvCxnSpPr>
              <a:stCxn id="60" idx="2"/>
              <a:endCxn id="62" idx="1"/>
            </p:cNvCxnSpPr>
            <p:nvPr/>
          </p:nvCxnSpPr>
          <p:spPr bwMode="auto">
            <a:xfrm rot="16200000" flipH="1">
              <a:off x="1346408" y="5771802"/>
              <a:ext cx="754903" cy="459051"/>
            </a:xfrm>
            <a:prstGeom prst="bentConnector2">
              <a:avLst/>
            </a:prstGeom>
            <a:noFill/>
            <a:ln w="15875" cap="flat" cmpd="sng" algn="ctr">
              <a:solidFill>
                <a:srgbClr val="00395C"/>
              </a:solidFill>
              <a:prstDash val="dash"/>
              <a:round/>
              <a:headEnd type="none"/>
              <a:tailEnd type="arrow"/>
            </a:ln>
            <a:effectLst/>
          </p:spPr>
        </p:cxnSp>
        <p:sp>
          <p:nvSpPr>
            <p:cNvPr id="78" name="TextBox 77"/>
            <p:cNvSpPr txBox="1"/>
            <p:nvPr/>
          </p:nvSpPr>
          <p:spPr>
            <a:xfrm flipH="1">
              <a:off x="3509476" y="6006345"/>
              <a:ext cx="505138"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Collateral</a:t>
              </a:r>
            </a:p>
          </p:txBody>
        </p:sp>
        <p:sp>
          <p:nvSpPr>
            <p:cNvPr id="79" name="TextBox 78"/>
            <p:cNvSpPr txBox="1"/>
            <p:nvPr/>
          </p:nvSpPr>
          <p:spPr>
            <a:xfrm flipH="1">
              <a:off x="907663" y="6006345"/>
              <a:ext cx="505138" cy="1384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Collateral</a:t>
              </a:r>
            </a:p>
          </p:txBody>
        </p:sp>
      </p:grpSp>
      <p:sp>
        <p:nvSpPr>
          <p:cNvPr id="18" name="TextBox 17"/>
          <p:cNvSpPr txBox="1"/>
          <p:nvPr/>
        </p:nvSpPr>
        <p:spPr>
          <a:xfrm>
            <a:off x="4484660" y="1422623"/>
            <a:ext cx="1603004" cy="307777"/>
          </a:xfrm>
          <a:prstGeom prst="rect">
            <a:avLst/>
          </a:prstGeom>
          <a:noFill/>
        </p:spPr>
        <p:txBody>
          <a:bodyPr wrap="none" lIns="0" tIns="0" rIns="0" bIns="0" rtlCol="0">
            <a:spAutoFit/>
          </a:bodyPr>
          <a:lstStyle/>
          <a:p>
            <a:pPr algn="ctr"/>
            <a:r>
              <a:rPr lang="en-GB" sz="1000" b="1" dirty="0" smtClean="0">
                <a:latin typeface="+mn-lt"/>
              </a:rPr>
              <a:t>Ability to optimise collateral</a:t>
            </a:r>
          </a:p>
          <a:p>
            <a:pPr algn="ctr"/>
            <a:r>
              <a:rPr lang="en-GB" sz="1000" b="1" dirty="0" smtClean="0">
                <a:latin typeface="+mn-lt"/>
              </a:rPr>
              <a:t> but no outright position</a:t>
            </a:r>
            <a:endParaRPr lang="en-US" sz="1000" b="1" dirty="0" err="1" smtClean="0">
              <a:solidFill>
                <a:schemeClr val="tx1"/>
              </a:solidFill>
              <a:latin typeface="+mn-lt"/>
            </a:endParaRPr>
          </a:p>
        </p:txBody>
      </p:sp>
      <p:sp>
        <p:nvSpPr>
          <p:cNvPr id="19" name="TextBox 18"/>
          <p:cNvSpPr txBox="1"/>
          <p:nvPr/>
        </p:nvSpPr>
        <p:spPr>
          <a:xfrm>
            <a:off x="6651940" y="3006799"/>
            <a:ext cx="1683154" cy="153888"/>
          </a:xfrm>
          <a:prstGeom prst="rect">
            <a:avLst/>
          </a:prstGeom>
          <a:noFill/>
        </p:spPr>
        <p:txBody>
          <a:bodyPr wrap="none" lIns="0" tIns="0" rIns="0" bIns="0" rtlCol="0">
            <a:spAutoFit/>
          </a:bodyPr>
          <a:lstStyle/>
          <a:p>
            <a:pPr algn="ctr"/>
            <a:r>
              <a:rPr lang="en-GB" sz="1000" b="1" dirty="0" smtClean="0">
                <a:latin typeface="+mn-lt"/>
              </a:rPr>
              <a:t>Change in net equity position</a:t>
            </a:r>
            <a:endParaRPr lang="en-US" sz="1000" b="1" dirty="0" err="1" smtClean="0">
              <a:solidFill>
                <a:schemeClr val="tx1"/>
              </a:solidFill>
              <a:latin typeface="+mn-lt"/>
            </a:endParaRPr>
          </a:p>
        </p:txBody>
      </p:sp>
      <p:sp>
        <p:nvSpPr>
          <p:cNvPr id="32" name="Rectangle 31"/>
          <p:cNvSpPr/>
          <p:nvPr/>
        </p:nvSpPr>
        <p:spPr bwMode="auto">
          <a:xfrm>
            <a:off x="1666552" y="5934336"/>
            <a:ext cx="1199022" cy="744870"/>
          </a:xfrm>
          <a:prstGeom prst="rect">
            <a:avLst/>
          </a:prstGeom>
          <a:solidFill>
            <a:srgbClr val="00AEEF"/>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Wholesale </a:t>
            </a:r>
          </a:p>
          <a:p>
            <a:pPr marL="0" marR="0" indent="0" algn="ctr" defTabSz="914400" rtl="0" eaLnBrk="1" fontAlgn="base" latinLnBrk="0" hangingPunct="1">
              <a:lnSpc>
                <a:spcPct val="100000"/>
              </a:lnSpc>
              <a:spcBef>
                <a:spcPct val="0"/>
              </a:spcBef>
              <a:spcAft>
                <a:spcPct val="0"/>
              </a:spcAft>
              <a:buClrTx/>
              <a:buSzTx/>
              <a:buFontTx/>
              <a:buNone/>
              <a:tabLst/>
            </a:pPr>
            <a:r>
              <a:rPr lang="en-GB" sz="1200" b="1" dirty="0" smtClean="0">
                <a:solidFill>
                  <a:schemeClr val="bg1"/>
                </a:solidFill>
                <a:latin typeface="Barclays Sans" pitchFamily="34" charset="0"/>
              </a:rPr>
              <a:t>Market</a:t>
            </a:r>
            <a:endParaRPr kumimoji="0" lang="en-GB" sz="1200" b="1" i="0" u="none" strike="noStrike" cap="none" normalizeH="0" baseline="0" dirty="0" smtClean="0">
              <a:ln>
                <a:noFill/>
              </a:ln>
              <a:solidFill>
                <a:schemeClr val="bg1"/>
              </a:solidFill>
              <a:effectLst/>
              <a:latin typeface="Barclays Sans" pitchFamily="34" charset="0"/>
            </a:endParaRPr>
          </a:p>
        </p:txBody>
      </p:sp>
      <p:sp>
        <p:nvSpPr>
          <p:cNvPr id="33" name="Rectangle 32"/>
          <p:cNvSpPr/>
          <p:nvPr/>
        </p:nvSpPr>
        <p:spPr bwMode="auto">
          <a:xfrm>
            <a:off x="4557052" y="4819699"/>
            <a:ext cx="1199022" cy="744870"/>
          </a:xfrm>
          <a:prstGeom prst="rect">
            <a:avLst/>
          </a:prstGeom>
          <a:solidFill>
            <a:srgbClr val="406B85"/>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b="1" dirty="0" smtClean="0">
                <a:solidFill>
                  <a:schemeClr val="bg1"/>
                </a:solidFill>
                <a:latin typeface="Barclays Sans" pitchFamily="34" charset="0"/>
              </a:rPr>
              <a:t>Banking</a:t>
            </a:r>
            <a:r>
              <a:rPr kumimoji="0" lang="en-GB" sz="1200" b="1" i="0" u="none" strike="noStrike" cap="none" normalizeH="0" baseline="0" dirty="0" smtClean="0">
                <a:ln>
                  <a:noFill/>
                </a:ln>
                <a:solidFill>
                  <a:schemeClr val="bg1"/>
                </a:solidFill>
                <a:effectLst/>
                <a:latin typeface="Barclays Sans" pitchFamily="34" charset="0"/>
              </a:rPr>
              <a:t> Book</a:t>
            </a:r>
          </a:p>
        </p:txBody>
      </p:sp>
      <p:sp>
        <p:nvSpPr>
          <p:cNvPr id="34" name="Rectangle 33"/>
          <p:cNvSpPr/>
          <p:nvPr/>
        </p:nvSpPr>
        <p:spPr bwMode="auto">
          <a:xfrm>
            <a:off x="3535672" y="5934337"/>
            <a:ext cx="1199022" cy="744870"/>
          </a:xfrm>
          <a:prstGeom prst="rect">
            <a:avLst/>
          </a:prstGeom>
          <a:solidFill>
            <a:srgbClr val="809CAE"/>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Clearing House</a:t>
            </a:r>
          </a:p>
        </p:txBody>
      </p:sp>
      <p:sp>
        <p:nvSpPr>
          <p:cNvPr id="35" name="Rectangle 34"/>
          <p:cNvSpPr/>
          <p:nvPr/>
        </p:nvSpPr>
        <p:spPr bwMode="auto">
          <a:xfrm>
            <a:off x="6848040" y="4806999"/>
            <a:ext cx="1199022" cy="936104"/>
          </a:xfrm>
          <a:prstGeom prst="rect">
            <a:avLst/>
          </a:prstGeom>
          <a:solidFill>
            <a:srgbClr val="00395C"/>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algn="ctr"/>
            <a:r>
              <a:rPr lang="en-GB" sz="1200" b="1" dirty="0" smtClean="0">
                <a:solidFill>
                  <a:schemeClr val="bg1"/>
                </a:solidFill>
                <a:latin typeface="Barclays Sans" pitchFamily="34" charset="0"/>
              </a:rPr>
              <a:t> Balance Sheet </a:t>
            </a:r>
          </a:p>
          <a:p>
            <a:pPr algn="ctr"/>
            <a:r>
              <a:rPr lang="en-GB" sz="1200" b="1" dirty="0" smtClean="0">
                <a:solidFill>
                  <a:schemeClr val="bg1"/>
                </a:solidFill>
                <a:latin typeface="Barclays Sans" pitchFamily="34" charset="0"/>
              </a:rPr>
              <a:t>Funding/P&amp;L Remittance</a:t>
            </a:r>
          </a:p>
        </p:txBody>
      </p:sp>
      <p:cxnSp>
        <p:nvCxnSpPr>
          <p:cNvPr id="36" name="Straight Arrow Connector 35"/>
          <p:cNvCxnSpPr/>
          <p:nvPr/>
        </p:nvCxnSpPr>
        <p:spPr bwMode="auto">
          <a:xfrm>
            <a:off x="5734662" y="5311055"/>
            <a:ext cx="1091966" cy="0"/>
          </a:xfrm>
          <a:prstGeom prst="straightConnector1">
            <a:avLst/>
          </a:prstGeom>
          <a:noFill/>
          <a:ln w="15875" cap="flat" cmpd="sng" algn="ctr">
            <a:solidFill>
              <a:srgbClr val="00395C"/>
            </a:solidFill>
            <a:prstDash val="sysDot"/>
            <a:round/>
            <a:headEnd type="none" w="med" len="med"/>
            <a:tailEnd type="arrow"/>
          </a:ln>
          <a:effectLst/>
        </p:spPr>
      </p:cxnSp>
      <p:sp>
        <p:nvSpPr>
          <p:cNvPr id="37" name="TextBox 36"/>
          <p:cNvSpPr txBox="1"/>
          <p:nvPr/>
        </p:nvSpPr>
        <p:spPr>
          <a:xfrm flipH="1">
            <a:off x="5758007" y="4962048"/>
            <a:ext cx="1090675" cy="415498"/>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Profit remitted on an accrual basis</a:t>
            </a:r>
          </a:p>
          <a:p>
            <a:pPr algn="ctr"/>
            <a:endParaRPr lang="en-GB" sz="900" b="1" dirty="0" smtClean="0">
              <a:solidFill>
                <a:schemeClr val="tx1"/>
              </a:solidFill>
              <a:latin typeface="Barclays Sans" pitchFamily="34" charset="0"/>
            </a:endParaRPr>
          </a:p>
        </p:txBody>
      </p:sp>
      <p:cxnSp>
        <p:nvCxnSpPr>
          <p:cNvPr id="38" name="Elbow Connector 72"/>
          <p:cNvCxnSpPr>
            <a:stCxn id="42" idx="1"/>
            <a:endCxn id="34" idx="3"/>
          </p:cNvCxnSpPr>
          <p:nvPr/>
        </p:nvCxnSpPr>
        <p:spPr bwMode="auto">
          <a:xfrm rot="10800000">
            <a:off x="4734694" y="6306772"/>
            <a:ext cx="745194" cy="3582"/>
          </a:xfrm>
          <a:prstGeom prst="bentConnector3">
            <a:avLst>
              <a:gd name="adj1" fmla="val 50000"/>
            </a:avLst>
          </a:prstGeom>
          <a:noFill/>
          <a:ln w="15875" cap="flat" cmpd="sng" algn="ctr">
            <a:solidFill>
              <a:srgbClr val="00395C"/>
            </a:solidFill>
            <a:prstDash val="dash"/>
            <a:round/>
            <a:headEnd type="arrow"/>
            <a:tailEnd type="none"/>
          </a:ln>
          <a:effectLst/>
        </p:spPr>
      </p:cxnSp>
      <p:cxnSp>
        <p:nvCxnSpPr>
          <p:cNvPr id="39" name="Elbow Connector 72"/>
          <p:cNvCxnSpPr>
            <a:stCxn id="32" idx="3"/>
            <a:endCxn id="34" idx="1"/>
          </p:cNvCxnSpPr>
          <p:nvPr/>
        </p:nvCxnSpPr>
        <p:spPr bwMode="auto">
          <a:xfrm>
            <a:off x="2865574" y="6306771"/>
            <a:ext cx="670098" cy="1"/>
          </a:xfrm>
          <a:prstGeom prst="bentConnector3">
            <a:avLst>
              <a:gd name="adj1" fmla="val 50000"/>
            </a:avLst>
          </a:prstGeom>
          <a:noFill/>
          <a:ln w="15875" cap="flat" cmpd="sng" algn="ctr">
            <a:solidFill>
              <a:srgbClr val="00395C"/>
            </a:solidFill>
            <a:prstDash val="dash"/>
            <a:round/>
            <a:headEnd type="none"/>
            <a:tailEnd type="arrow"/>
          </a:ln>
          <a:effectLst/>
        </p:spPr>
      </p:cxnSp>
      <p:sp>
        <p:nvSpPr>
          <p:cNvPr id="40" name="TextBox 39"/>
          <p:cNvSpPr txBox="1"/>
          <p:nvPr/>
        </p:nvSpPr>
        <p:spPr>
          <a:xfrm flipH="1">
            <a:off x="4781968" y="6396692"/>
            <a:ext cx="600798" cy="276999"/>
          </a:xfrm>
          <a:prstGeom prst="rect">
            <a:avLst/>
          </a:prstGeom>
          <a:noFill/>
        </p:spPr>
        <p:txBody>
          <a:bodyPr wrap="square" lIns="0" tIns="0" rIns="0" bIns="0" rtlCol="0">
            <a:spAutoFit/>
          </a:bodyPr>
          <a:lstStyle/>
          <a:p>
            <a:pPr algn="ctr"/>
            <a:r>
              <a:rPr lang="en-GB" sz="900" b="1" dirty="0" err="1" smtClean="0">
                <a:solidFill>
                  <a:schemeClr val="tx1"/>
                </a:solidFill>
                <a:latin typeface="Barclays Sans" pitchFamily="34" charset="0"/>
              </a:rPr>
              <a:t>Deriv</a:t>
            </a:r>
            <a:r>
              <a:rPr lang="en-GB" sz="900" b="1" dirty="0" smtClean="0">
                <a:solidFill>
                  <a:schemeClr val="tx1"/>
                </a:solidFill>
                <a:latin typeface="Barclays Sans" pitchFamily="34" charset="0"/>
              </a:rPr>
              <a:t> MTM Collateral</a:t>
            </a:r>
          </a:p>
        </p:txBody>
      </p:sp>
      <p:sp>
        <p:nvSpPr>
          <p:cNvPr id="41" name="TextBox 40"/>
          <p:cNvSpPr txBox="1"/>
          <p:nvPr/>
        </p:nvSpPr>
        <p:spPr>
          <a:xfrm flipH="1">
            <a:off x="2909760" y="6396692"/>
            <a:ext cx="600798" cy="276999"/>
          </a:xfrm>
          <a:prstGeom prst="rect">
            <a:avLst/>
          </a:prstGeom>
          <a:noFill/>
        </p:spPr>
        <p:txBody>
          <a:bodyPr wrap="square" lIns="0" tIns="0" rIns="0" bIns="0" rtlCol="0">
            <a:spAutoFit/>
          </a:bodyPr>
          <a:lstStyle/>
          <a:p>
            <a:pPr algn="ctr"/>
            <a:r>
              <a:rPr lang="en-GB" sz="900" b="1" dirty="0" err="1" smtClean="0">
                <a:solidFill>
                  <a:schemeClr val="tx1"/>
                </a:solidFill>
                <a:latin typeface="Barclays Sans" pitchFamily="34" charset="0"/>
              </a:rPr>
              <a:t>Deriv</a:t>
            </a:r>
            <a:r>
              <a:rPr lang="en-GB" sz="900" b="1" dirty="0" smtClean="0">
                <a:solidFill>
                  <a:schemeClr val="tx1"/>
                </a:solidFill>
                <a:latin typeface="Barclays Sans" pitchFamily="34" charset="0"/>
              </a:rPr>
              <a:t> MTM Collateral</a:t>
            </a:r>
          </a:p>
        </p:txBody>
      </p:sp>
      <p:sp>
        <p:nvSpPr>
          <p:cNvPr id="42" name="Rectangle 41"/>
          <p:cNvSpPr/>
          <p:nvPr/>
        </p:nvSpPr>
        <p:spPr bwMode="auto">
          <a:xfrm>
            <a:off x="5479888" y="5937919"/>
            <a:ext cx="1199022" cy="744870"/>
          </a:xfrm>
          <a:prstGeom prst="rect">
            <a:avLst/>
          </a:prstGeom>
          <a:solidFill>
            <a:srgbClr val="406B85"/>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b="1" dirty="0" smtClean="0">
                <a:solidFill>
                  <a:schemeClr val="bg1"/>
                </a:solidFill>
                <a:latin typeface="Barclays Sans" pitchFamily="34" charset="0"/>
              </a:rPr>
              <a:t>Treasury</a:t>
            </a:r>
            <a:endParaRPr kumimoji="0" lang="en-GB" sz="1200" b="1" i="0" u="none" strike="noStrike" cap="none" normalizeH="0" baseline="0" dirty="0" smtClean="0">
              <a:ln>
                <a:noFill/>
              </a:ln>
              <a:solidFill>
                <a:schemeClr val="bg1"/>
              </a:solidFill>
              <a:effectLst/>
              <a:latin typeface="Barclays Sans" pitchFamily="34" charset="0"/>
            </a:endParaRPr>
          </a:p>
        </p:txBody>
      </p:sp>
      <p:cxnSp>
        <p:nvCxnSpPr>
          <p:cNvPr id="44" name="Elbow Connector 72"/>
          <p:cNvCxnSpPr>
            <a:stCxn id="33" idx="2"/>
            <a:endCxn id="42" idx="0"/>
          </p:cNvCxnSpPr>
          <p:nvPr/>
        </p:nvCxnSpPr>
        <p:spPr bwMode="auto">
          <a:xfrm rot="16200000" flipH="1">
            <a:off x="5431306" y="5289826"/>
            <a:ext cx="373350" cy="922836"/>
          </a:xfrm>
          <a:prstGeom prst="bentConnector3">
            <a:avLst>
              <a:gd name="adj1" fmla="val 50000"/>
            </a:avLst>
          </a:prstGeom>
          <a:noFill/>
          <a:ln w="15875" cap="flat" cmpd="sng" algn="ctr">
            <a:solidFill>
              <a:srgbClr val="00395C"/>
            </a:solidFill>
            <a:prstDash val="sysDot"/>
            <a:round/>
            <a:headEnd type="none"/>
            <a:tailEnd type="arrow"/>
          </a:ln>
          <a:effectLst/>
        </p:spPr>
      </p:cxnSp>
      <p:sp>
        <p:nvSpPr>
          <p:cNvPr id="47" name="TextBox 46"/>
          <p:cNvSpPr txBox="1"/>
          <p:nvPr/>
        </p:nvSpPr>
        <p:spPr>
          <a:xfrm flipH="1">
            <a:off x="4198509" y="5604604"/>
            <a:ext cx="896225" cy="2769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Un-collateralised accruals</a:t>
            </a:r>
          </a:p>
        </p:txBody>
      </p:sp>
      <p:sp>
        <p:nvSpPr>
          <p:cNvPr id="50" name="Rectangle 49"/>
          <p:cNvSpPr/>
          <p:nvPr/>
        </p:nvSpPr>
        <p:spPr bwMode="auto">
          <a:xfrm>
            <a:off x="1666552" y="4819699"/>
            <a:ext cx="1199022" cy="744870"/>
          </a:xfrm>
          <a:prstGeom prst="rect">
            <a:avLst/>
          </a:prstGeom>
          <a:solidFill>
            <a:srgbClr val="00AEEF"/>
          </a:solidFill>
          <a:ln w="9525" cap="flat" cmpd="sng" algn="ctr">
            <a:noFill/>
            <a:prstDash val="solid"/>
            <a:round/>
            <a:headEnd type="none" w="med" len="med"/>
            <a:tailEnd type="none" w="med" len="med"/>
          </a:ln>
          <a:effectLst/>
        </p:spPr>
        <p:txBody>
          <a:bodyPr vert="horz" wrap="square" lIns="72000" tIns="72000" rIns="72000" bIns="720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Barclays Sans" pitchFamily="34" charset="0"/>
              </a:rPr>
              <a:t>Customer Cash</a:t>
            </a:r>
            <a:r>
              <a:rPr kumimoji="0" lang="en-GB" sz="1200" b="1" i="0" u="none" strike="noStrike" cap="none" normalizeH="0" dirty="0" smtClean="0">
                <a:ln>
                  <a:noFill/>
                </a:ln>
                <a:solidFill>
                  <a:schemeClr val="bg1"/>
                </a:solidFill>
                <a:effectLst/>
                <a:latin typeface="Barclays Sans" pitchFamily="34" charset="0"/>
              </a:rPr>
              <a:t> Transaction</a:t>
            </a:r>
            <a:endParaRPr kumimoji="0" lang="en-GB" sz="1200" b="1" i="0" u="none" strike="noStrike" cap="none" normalizeH="0" baseline="0" dirty="0" smtClean="0">
              <a:ln>
                <a:noFill/>
              </a:ln>
              <a:solidFill>
                <a:schemeClr val="bg1"/>
              </a:solidFill>
              <a:effectLst/>
              <a:latin typeface="Barclays Sans" pitchFamily="34" charset="0"/>
            </a:endParaRPr>
          </a:p>
        </p:txBody>
      </p:sp>
      <p:cxnSp>
        <p:nvCxnSpPr>
          <p:cNvPr id="55" name="Straight Arrow Connector 54"/>
          <p:cNvCxnSpPr>
            <a:stCxn id="50" idx="3"/>
            <a:endCxn id="33" idx="1"/>
          </p:cNvCxnSpPr>
          <p:nvPr/>
        </p:nvCxnSpPr>
        <p:spPr bwMode="auto">
          <a:xfrm>
            <a:off x="2865574" y="5192134"/>
            <a:ext cx="1691478" cy="0"/>
          </a:xfrm>
          <a:prstGeom prst="straightConnector1">
            <a:avLst/>
          </a:prstGeom>
          <a:noFill/>
          <a:ln w="15875" cap="flat" cmpd="sng" algn="ctr">
            <a:solidFill>
              <a:srgbClr val="00395C"/>
            </a:solidFill>
            <a:prstDash val="sysDot"/>
            <a:round/>
            <a:headEnd type="none" w="med" len="med"/>
            <a:tailEnd type="arrow"/>
          </a:ln>
          <a:effectLst/>
        </p:spPr>
      </p:cxnSp>
      <p:sp>
        <p:nvSpPr>
          <p:cNvPr id="57" name="TextBox 56"/>
          <p:cNvSpPr txBox="1"/>
          <p:nvPr/>
        </p:nvSpPr>
        <p:spPr>
          <a:xfrm flipH="1">
            <a:off x="3319934" y="4879007"/>
            <a:ext cx="896225" cy="276999"/>
          </a:xfrm>
          <a:prstGeom prst="rect">
            <a:avLst/>
          </a:prstGeom>
          <a:noFill/>
        </p:spPr>
        <p:txBody>
          <a:bodyPr wrap="square" lIns="0" tIns="0" rIns="0" bIns="0" rtlCol="0">
            <a:spAutoFit/>
          </a:bodyPr>
          <a:lstStyle/>
          <a:p>
            <a:pPr algn="ctr"/>
            <a:r>
              <a:rPr lang="en-GB" sz="900" b="1" dirty="0" smtClean="0">
                <a:solidFill>
                  <a:schemeClr val="tx1"/>
                </a:solidFill>
                <a:latin typeface="Barclays Sans" pitchFamily="34" charset="0"/>
              </a:rPr>
              <a:t>Un-collateralised accruals</a:t>
            </a:r>
          </a:p>
        </p:txBody>
      </p:sp>
      <p:cxnSp>
        <p:nvCxnSpPr>
          <p:cNvPr id="70" name="Straight Connector 69"/>
          <p:cNvCxnSpPr/>
          <p:nvPr/>
        </p:nvCxnSpPr>
        <p:spPr bwMode="auto">
          <a:xfrm>
            <a:off x="918270" y="4158927"/>
            <a:ext cx="7920880" cy="0"/>
          </a:xfrm>
          <a:prstGeom prst="line">
            <a:avLst/>
          </a:prstGeom>
          <a:noFill/>
          <a:ln w="9525" cap="flat" cmpd="sng" algn="ctr">
            <a:noFill/>
            <a:prstDash val="solid"/>
            <a:round/>
            <a:headEnd type="none" w="med" len="med"/>
            <a:tailEnd type="none" w="med" len="med"/>
          </a:ln>
          <a:effectLst/>
        </p:spPr>
      </p:cxnSp>
      <p:cxnSp>
        <p:nvCxnSpPr>
          <p:cNvPr id="77" name="Straight Arrow Connector 76"/>
          <p:cNvCxnSpPr/>
          <p:nvPr/>
        </p:nvCxnSpPr>
        <p:spPr bwMode="auto">
          <a:xfrm>
            <a:off x="2574454" y="4014911"/>
            <a:ext cx="5184576" cy="0"/>
          </a:xfrm>
          <a:prstGeom prst="straightConnector1">
            <a:avLst/>
          </a:prstGeom>
          <a:noFill/>
          <a:ln w="9525" cap="flat" cmpd="sng" algn="ctr">
            <a:solidFill>
              <a:schemeClr val="bg2">
                <a:lumMod val="60000"/>
                <a:lumOff val="40000"/>
              </a:schemeClr>
            </a:solidFill>
            <a:prstDash val="solid"/>
            <a:round/>
            <a:headEnd type="none" w="med" len="med"/>
            <a:tailEnd type="none"/>
          </a:ln>
          <a:effectLst/>
        </p:spPr>
      </p:cxnSp>
      <p:sp>
        <p:nvSpPr>
          <p:cNvPr id="84" name="Can 83"/>
          <p:cNvSpPr/>
          <p:nvPr/>
        </p:nvSpPr>
        <p:spPr bwMode="auto">
          <a:xfrm>
            <a:off x="7615014" y="6031223"/>
            <a:ext cx="1008000" cy="792000"/>
          </a:xfrm>
          <a:prstGeom prst="can">
            <a:avLst/>
          </a:prstGeom>
          <a:solidFill>
            <a:schemeClr val="bg2"/>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Barclays Sans" pitchFamily="34" charset="0"/>
              </a:rPr>
              <a:t>Hedge Accountin</a:t>
            </a:r>
            <a:r>
              <a:rPr lang="en-GB" sz="1200" dirty="0" smtClean="0">
                <a:solidFill>
                  <a:schemeClr val="bg1"/>
                </a:solidFill>
                <a:latin typeface="Barclays Sans" pitchFamily="34" charset="0"/>
              </a:rPr>
              <a:t>g Solution</a:t>
            </a:r>
            <a:endParaRPr kumimoji="0" lang="en-US" sz="1200" b="0" i="0" u="none" strike="noStrike" cap="none" normalizeH="0" baseline="0" dirty="0" smtClean="0">
              <a:ln>
                <a:noFill/>
              </a:ln>
              <a:solidFill>
                <a:schemeClr val="bg1"/>
              </a:solidFill>
              <a:effectLst/>
              <a:latin typeface="Barclays Sans" pitchFamily="34" charset="0"/>
            </a:endParaRPr>
          </a:p>
        </p:txBody>
      </p:sp>
      <p:cxnSp>
        <p:nvCxnSpPr>
          <p:cNvPr id="85" name="Elbow Connector 72"/>
          <p:cNvCxnSpPr/>
          <p:nvPr/>
        </p:nvCxnSpPr>
        <p:spPr bwMode="auto">
          <a:xfrm rot="10800000">
            <a:off x="6651940" y="6462756"/>
            <a:ext cx="963074" cy="3583"/>
          </a:xfrm>
          <a:prstGeom prst="bentConnector3">
            <a:avLst>
              <a:gd name="adj1" fmla="val 50000"/>
            </a:avLst>
          </a:prstGeom>
          <a:noFill/>
          <a:ln w="15875" cap="flat" cmpd="sng" algn="ctr">
            <a:solidFill>
              <a:srgbClr val="00395C"/>
            </a:solidFill>
            <a:prstDash val="dash"/>
            <a:round/>
            <a:headEnd type="arrow"/>
            <a:tailEnd type="none"/>
          </a:ln>
          <a:effectLst/>
        </p:spPr>
      </p:cxnSp>
      <p:cxnSp>
        <p:nvCxnSpPr>
          <p:cNvPr id="87" name="Straight Arrow Connector 86"/>
          <p:cNvCxnSpPr/>
          <p:nvPr/>
        </p:nvCxnSpPr>
        <p:spPr bwMode="auto">
          <a:xfrm>
            <a:off x="6651940" y="6306771"/>
            <a:ext cx="963074" cy="0"/>
          </a:xfrm>
          <a:prstGeom prst="straightConnector1">
            <a:avLst/>
          </a:prstGeom>
          <a:noFill/>
          <a:ln w="15875" cap="flat" cmpd="sng" algn="ctr">
            <a:solidFill>
              <a:srgbClr val="00395C"/>
            </a:solidFill>
            <a:prstDash val="sysDot"/>
            <a:round/>
            <a:headEnd type="arrow" w="med" len="med"/>
            <a:tailEnd type="none"/>
          </a:ln>
          <a:effectLst/>
        </p:spPr>
      </p:cxnSp>
      <p:sp>
        <p:nvSpPr>
          <p:cNvPr id="43" name="TextBox 42"/>
          <p:cNvSpPr txBox="1"/>
          <p:nvPr/>
        </p:nvSpPr>
        <p:spPr>
          <a:xfrm flipH="1">
            <a:off x="5352653" y="6684724"/>
            <a:ext cx="1470273" cy="138499"/>
          </a:xfrm>
          <a:prstGeom prst="rect">
            <a:avLst/>
          </a:prstGeom>
          <a:noFill/>
        </p:spPr>
        <p:txBody>
          <a:bodyPr wrap="square" lIns="0" tIns="0" rIns="0" bIns="0" rtlCol="0">
            <a:spAutoFit/>
          </a:bodyPr>
          <a:lstStyle/>
          <a:p>
            <a:pPr algn="ctr"/>
            <a:r>
              <a:rPr lang="en-GB" sz="900" b="1" dirty="0" smtClean="0">
                <a:latin typeface="Barclays Sans" pitchFamily="34" charset="0"/>
              </a:rPr>
              <a:t>Treasury funding Position</a:t>
            </a:r>
            <a:endParaRPr lang="en-GB" sz="900" b="1" dirty="0" smtClean="0">
              <a:solidFill>
                <a:schemeClr val="tx1"/>
              </a:solidFill>
              <a:latin typeface="Barclays San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774700" y="1278607"/>
            <a:ext cx="9288587" cy="1224135"/>
          </a:xfrm>
        </p:spPr>
        <p:txBody>
          <a:bodyPr/>
          <a:lstStyle/>
          <a:p>
            <a:pPr>
              <a:spcBef>
                <a:spcPts val="600"/>
              </a:spcBef>
              <a:spcAft>
                <a:spcPts val="600"/>
              </a:spcAft>
              <a:buNone/>
            </a:pPr>
            <a:r>
              <a:rPr lang="en-GB" sz="1300" dirty="0" smtClean="0">
                <a:solidFill>
                  <a:srgbClr val="00AEEF"/>
                </a:solidFill>
              </a:rPr>
              <a:t>Determining funding requirement</a:t>
            </a:r>
          </a:p>
          <a:p>
            <a:pPr>
              <a:spcBef>
                <a:spcPts val="600"/>
              </a:spcBef>
              <a:spcAft>
                <a:spcPts val="600"/>
              </a:spcAft>
              <a:buClr>
                <a:schemeClr val="tx1"/>
              </a:buClr>
              <a:buFont typeface="Arial" pitchFamily="34" charset="0"/>
              <a:buChar char="•"/>
            </a:pPr>
            <a:r>
              <a:rPr lang="en-GB" sz="1300" dirty="0" smtClean="0"/>
              <a:t>Liquidity constraints require that the derivative collateral position is funded at the appropriate duration.</a:t>
            </a:r>
          </a:p>
          <a:p>
            <a:pPr>
              <a:spcBef>
                <a:spcPts val="600"/>
              </a:spcBef>
              <a:spcAft>
                <a:spcPts val="600"/>
              </a:spcAft>
              <a:buClr>
                <a:schemeClr val="tx1"/>
              </a:buClr>
              <a:buFont typeface="Arial" pitchFamily="34" charset="0"/>
              <a:buChar char="•"/>
            </a:pPr>
            <a:r>
              <a:rPr lang="en-GB" sz="1300" dirty="0" smtClean="0"/>
              <a:t>Multifactor model for determining duration but fundamental principle is that the duration funding should be aligned with expected behavioural life of the derivative MTM position, adjusted for uncertainty to maximise shareholder value.</a:t>
            </a:r>
          </a:p>
          <a:p>
            <a:pPr>
              <a:spcBef>
                <a:spcPts val="600"/>
              </a:spcBef>
              <a:spcAft>
                <a:spcPts val="600"/>
              </a:spcAft>
              <a:buClr>
                <a:schemeClr val="tx1"/>
              </a:buClr>
              <a:buFont typeface="Arial" pitchFamily="34" charset="0"/>
              <a:buChar char="•"/>
            </a:pPr>
            <a:r>
              <a:rPr lang="en-GB" sz="1300" dirty="0" smtClean="0"/>
              <a:t>Banking book product balances are funded based on modelled behavioural lives </a:t>
            </a:r>
          </a:p>
          <a:p>
            <a:pPr>
              <a:spcBef>
                <a:spcPts val="600"/>
              </a:spcBef>
              <a:spcAft>
                <a:spcPts val="600"/>
              </a:spcAft>
              <a:buClr>
                <a:schemeClr val="tx1"/>
              </a:buClr>
              <a:buFont typeface="Arial" pitchFamily="34" charset="0"/>
              <a:buChar char="•"/>
            </a:pPr>
            <a:r>
              <a:rPr lang="en-GB" sz="1300" dirty="0" smtClean="0">
                <a:solidFill>
                  <a:srgbClr val="000000"/>
                </a:solidFill>
              </a:rPr>
              <a:t>Stable funding spreads drive predictable Net Interest Margins (NIM)</a:t>
            </a:r>
          </a:p>
          <a:p>
            <a:pPr>
              <a:spcBef>
                <a:spcPts val="600"/>
              </a:spcBef>
              <a:spcAft>
                <a:spcPts val="600"/>
              </a:spcAft>
              <a:buClr>
                <a:schemeClr val="tx1"/>
              </a:buClr>
            </a:pPr>
            <a:r>
              <a:rPr lang="en-GB" sz="1300" dirty="0" smtClean="0">
                <a:solidFill>
                  <a:srgbClr val="000000"/>
                </a:solidFill>
              </a:rPr>
              <a:t>Derivative collateral to be funded in a manner which aligns with overall NIM stability objective</a:t>
            </a:r>
          </a:p>
          <a:p>
            <a:pPr>
              <a:spcBef>
                <a:spcPts val="600"/>
              </a:spcBef>
              <a:spcAft>
                <a:spcPts val="600"/>
              </a:spcAft>
              <a:buClr>
                <a:schemeClr val="tx1"/>
              </a:buClr>
              <a:buFont typeface="Arial" pitchFamily="34" charset="0"/>
              <a:buChar char="•"/>
            </a:pPr>
            <a:r>
              <a:rPr lang="en-GB" sz="1300" dirty="0" smtClean="0">
                <a:solidFill>
                  <a:srgbClr val="000000"/>
                </a:solidFill>
              </a:rPr>
              <a:t>Derivative funding requirements to feed into the overall funding plan and transfer pricing framework</a:t>
            </a:r>
          </a:p>
          <a:p>
            <a:pPr>
              <a:spcBef>
                <a:spcPts val="600"/>
              </a:spcBef>
              <a:spcAft>
                <a:spcPts val="600"/>
              </a:spcAft>
              <a:buClr>
                <a:schemeClr val="tx1"/>
              </a:buClr>
              <a:buFont typeface="Arial" pitchFamily="34" charset="0"/>
              <a:buChar char="•"/>
            </a:pPr>
            <a:r>
              <a:rPr lang="en-GB" sz="1300" dirty="0" smtClean="0">
                <a:solidFill>
                  <a:srgbClr val="000000"/>
                </a:solidFill>
              </a:rPr>
              <a:t>Should one of the considerations in the duration determinant be structuring the derivative funding position in a way that foregoes some economic upside for the sake of revenue stability?</a:t>
            </a:r>
          </a:p>
          <a:p>
            <a:pPr>
              <a:buClr>
                <a:schemeClr val="tx1"/>
              </a:buClr>
              <a:buFont typeface="Arial" pitchFamily="34" charset="0"/>
              <a:buChar char="•"/>
            </a:pPr>
            <a:endParaRPr lang="en-GB" sz="1300" dirty="0" smtClean="0">
              <a:solidFill>
                <a:srgbClr val="000000"/>
              </a:solidFill>
            </a:endParaRPr>
          </a:p>
        </p:txBody>
      </p:sp>
      <p:sp>
        <p:nvSpPr>
          <p:cNvPr id="2" name="Title 1"/>
          <p:cNvSpPr>
            <a:spLocks noGrp="1"/>
          </p:cNvSpPr>
          <p:nvPr>
            <p:ph type="title"/>
          </p:nvPr>
        </p:nvSpPr>
        <p:spPr>
          <a:prstGeom prst="rect">
            <a:avLst/>
          </a:prstGeom>
        </p:spPr>
        <p:txBody>
          <a:bodyPr/>
          <a:lstStyle/>
          <a:p>
            <a:r>
              <a:rPr lang="en-GB" sz="1800" dirty="0" smtClean="0">
                <a:solidFill>
                  <a:schemeClr val="tx1"/>
                </a:solidFill>
              </a:rPr>
              <a:t>Implications for funding</a:t>
            </a:r>
            <a:endParaRPr lang="en-GB" sz="18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774700" y="1278607"/>
            <a:ext cx="9288587" cy="1728192"/>
          </a:xfrm>
        </p:spPr>
        <p:txBody>
          <a:bodyPr/>
          <a:lstStyle/>
          <a:p>
            <a:pPr>
              <a:spcBef>
                <a:spcPts val="600"/>
              </a:spcBef>
              <a:spcAft>
                <a:spcPts val="600"/>
              </a:spcAft>
              <a:buNone/>
            </a:pPr>
            <a:r>
              <a:rPr lang="en-GB" sz="1200" dirty="0" smtClean="0">
                <a:solidFill>
                  <a:srgbClr val="00AEEF"/>
                </a:solidFill>
              </a:rPr>
              <a:t>Methodology</a:t>
            </a:r>
          </a:p>
          <a:p>
            <a:pPr>
              <a:spcBef>
                <a:spcPts val="600"/>
              </a:spcBef>
              <a:spcAft>
                <a:spcPts val="600"/>
              </a:spcAft>
            </a:pPr>
            <a:r>
              <a:rPr lang="en-GB" sz="1200" dirty="0" smtClean="0"/>
              <a:t>Collateral requirement is driven by market rate volatility over time.  </a:t>
            </a:r>
          </a:p>
          <a:p>
            <a:pPr>
              <a:spcBef>
                <a:spcPts val="600"/>
              </a:spcBef>
              <a:spcAft>
                <a:spcPts val="600"/>
              </a:spcAft>
            </a:pPr>
            <a:r>
              <a:rPr lang="en-GB" sz="1200" dirty="0" smtClean="0">
                <a:solidFill>
                  <a:srgbClr val="000000"/>
                </a:solidFill>
              </a:rPr>
              <a:t>Market movements can be forecast by using stochastic analysis based on embedded market expectations</a:t>
            </a:r>
          </a:p>
          <a:p>
            <a:pPr>
              <a:spcBef>
                <a:spcPts val="600"/>
              </a:spcBef>
              <a:spcAft>
                <a:spcPts val="600"/>
              </a:spcAft>
            </a:pPr>
            <a:r>
              <a:rPr lang="en-GB" sz="1200" dirty="0" smtClean="0">
                <a:solidFill>
                  <a:srgbClr val="000000"/>
                </a:solidFill>
              </a:rPr>
              <a:t>These movements can be used to value the derivative portfolio at any future point in time,  allowing for the generation of an expected marked-to-market run-off profile.  </a:t>
            </a:r>
          </a:p>
          <a:p>
            <a:pPr>
              <a:spcBef>
                <a:spcPts val="600"/>
              </a:spcBef>
              <a:spcAft>
                <a:spcPts val="600"/>
              </a:spcAft>
            </a:pPr>
            <a:r>
              <a:rPr lang="en-GB" sz="1200" dirty="0" smtClean="0">
                <a:solidFill>
                  <a:srgbClr val="000000"/>
                </a:solidFill>
              </a:rPr>
              <a:t>This run-off is the best estimate of the </a:t>
            </a:r>
            <a:r>
              <a:rPr lang="en-GB" sz="1200" dirty="0" err="1" smtClean="0">
                <a:solidFill>
                  <a:srgbClr val="000000"/>
                </a:solidFill>
              </a:rPr>
              <a:t>behaviouralised</a:t>
            </a:r>
            <a:r>
              <a:rPr lang="en-GB" sz="1200" dirty="0" smtClean="0">
                <a:solidFill>
                  <a:srgbClr val="000000"/>
                </a:solidFill>
              </a:rPr>
              <a:t> expected </a:t>
            </a:r>
            <a:r>
              <a:rPr lang="en-GB" sz="1200" dirty="0" smtClean="0">
                <a:solidFill>
                  <a:srgbClr val="000000"/>
                </a:solidFill>
              </a:rPr>
              <a:t>collateral funding </a:t>
            </a:r>
            <a:r>
              <a:rPr lang="en-GB" sz="1200" dirty="0" smtClean="0">
                <a:solidFill>
                  <a:srgbClr val="000000"/>
                </a:solidFill>
              </a:rPr>
              <a:t>position over time</a:t>
            </a:r>
          </a:p>
          <a:p>
            <a:pPr>
              <a:spcBef>
                <a:spcPts val="600"/>
              </a:spcBef>
              <a:spcAft>
                <a:spcPts val="600"/>
              </a:spcAft>
            </a:pPr>
            <a:r>
              <a:rPr lang="en-GB" sz="1200" dirty="0" smtClean="0">
                <a:solidFill>
                  <a:srgbClr val="000000"/>
                </a:solidFill>
              </a:rPr>
              <a:t>Standard deviation bands are used to construct a corridor </a:t>
            </a:r>
            <a:r>
              <a:rPr lang="en-GB" sz="1200" dirty="0" smtClean="0">
                <a:solidFill>
                  <a:srgbClr val="000000"/>
                </a:solidFill>
              </a:rPr>
              <a:t>around </a:t>
            </a:r>
            <a:r>
              <a:rPr lang="en-GB" sz="1200" dirty="0" smtClean="0">
                <a:solidFill>
                  <a:srgbClr val="000000"/>
                </a:solidFill>
              </a:rPr>
              <a:t>the expected (mean) collateral run-off profile.</a:t>
            </a:r>
          </a:p>
        </p:txBody>
      </p:sp>
      <p:sp>
        <p:nvSpPr>
          <p:cNvPr id="2" name="Title 1"/>
          <p:cNvSpPr>
            <a:spLocks noGrp="1"/>
          </p:cNvSpPr>
          <p:nvPr>
            <p:ph type="title"/>
          </p:nvPr>
        </p:nvSpPr>
        <p:spPr>
          <a:xfrm>
            <a:off x="702246" y="301401"/>
            <a:ext cx="9429750" cy="761182"/>
          </a:xfrm>
          <a:prstGeom prst="rect">
            <a:avLst/>
          </a:prstGeom>
        </p:spPr>
        <p:txBody>
          <a:bodyPr/>
          <a:lstStyle/>
          <a:p>
            <a:r>
              <a:rPr lang="en-GB" dirty="0" smtClean="0">
                <a:solidFill>
                  <a:schemeClr val="tx1"/>
                </a:solidFill>
              </a:rPr>
              <a:t>Modelling</a:t>
            </a:r>
            <a:r>
              <a:rPr lang="en-GB" sz="1800" dirty="0" smtClean="0">
                <a:solidFill>
                  <a:schemeClr val="tx1"/>
                </a:solidFill>
              </a:rPr>
              <a:t> the Funding Profile for the Open Derivative Position</a:t>
            </a:r>
            <a:br>
              <a:rPr lang="en-GB" sz="1800" dirty="0" smtClean="0">
                <a:solidFill>
                  <a:schemeClr val="tx1"/>
                </a:solidFill>
              </a:rPr>
            </a:br>
            <a:r>
              <a:rPr lang="en-GB" sz="1400" b="0" i="1" dirty="0" smtClean="0">
                <a:solidFill>
                  <a:schemeClr val="tx1"/>
                </a:solidFill>
              </a:rPr>
              <a:t>Derivative position funding based on stochastic analysis to determine optimal duration</a:t>
            </a:r>
            <a:endParaRPr lang="en-GB" sz="1800" dirty="0">
              <a:solidFill>
                <a:schemeClr val="tx1"/>
              </a:solidFill>
            </a:endParaRPr>
          </a:p>
        </p:txBody>
      </p:sp>
      <p:pic>
        <p:nvPicPr>
          <p:cNvPr id="6" name="Picture 2"/>
          <p:cNvPicPr>
            <a:picLocks noChangeAspect="1" noChangeArrowheads="1"/>
          </p:cNvPicPr>
          <p:nvPr/>
        </p:nvPicPr>
        <p:blipFill>
          <a:blip r:embed="rId2" cstate="print"/>
          <a:srcRect/>
          <a:stretch>
            <a:fillRect/>
          </a:stretch>
        </p:blipFill>
        <p:spPr bwMode="auto">
          <a:xfrm>
            <a:off x="2214412" y="3582863"/>
            <a:ext cx="5630229" cy="33843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523875" y="344814"/>
            <a:ext cx="9429750" cy="861785"/>
          </a:xfrm>
          <a:prstGeom prst="rect">
            <a:avLst/>
          </a:prstGeom>
        </p:spPr>
        <p:txBody>
          <a:bodyPr lIns="98481" tIns="49238" rIns="98481" bIns="49238"/>
          <a:lstStyle/>
          <a:p>
            <a:pPr eaLnBrk="1" hangingPunct="1"/>
            <a:r>
              <a:rPr lang="en-GB" sz="1800" dirty="0" smtClean="0">
                <a:solidFill>
                  <a:schemeClr val="tx1"/>
                </a:solidFill>
                <a:latin typeface="Barclays Sans" pitchFamily="34" charset="0"/>
              </a:rPr>
              <a:t>What is the appropriate funding duration given modelled MTM volatility</a:t>
            </a:r>
            <a:r>
              <a:rPr lang="en-GB" sz="1800" dirty="0" smtClean="0">
                <a:solidFill>
                  <a:schemeClr val="tx1"/>
                </a:solidFill>
                <a:latin typeface="Barclays Sans" pitchFamily="34" charset="0"/>
              </a:rPr>
              <a:t>?</a:t>
            </a:r>
            <a:br>
              <a:rPr lang="en-GB" sz="1800" dirty="0" smtClean="0">
                <a:solidFill>
                  <a:schemeClr val="tx1"/>
                </a:solidFill>
                <a:latin typeface="Barclays Sans" pitchFamily="34" charset="0"/>
              </a:rPr>
            </a:br>
            <a:r>
              <a:rPr lang="en-GB" sz="1400" b="0" i="1" dirty="0" smtClean="0">
                <a:solidFill>
                  <a:schemeClr val="tx1"/>
                </a:solidFill>
                <a:latin typeface="Barclays Sans" pitchFamily="34" charset="0"/>
              </a:rPr>
              <a:t>Changes in MTM volatility over time requires a subjective overlay to reduce transaction and re-balancing costs</a:t>
            </a:r>
          </a:p>
        </p:txBody>
      </p:sp>
      <p:sp>
        <p:nvSpPr>
          <p:cNvPr id="22531" name="Content Placeholder 2"/>
          <p:cNvSpPr>
            <a:spLocks/>
          </p:cNvSpPr>
          <p:nvPr/>
        </p:nvSpPr>
        <p:spPr bwMode="auto">
          <a:xfrm>
            <a:off x="523875" y="1143184"/>
            <a:ext cx="9429750" cy="777365"/>
          </a:xfrm>
          <a:prstGeom prst="rect">
            <a:avLst/>
          </a:prstGeom>
          <a:noFill/>
          <a:ln w="9525">
            <a:noFill/>
            <a:miter lim="800000"/>
            <a:headEnd/>
            <a:tailEnd/>
          </a:ln>
        </p:spPr>
        <p:txBody>
          <a:bodyPr lIns="103281" tIns="51641" rIns="103281" bIns="51641"/>
          <a:lstStyle/>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Funding to maturity for variable MTM contracts doesn’t lock in funding cost for the bank</a:t>
            </a:r>
          </a:p>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The range of possible funding costs depends on:</a:t>
            </a:r>
          </a:p>
        </p:txBody>
      </p:sp>
      <p:cxnSp>
        <p:nvCxnSpPr>
          <p:cNvPr id="5" name="Straight Connector 4"/>
          <p:cNvCxnSpPr/>
          <p:nvPr/>
        </p:nvCxnSpPr>
        <p:spPr>
          <a:xfrm>
            <a:off x="1913599" y="2944138"/>
            <a:ext cx="0" cy="1436895"/>
          </a:xfrm>
          <a:prstGeom prst="line">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13599" y="4381033"/>
            <a:ext cx="5762625" cy="10552"/>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2468399" y="4391586"/>
            <a:ext cx="1818" cy="1758"/>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p:spPr>
        <p:style>
          <a:lnRef idx="1">
            <a:schemeClr val="accent1"/>
          </a:lnRef>
          <a:fillRef idx="0">
            <a:schemeClr val="accent1"/>
          </a:fillRef>
          <a:effectRef idx="0">
            <a:schemeClr val="accent1"/>
          </a:effectRef>
          <a:fontRef idx="minor">
            <a:schemeClr val="tx1"/>
          </a:fontRef>
        </p:style>
        <p:txBody>
          <a:bodyPr lIns="103281" tIns="51641" rIns="103281" bIns="51641" anchor="ctr"/>
          <a:lstStyle/>
          <a:p>
            <a:pPr fontAlgn="auto">
              <a:spcBef>
                <a:spcPts val="0"/>
              </a:spcBef>
              <a:spcAft>
                <a:spcPts val="0"/>
              </a:spcAft>
              <a:defRPr/>
            </a:pPr>
            <a:endParaRPr lang="en-US" sz="2000" dirty="0">
              <a:latin typeface="Barclays Sans" pitchFamily="34" charset="0"/>
            </a:endParaRPr>
          </a:p>
        </p:txBody>
      </p:sp>
      <p:sp>
        <p:nvSpPr>
          <p:cNvPr id="10" name="Arc 9"/>
          <p:cNvSpPr/>
          <p:nvPr/>
        </p:nvSpPr>
        <p:spPr>
          <a:xfrm>
            <a:off x="2719421" y="4381033"/>
            <a:ext cx="72760" cy="51003"/>
          </a:xfrm>
          <a:prstGeom prst="arc">
            <a:avLst/>
          </a:prstGeom>
        </p:spPr>
        <p:style>
          <a:lnRef idx="1">
            <a:schemeClr val="accent1"/>
          </a:lnRef>
          <a:fillRef idx="0">
            <a:schemeClr val="accent1"/>
          </a:fillRef>
          <a:effectRef idx="0">
            <a:schemeClr val="accent1"/>
          </a:effectRef>
          <a:fontRef idx="minor">
            <a:schemeClr val="tx1"/>
          </a:fontRef>
        </p:style>
        <p:txBody>
          <a:bodyPr lIns="103281" tIns="51641" rIns="103281" bIns="51641" anchor="ctr"/>
          <a:lstStyle/>
          <a:p>
            <a:pPr fontAlgn="auto">
              <a:spcBef>
                <a:spcPts val="0"/>
              </a:spcBef>
              <a:spcAft>
                <a:spcPts val="0"/>
              </a:spcAft>
              <a:defRPr/>
            </a:pPr>
            <a:endParaRPr lang="en-US" sz="2000" dirty="0">
              <a:latin typeface="Barclays Sans" pitchFamily="34" charset="0"/>
            </a:endParaRPr>
          </a:p>
        </p:txBody>
      </p:sp>
      <p:sp>
        <p:nvSpPr>
          <p:cNvPr id="17" name="Freeform 16"/>
          <p:cNvSpPr/>
          <p:nvPr/>
        </p:nvSpPr>
        <p:spPr>
          <a:xfrm>
            <a:off x="2708507" y="3313475"/>
            <a:ext cx="2546615" cy="1067558"/>
          </a:xfrm>
          <a:custGeom>
            <a:avLst/>
            <a:gdLst>
              <a:gd name="connsiteX0" fmla="*/ 0 w 2221992"/>
              <a:gd name="connsiteY0" fmla="*/ 964692 h 964692"/>
              <a:gd name="connsiteX1" fmla="*/ 1216152 w 2221992"/>
              <a:gd name="connsiteY1" fmla="*/ 699516 h 964692"/>
              <a:gd name="connsiteX2" fmla="*/ 1911096 w 2221992"/>
              <a:gd name="connsiteY2" fmla="*/ 114300 h 964692"/>
              <a:gd name="connsiteX3" fmla="*/ 2221992 w 2221992"/>
              <a:gd name="connsiteY3" fmla="*/ 13716 h 964692"/>
            </a:gdLst>
            <a:ahLst/>
            <a:cxnLst>
              <a:cxn ang="0">
                <a:pos x="connsiteX0" y="connsiteY0"/>
              </a:cxn>
              <a:cxn ang="0">
                <a:pos x="connsiteX1" y="connsiteY1"/>
              </a:cxn>
              <a:cxn ang="0">
                <a:pos x="connsiteX2" y="connsiteY2"/>
              </a:cxn>
              <a:cxn ang="0">
                <a:pos x="connsiteX3" y="connsiteY3"/>
              </a:cxn>
            </a:cxnLst>
            <a:rect l="l" t="t" r="r" b="b"/>
            <a:pathLst>
              <a:path w="2221992" h="964692">
                <a:moveTo>
                  <a:pt x="0" y="964692"/>
                </a:moveTo>
                <a:cubicBezTo>
                  <a:pt x="448818" y="902970"/>
                  <a:pt x="897636" y="841248"/>
                  <a:pt x="1216152" y="699516"/>
                </a:cubicBezTo>
                <a:cubicBezTo>
                  <a:pt x="1534668" y="557784"/>
                  <a:pt x="1743456" y="228600"/>
                  <a:pt x="1911096" y="114300"/>
                </a:cubicBezTo>
                <a:cubicBezTo>
                  <a:pt x="2078736" y="0"/>
                  <a:pt x="2150364" y="6858"/>
                  <a:pt x="2221992" y="13716"/>
                </a:cubicBezTo>
              </a:path>
            </a:pathLst>
          </a:cu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lIns="103281" tIns="51641" rIns="103281" bIns="51641" anchor="ctr"/>
          <a:lstStyle/>
          <a:p>
            <a:pPr fontAlgn="auto">
              <a:spcBef>
                <a:spcPts val="0"/>
              </a:spcBef>
              <a:spcAft>
                <a:spcPts val="0"/>
              </a:spcAft>
              <a:defRPr/>
            </a:pPr>
            <a:endParaRPr lang="en-US" sz="2000" dirty="0">
              <a:latin typeface="Barclays Sans" pitchFamily="34" charset="0"/>
            </a:endParaRPr>
          </a:p>
        </p:txBody>
      </p:sp>
      <p:sp>
        <p:nvSpPr>
          <p:cNvPr id="18" name="Freeform 17"/>
          <p:cNvSpPr/>
          <p:nvPr/>
        </p:nvSpPr>
        <p:spPr>
          <a:xfrm flipH="1">
            <a:off x="5167809" y="3320510"/>
            <a:ext cx="2444750" cy="1067558"/>
          </a:xfrm>
          <a:custGeom>
            <a:avLst/>
            <a:gdLst>
              <a:gd name="connsiteX0" fmla="*/ 0 w 2221992"/>
              <a:gd name="connsiteY0" fmla="*/ 964692 h 964692"/>
              <a:gd name="connsiteX1" fmla="*/ 1216152 w 2221992"/>
              <a:gd name="connsiteY1" fmla="*/ 699516 h 964692"/>
              <a:gd name="connsiteX2" fmla="*/ 1911096 w 2221992"/>
              <a:gd name="connsiteY2" fmla="*/ 114300 h 964692"/>
              <a:gd name="connsiteX3" fmla="*/ 2221992 w 2221992"/>
              <a:gd name="connsiteY3" fmla="*/ 13716 h 964692"/>
            </a:gdLst>
            <a:ahLst/>
            <a:cxnLst>
              <a:cxn ang="0">
                <a:pos x="connsiteX0" y="connsiteY0"/>
              </a:cxn>
              <a:cxn ang="0">
                <a:pos x="connsiteX1" y="connsiteY1"/>
              </a:cxn>
              <a:cxn ang="0">
                <a:pos x="connsiteX2" y="connsiteY2"/>
              </a:cxn>
              <a:cxn ang="0">
                <a:pos x="connsiteX3" y="connsiteY3"/>
              </a:cxn>
            </a:cxnLst>
            <a:rect l="l" t="t" r="r" b="b"/>
            <a:pathLst>
              <a:path w="2221992" h="964692">
                <a:moveTo>
                  <a:pt x="0" y="964692"/>
                </a:moveTo>
                <a:cubicBezTo>
                  <a:pt x="448818" y="902970"/>
                  <a:pt x="897636" y="841248"/>
                  <a:pt x="1216152" y="699516"/>
                </a:cubicBezTo>
                <a:cubicBezTo>
                  <a:pt x="1534668" y="557784"/>
                  <a:pt x="1743456" y="228600"/>
                  <a:pt x="1911096" y="114300"/>
                </a:cubicBezTo>
                <a:cubicBezTo>
                  <a:pt x="2078736" y="0"/>
                  <a:pt x="2150364" y="6858"/>
                  <a:pt x="2221992" y="13716"/>
                </a:cubicBezTo>
              </a:path>
            </a:pathLst>
          </a:cu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lIns="103281" tIns="51641" rIns="103281" bIns="51641" anchor="ctr"/>
          <a:lstStyle/>
          <a:p>
            <a:pPr fontAlgn="auto">
              <a:spcBef>
                <a:spcPts val="0"/>
              </a:spcBef>
              <a:spcAft>
                <a:spcPts val="0"/>
              </a:spcAft>
              <a:defRPr/>
            </a:pPr>
            <a:endParaRPr lang="en-US" sz="2000" dirty="0">
              <a:latin typeface="Barclays Sans" pitchFamily="34" charset="0"/>
            </a:endParaRPr>
          </a:p>
        </p:txBody>
      </p:sp>
      <p:cxnSp>
        <p:nvCxnSpPr>
          <p:cNvPr id="20" name="Straight Arrow Connector 19"/>
          <p:cNvCxnSpPr/>
          <p:nvPr/>
        </p:nvCxnSpPr>
        <p:spPr>
          <a:xfrm>
            <a:off x="5201411" y="3146395"/>
            <a:ext cx="0" cy="12258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39" name="TextBox 20"/>
          <p:cNvSpPr txBox="1">
            <a:spLocks noChangeArrowheads="1"/>
          </p:cNvSpPr>
          <p:nvPr/>
        </p:nvSpPr>
        <p:spPr bwMode="auto">
          <a:xfrm>
            <a:off x="4134611" y="2588872"/>
            <a:ext cx="2286071" cy="442845"/>
          </a:xfrm>
          <a:prstGeom prst="rect">
            <a:avLst/>
          </a:prstGeom>
          <a:noFill/>
          <a:ln w="9525">
            <a:noFill/>
            <a:miter lim="800000"/>
            <a:headEnd/>
            <a:tailEnd/>
          </a:ln>
        </p:spPr>
        <p:txBody>
          <a:bodyPr wrap="none" lIns="103281" tIns="51641" rIns="103281" bIns="51641">
            <a:spAutoFit/>
          </a:bodyPr>
          <a:lstStyle/>
          <a:p>
            <a:r>
              <a:rPr lang="en-GB" sz="1100" dirty="0">
                <a:latin typeface="Barclays Sans" pitchFamily="34" charset="0"/>
              </a:rPr>
              <a:t>Expected Cost</a:t>
            </a:r>
          </a:p>
          <a:p>
            <a:r>
              <a:rPr lang="en-GB" sz="1100" dirty="0">
                <a:latin typeface="Barclays Sans" pitchFamily="34" charset="0"/>
              </a:rPr>
              <a:t>Expected MTM x Expected Spread</a:t>
            </a:r>
            <a:endParaRPr lang="en-US" sz="1100" dirty="0">
              <a:latin typeface="Barclays Sans" pitchFamily="34" charset="0"/>
            </a:endParaRPr>
          </a:p>
        </p:txBody>
      </p:sp>
      <p:sp>
        <p:nvSpPr>
          <p:cNvPr id="22540" name="TextBox 21"/>
          <p:cNvSpPr txBox="1">
            <a:spLocks noChangeArrowheads="1"/>
          </p:cNvSpPr>
          <p:nvPr/>
        </p:nvSpPr>
        <p:spPr bwMode="auto">
          <a:xfrm>
            <a:off x="6748529" y="3345132"/>
            <a:ext cx="2937702" cy="612122"/>
          </a:xfrm>
          <a:prstGeom prst="rect">
            <a:avLst/>
          </a:prstGeom>
          <a:noFill/>
          <a:ln w="9525">
            <a:noFill/>
            <a:miter lim="800000"/>
            <a:headEnd/>
            <a:tailEnd/>
          </a:ln>
        </p:spPr>
        <p:txBody>
          <a:bodyPr lIns="103281" tIns="51641" rIns="103281" bIns="51641">
            <a:spAutoFit/>
          </a:bodyPr>
          <a:lstStyle/>
          <a:p>
            <a:r>
              <a:rPr lang="en-GB" sz="1100" dirty="0">
                <a:latin typeface="Barclays Sans" pitchFamily="34" charset="0"/>
              </a:rPr>
              <a:t>Actual Cost:</a:t>
            </a:r>
          </a:p>
          <a:p>
            <a:r>
              <a:rPr lang="en-GB" sz="1100" dirty="0">
                <a:latin typeface="Barclays Sans" pitchFamily="34" charset="0"/>
              </a:rPr>
              <a:t>Actual MTM x </a:t>
            </a:r>
          </a:p>
          <a:p>
            <a:r>
              <a:rPr lang="en-GB" sz="1100" dirty="0">
                <a:latin typeface="Barclays Sans" pitchFamily="34" charset="0"/>
              </a:rPr>
              <a:t>Actual spread on rebalancing</a:t>
            </a:r>
            <a:endParaRPr lang="en-US" sz="1100" dirty="0">
              <a:latin typeface="Barclays Sans" pitchFamily="34" charset="0"/>
            </a:endParaRPr>
          </a:p>
        </p:txBody>
      </p:sp>
      <p:cxnSp>
        <p:nvCxnSpPr>
          <p:cNvPr id="24" name="Straight Arrow Connector 23"/>
          <p:cNvCxnSpPr/>
          <p:nvPr/>
        </p:nvCxnSpPr>
        <p:spPr>
          <a:xfrm flipH="1">
            <a:off x="6102846" y="3719543"/>
            <a:ext cx="587541" cy="2233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42" name="TextBox 26"/>
          <p:cNvSpPr txBox="1">
            <a:spLocks noChangeArrowheads="1"/>
          </p:cNvSpPr>
          <p:nvPr/>
        </p:nvSpPr>
        <p:spPr bwMode="auto">
          <a:xfrm>
            <a:off x="1000456" y="3146394"/>
            <a:ext cx="856192" cy="273568"/>
          </a:xfrm>
          <a:prstGeom prst="rect">
            <a:avLst/>
          </a:prstGeom>
          <a:noFill/>
          <a:ln w="9525">
            <a:noFill/>
            <a:miter lim="800000"/>
            <a:headEnd/>
            <a:tailEnd/>
          </a:ln>
        </p:spPr>
        <p:txBody>
          <a:bodyPr wrap="none" lIns="103281" tIns="51641" rIns="103281" bIns="51641">
            <a:spAutoFit/>
          </a:bodyPr>
          <a:lstStyle/>
          <a:p>
            <a:r>
              <a:rPr lang="en-GB" sz="1100" dirty="0">
                <a:latin typeface="Barclays Sans" pitchFamily="34" charset="0"/>
              </a:rPr>
              <a:t>Probability</a:t>
            </a:r>
            <a:endParaRPr lang="en-US" sz="1100" dirty="0">
              <a:latin typeface="Barclays Sans" pitchFamily="34" charset="0"/>
            </a:endParaRPr>
          </a:p>
        </p:txBody>
      </p:sp>
      <p:sp>
        <p:nvSpPr>
          <p:cNvPr id="22543" name="TextBox 29"/>
          <p:cNvSpPr txBox="1">
            <a:spLocks noChangeArrowheads="1"/>
          </p:cNvSpPr>
          <p:nvPr/>
        </p:nvSpPr>
        <p:spPr bwMode="auto">
          <a:xfrm>
            <a:off x="7065037" y="4388068"/>
            <a:ext cx="913900" cy="273568"/>
          </a:xfrm>
          <a:prstGeom prst="rect">
            <a:avLst/>
          </a:prstGeom>
          <a:noFill/>
          <a:ln w="9525">
            <a:noFill/>
            <a:miter lim="800000"/>
            <a:headEnd/>
            <a:tailEnd/>
          </a:ln>
        </p:spPr>
        <p:txBody>
          <a:bodyPr wrap="none" lIns="103281" tIns="51641" rIns="103281" bIns="51641">
            <a:spAutoFit/>
          </a:bodyPr>
          <a:lstStyle/>
          <a:p>
            <a:r>
              <a:rPr lang="en-GB" sz="1100" dirty="0">
                <a:latin typeface="Barclays Sans" pitchFamily="34" charset="0"/>
              </a:rPr>
              <a:t>Actual Cost</a:t>
            </a:r>
            <a:endParaRPr lang="en-US" sz="1100" dirty="0">
              <a:latin typeface="Barclays Sans" pitchFamily="34" charset="0"/>
            </a:endParaRPr>
          </a:p>
        </p:txBody>
      </p:sp>
      <p:cxnSp>
        <p:nvCxnSpPr>
          <p:cNvPr id="35" name="Straight Arrow Connector 34"/>
          <p:cNvCxnSpPr/>
          <p:nvPr/>
        </p:nvCxnSpPr>
        <p:spPr>
          <a:xfrm>
            <a:off x="4401171" y="4563942"/>
            <a:ext cx="1624377" cy="0"/>
          </a:xfrm>
          <a:prstGeom prst="straightConnector1">
            <a:avLst/>
          </a:prstGeom>
          <a:ln w="25400">
            <a:solidFill>
              <a:schemeClr val="bg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545" name="TextBox 35"/>
          <p:cNvSpPr txBox="1">
            <a:spLocks noChangeArrowheads="1"/>
          </p:cNvSpPr>
          <p:nvPr/>
        </p:nvSpPr>
        <p:spPr bwMode="auto">
          <a:xfrm>
            <a:off x="3584742" y="4595599"/>
            <a:ext cx="3257234" cy="288957"/>
          </a:xfrm>
          <a:prstGeom prst="rect">
            <a:avLst/>
          </a:prstGeom>
          <a:noFill/>
          <a:ln w="9525">
            <a:noFill/>
            <a:miter lim="800000"/>
            <a:headEnd/>
            <a:tailEnd/>
          </a:ln>
        </p:spPr>
        <p:txBody>
          <a:bodyPr wrap="none" lIns="103281" tIns="51641" rIns="103281" bIns="51641">
            <a:spAutoFit/>
          </a:bodyPr>
          <a:lstStyle/>
          <a:p>
            <a:pPr algn="ctr"/>
            <a:r>
              <a:rPr lang="en-GB" sz="1200" b="0" dirty="0">
                <a:latin typeface="Barclays Sans" pitchFamily="34" charset="0"/>
              </a:rPr>
              <a:t>P&amp;L uncertainty from </a:t>
            </a:r>
            <a:r>
              <a:rPr lang="en-GB" sz="1200" b="0" dirty="0" smtClean="0">
                <a:latin typeface="Barclays Sans" pitchFamily="34" charset="0"/>
              </a:rPr>
              <a:t>shareholder perspective</a:t>
            </a:r>
            <a:endParaRPr lang="en-US" sz="1200" b="0" dirty="0">
              <a:latin typeface="Barclays Sans" pitchFamily="34" charset="0"/>
            </a:endParaRPr>
          </a:p>
        </p:txBody>
      </p:sp>
      <p:sp>
        <p:nvSpPr>
          <p:cNvPr id="22546" name="Rectangle 19"/>
          <p:cNvSpPr>
            <a:spLocks noChangeArrowheads="1"/>
          </p:cNvSpPr>
          <p:nvPr/>
        </p:nvSpPr>
        <p:spPr bwMode="auto">
          <a:xfrm>
            <a:off x="2726697" y="1758354"/>
            <a:ext cx="5042297" cy="750007"/>
          </a:xfrm>
          <a:prstGeom prst="rect">
            <a:avLst/>
          </a:prstGeom>
          <a:noFill/>
          <a:ln w="9525">
            <a:solidFill>
              <a:schemeClr val="tx1"/>
            </a:solidFill>
            <a:miter lim="800000"/>
            <a:headEnd/>
            <a:tailEnd/>
          </a:ln>
        </p:spPr>
        <p:txBody>
          <a:bodyPr lIns="0" tIns="52861" rIns="0" bIns="52861" anchor="ctr" anchorCtr="1">
            <a:spAutoFit/>
          </a:bodyPr>
          <a:lstStyle/>
          <a:p>
            <a:pPr marL="202619" lvl="1">
              <a:spcBef>
                <a:spcPct val="40000"/>
              </a:spcBef>
              <a:buClr>
                <a:schemeClr val="hlink"/>
              </a:buClr>
              <a:buSzPct val="80000"/>
            </a:pPr>
            <a:r>
              <a:rPr lang="en-GB" sz="1100" dirty="0">
                <a:latin typeface="Barclays Sans" pitchFamily="34" charset="0"/>
              </a:rPr>
              <a:t>Variability of contract </a:t>
            </a:r>
            <a:r>
              <a:rPr lang="en-GB" sz="1100" dirty="0" err="1">
                <a:latin typeface="Barclays Sans" pitchFamily="34" charset="0"/>
              </a:rPr>
              <a:t>MTM’s</a:t>
            </a:r>
            <a:r>
              <a:rPr lang="en-GB" sz="1100" dirty="0">
                <a:latin typeface="Barclays Sans" pitchFamily="34" charset="0"/>
              </a:rPr>
              <a:t> in prior years</a:t>
            </a:r>
          </a:p>
          <a:p>
            <a:pPr marL="202619" lvl="1">
              <a:spcBef>
                <a:spcPct val="40000"/>
              </a:spcBef>
              <a:buClr>
                <a:schemeClr val="hlink"/>
              </a:buClr>
              <a:buSzPct val="80000"/>
            </a:pPr>
            <a:r>
              <a:rPr lang="en-GB" sz="1100" dirty="0">
                <a:latin typeface="Barclays Sans" pitchFamily="34" charset="0"/>
              </a:rPr>
              <a:t>AND</a:t>
            </a:r>
          </a:p>
          <a:p>
            <a:pPr marL="202619" lvl="1">
              <a:spcBef>
                <a:spcPct val="40000"/>
              </a:spcBef>
              <a:buClr>
                <a:schemeClr val="hlink"/>
              </a:buClr>
              <a:buSzPct val="80000"/>
            </a:pPr>
            <a:r>
              <a:rPr lang="en-GB" sz="1100" dirty="0">
                <a:latin typeface="Barclays Sans" pitchFamily="34" charset="0"/>
              </a:rPr>
              <a:t>Variability </a:t>
            </a:r>
            <a:r>
              <a:rPr lang="en-GB" sz="1100" dirty="0" smtClean="0">
                <a:latin typeface="Barclays Sans" pitchFamily="34" charset="0"/>
              </a:rPr>
              <a:t>of </a:t>
            </a:r>
            <a:r>
              <a:rPr lang="en-GB" sz="1100" dirty="0">
                <a:latin typeface="Barclays Sans" pitchFamily="34" charset="0"/>
              </a:rPr>
              <a:t>funding spreads in prior years</a:t>
            </a:r>
          </a:p>
        </p:txBody>
      </p:sp>
      <p:sp>
        <p:nvSpPr>
          <p:cNvPr id="22547" name="Content Placeholder 2"/>
          <p:cNvSpPr>
            <a:spLocks/>
          </p:cNvSpPr>
          <p:nvPr/>
        </p:nvSpPr>
        <p:spPr bwMode="auto">
          <a:xfrm>
            <a:off x="523875" y="4943831"/>
            <a:ext cx="9429750" cy="2023408"/>
          </a:xfrm>
          <a:prstGeom prst="rect">
            <a:avLst/>
          </a:prstGeom>
          <a:noFill/>
          <a:ln w="9525">
            <a:noFill/>
            <a:miter lim="800000"/>
            <a:headEnd/>
            <a:tailEnd/>
          </a:ln>
        </p:spPr>
        <p:txBody>
          <a:bodyPr lIns="103281" tIns="51641" rIns="103281" bIns="51641"/>
          <a:lstStyle/>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Reducing funding uncertainty by over-funding for the entire life of the portfolio and all reasonable interest rate expectations is uneconomic</a:t>
            </a:r>
          </a:p>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The P&amp;L uncertainty from rebalancing long dated funding can be larger than from rebalancing shorter dated funding (particularly true where funding spread and rates move together and then revert, and where long dated funding spreads are larger than short dated)</a:t>
            </a:r>
          </a:p>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Any bid ask on funding will always </a:t>
            </a:r>
            <a:r>
              <a:rPr lang="en-GB" sz="1200" dirty="0" smtClean="0">
                <a:latin typeface="Barclays Sans" pitchFamily="34" charset="0"/>
              </a:rPr>
              <a:t>systematically increase funding costs </a:t>
            </a:r>
            <a:r>
              <a:rPr lang="en-GB" sz="1200" dirty="0">
                <a:latin typeface="Barclays Sans" pitchFamily="34" charset="0"/>
              </a:rPr>
              <a:t>– effect increases for longer dated trades</a:t>
            </a:r>
          </a:p>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A strategy which shortens the term funding can be equally or more effective in reducing shareholder P&amp;L uncertainty while reducing the friction </a:t>
            </a:r>
            <a:r>
              <a:rPr lang="en-GB" sz="1200" dirty="0" smtClean="0">
                <a:latin typeface="Barclays Sans" pitchFamily="34" charset="0"/>
              </a:rPr>
              <a:t>costs (at the cost of liquidity risk) </a:t>
            </a:r>
            <a:endParaRPr lang="en-GB" sz="1200" dirty="0">
              <a:latin typeface="Barclays Sans" pitchFamily="34" charset="0"/>
            </a:endParaRPr>
          </a:p>
          <a:p>
            <a:pPr marL="180961" indent="-180961" defTabSz="986195">
              <a:spcBef>
                <a:spcPts val="300"/>
              </a:spcBef>
              <a:spcAft>
                <a:spcPts val="300"/>
              </a:spcAft>
              <a:buClr>
                <a:schemeClr val="tx1"/>
              </a:buClr>
              <a:buSzPct val="95000"/>
              <a:buFont typeface="Arial" pitchFamily="34" charset="0"/>
              <a:buChar char="•"/>
            </a:pPr>
            <a:r>
              <a:rPr lang="en-GB" sz="1200" dirty="0">
                <a:latin typeface="Barclays Sans" pitchFamily="34" charset="0"/>
              </a:rPr>
              <a:t>Also, a strategy which shortens the term funding </a:t>
            </a:r>
            <a:r>
              <a:rPr lang="en-GB" sz="1200" dirty="0" smtClean="0">
                <a:latin typeface="Barclays Sans" pitchFamily="34" charset="0"/>
              </a:rPr>
              <a:t>reduces exposure </a:t>
            </a:r>
            <a:r>
              <a:rPr lang="en-GB" sz="1200" dirty="0">
                <a:latin typeface="Barclays Sans" pitchFamily="34" charset="0"/>
              </a:rPr>
              <a:t>to regulatory and market driven changes in the future</a:t>
            </a:r>
          </a:p>
        </p:txBody>
      </p:sp>
      <p:sp>
        <p:nvSpPr>
          <p:cNvPr id="22548" name="TextBox 23"/>
          <p:cNvSpPr txBox="1">
            <a:spLocks noChangeArrowheads="1"/>
          </p:cNvSpPr>
          <p:nvPr/>
        </p:nvSpPr>
        <p:spPr bwMode="auto">
          <a:xfrm>
            <a:off x="3163943" y="3597327"/>
            <a:ext cx="1354727" cy="273568"/>
          </a:xfrm>
          <a:prstGeom prst="rect">
            <a:avLst/>
          </a:prstGeom>
          <a:noFill/>
          <a:ln w="9525">
            <a:noFill/>
            <a:miter lim="800000"/>
            <a:headEnd/>
            <a:tailEnd/>
          </a:ln>
        </p:spPr>
        <p:txBody>
          <a:bodyPr wrap="none" lIns="103281" tIns="51641" rIns="103281" bIns="51641">
            <a:spAutoFit/>
          </a:bodyPr>
          <a:lstStyle/>
          <a:p>
            <a:r>
              <a:rPr lang="en-GB" sz="1100" dirty="0">
                <a:latin typeface="Barclays Sans" pitchFamily="34" charset="0"/>
              </a:rPr>
              <a:t>Net cost of bid-ask</a:t>
            </a:r>
            <a:endParaRPr lang="en-US" sz="1100" dirty="0">
              <a:latin typeface="Barclays Sans" pitchFamily="34" charset="0"/>
            </a:endParaRPr>
          </a:p>
        </p:txBody>
      </p:sp>
      <p:sp>
        <p:nvSpPr>
          <p:cNvPr id="22549" name="Line 20"/>
          <p:cNvSpPr>
            <a:spLocks noChangeShapeType="1"/>
          </p:cNvSpPr>
          <p:nvPr/>
        </p:nvSpPr>
        <p:spPr bwMode="auto">
          <a:xfrm flipH="1">
            <a:off x="3782724" y="3608943"/>
            <a:ext cx="663938" cy="0"/>
          </a:xfrm>
          <a:prstGeom prst="line">
            <a:avLst/>
          </a:prstGeom>
          <a:noFill/>
          <a:ln w="9525">
            <a:solidFill>
              <a:schemeClr val="tx1"/>
            </a:solidFill>
            <a:round/>
            <a:headEnd/>
            <a:tailEnd type="triangle" w="med" len="med"/>
          </a:ln>
        </p:spPr>
        <p:txBody>
          <a:bodyPr lIns="103281" tIns="51641" rIns="103281" bIns="51641"/>
          <a:lstStyle/>
          <a:p>
            <a:endParaRPr lang="en-US">
              <a:latin typeface="Barclays San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774700" y="1278607"/>
            <a:ext cx="9288587" cy="1728192"/>
          </a:xfrm>
        </p:spPr>
        <p:txBody>
          <a:bodyPr/>
          <a:lstStyle/>
          <a:p>
            <a:pPr>
              <a:spcBef>
                <a:spcPts val="600"/>
              </a:spcBef>
              <a:spcAft>
                <a:spcPts val="600"/>
              </a:spcAft>
            </a:pPr>
            <a:r>
              <a:rPr lang="en-GB" sz="1200" dirty="0" smtClean="0"/>
              <a:t>Any modelling of an expected rates outcome will prove ineffective over time</a:t>
            </a:r>
          </a:p>
          <a:p>
            <a:pPr>
              <a:spcBef>
                <a:spcPts val="600"/>
              </a:spcBef>
              <a:spcAft>
                <a:spcPts val="600"/>
              </a:spcAft>
            </a:pPr>
            <a:r>
              <a:rPr lang="en-GB" sz="1200" dirty="0" smtClean="0">
                <a:latin typeface="Barclays" pitchFamily="2" charset="0"/>
              </a:rPr>
              <a:t>Funding need driven by market or other external factors which cannot be controlled in short term</a:t>
            </a:r>
          </a:p>
          <a:p>
            <a:pPr>
              <a:spcBef>
                <a:spcPts val="600"/>
              </a:spcBef>
              <a:spcAft>
                <a:spcPts val="600"/>
              </a:spcAft>
            </a:pPr>
            <a:r>
              <a:rPr lang="en-GB" sz="1200" dirty="0" smtClean="0"/>
              <a:t>Governance structure required to ensure funding is managed in a manner which does not erode shareholder value but which also represents the true worth of funds.</a:t>
            </a:r>
          </a:p>
          <a:p>
            <a:pPr>
              <a:spcBef>
                <a:spcPts val="600"/>
              </a:spcBef>
              <a:spcAft>
                <a:spcPts val="600"/>
              </a:spcAft>
            </a:pPr>
            <a:r>
              <a:rPr lang="en-GB" sz="1200" dirty="0" smtClean="0">
                <a:solidFill>
                  <a:srgbClr val="000000"/>
                </a:solidFill>
              </a:rPr>
              <a:t>Limit required to ensure overall funding framework is complied with.  Framework based on a tenor bucket approach.  Allows for flexibility to determine, within agreed boundaries, the optimal funding profile</a:t>
            </a:r>
          </a:p>
          <a:p>
            <a:pPr>
              <a:spcBef>
                <a:spcPts val="600"/>
              </a:spcBef>
              <a:spcAft>
                <a:spcPts val="600"/>
              </a:spcAft>
            </a:pPr>
            <a:r>
              <a:rPr lang="en-GB" sz="1200" dirty="0" smtClean="0">
                <a:solidFill>
                  <a:srgbClr val="000000"/>
                </a:solidFill>
              </a:rPr>
              <a:t>Use of advisory trigger limits and breach frequencies.</a:t>
            </a:r>
          </a:p>
        </p:txBody>
      </p:sp>
      <p:sp>
        <p:nvSpPr>
          <p:cNvPr id="2" name="Title 1"/>
          <p:cNvSpPr>
            <a:spLocks noGrp="1"/>
          </p:cNvSpPr>
          <p:nvPr>
            <p:ph type="title"/>
          </p:nvPr>
        </p:nvSpPr>
        <p:spPr>
          <a:xfrm>
            <a:off x="702246" y="301401"/>
            <a:ext cx="9429750" cy="761182"/>
          </a:xfrm>
          <a:prstGeom prst="rect">
            <a:avLst/>
          </a:prstGeom>
        </p:spPr>
        <p:txBody>
          <a:bodyPr/>
          <a:lstStyle/>
          <a:p>
            <a:r>
              <a:rPr lang="en-GB" dirty="0" smtClean="0">
                <a:solidFill>
                  <a:schemeClr val="tx1"/>
                </a:solidFill>
              </a:rPr>
              <a:t>Governing the Funding Position </a:t>
            </a:r>
            <a:r>
              <a:rPr lang="en-GB" sz="1800" dirty="0" smtClean="0">
                <a:solidFill>
                  <a:schemeClr val="tx1"/>
                </a:solidFill>
              </a:rPr>
              <a:t/>
            </a:r>
            <a:br>
              <a:rPr lang="en-GB" sz="1800" dirty="0" smtClean="0">
                <a:solidFill>
                  <a:schemeClr val="tx1"/>
                </a:solidFill>
              </a:rPr>
            </a:br>
            <a:r>
              <a:rPr lang="en-GB" sz="1400" b="0" i="1" dirty="0" smtClean="0">
                <a:solidFill>
                  <a:schemeClr val="tx1"/>
                </a:solidFill>
              </a:rPr>
              <a:t>Framework required which is flexible yet consistent across the organisation </a:t>
            </a:r>
            <a:endParaRPr lang="en-GB" sz="1800" dirty="0">
              <a:solidFill>
                <a:schemeClr val="tx1"/>
              </a:solidFill>
            </a:endParaRPr>
          </a:p>
        </p:txBody>
      </p:sp>
      <p:pic>
        <p:nvPicPr>
          <p:cNvPr id="11" name="Picture 5"/>
          <p:cNvPicPr>
            <a:picLocks noChangeAspect="1" noChangeArrowheads="1"/>
          </p:cNvPicPr>
          <p:nvPr/>
        </p:nvPicPr>
        <p:blipFill>
          <a:blip r:embed="rId2" cstate="print"/>
          <a:srcRect/>
          <a:stretch>
            <a:fillRect/>
          </a:stretch>
        </p:blipFill>
        <p:spPr bwMode="auto">
          <a:xfrm>
            <a:off x="6634620" y="4462387"/>
            <a:ext cx="1412442" cy="1137453"/>
          </a:xfrm>
          <a:prstGeom prst="rect">
            <a:avLst/>
          </a:prstGeom>
          <a:noFill/>
          <a:ln w="9525">
            <a:noFill/>
            <a:miter lim="800000"/>
            <a:headEnd/>
            <a:tailEnd/>
          </a:ln>
          <a:effectLst/>
        </p:spPr>
      </p:pic>
      <p:pic>
        <p:nvPicPr>
          <p:cNvPr id="8" name="Picture 2"/>
          <p:cNvPicPr>
            <a:picLocks noChangeAspect="1" noChangeArrowheads="1"/>
          </p:cNvPicPr>
          <p:nvPr/>
        </p:nvPicPr>
        <p:blipFill>
          <a:blip r:embed="rId3" cstate="print"/>
          <a:srcRect/>
          <a:stretch>
            <a:fillRect/>
          </a:stretch>
        </p:blipFill>
        <p:spPr bwMode="auto">
          <a:xfrm>
            <a:off x="990276" y="3511549"/>
            <a:ext cx="4392490" cy="30391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774700" y="1278607"/>
            <a:ext cx="9288587" cy="1224135"/>
          </a:xfrm>
        </p:spPr>
        <p:txBody>
          <a:bodyPr/>
          <a:lstStyle/>
          <a:p>
            <a:pPr>
              <a:spcBef>
                <a:spcPts val="600"/>
              </a:spcBef>
              <a:spcAft>
                <a:spcPts val="600"/>
              </a:spcAft>
              <a:buClr>
                <a:schemeClr val="tx1"/>
              </a:buClr>
              <a:buFont typeface="Arial" pitchFamily="34" charset="0"/>
              <a:buChar char="•"/>
            </a:pPr>
            <a:r>
              <a:rPr lang="en-GB" sz="1200" dirty="0" smtClean="0">
                <a:solidFill>
                  <a:srgbClr val="000000"/>
                </a:solidFill>
              </a:rPr>
              <a:t>As a central point for all business units, Treasury has visibility of the bank’s consolidated CSA / Non-CSA position and is well placed to manage the exposure for the wider banking book</a:t>
            </a:r>
          </a:p>
          <a:p>
            <a:pPr>
              <a:spcBef>
                <a:spcPts val="600"/>
              </a:spcBef>
              <a:spcAft>
                <a:spcPts val="600"/>
              </a:spcAft>
              <a:buClr>
                <a:schemeClr val="tx1"/>
              </a:buClr>
              <a:buFont typeface="Arial" pitchFamily="34" charset="0"/>
              <a:buChar char="•"/>
            </a:pPr>
            <a:r>
              <a:rPr lang="en-GB" sz="1200" dirty="0" smtClean="0">
                <a:solidFill>
                  <a:srgbClr val="000000"/>
                </a:solidFill>
              </a:rPr>
              <a:t>Good natural internal offset of derivative hedges pre externalisation</a:t>
            </a:r>
          </a:p>
          <a:p>
            <a:pPr>
              <a:spcBef>
                <a:spcPts val="600"/>
              </a:spcBef>
              <a:spcAft>
                <a:spcPts val="600"/>
              </a:spcAft>
              <a:buClr>
                <a:schemeClr val="tx1"/>
              </a:buClr>
              <a:buFont typeface="Arial" pitchFamily="34" charset="0"/>
              <a:buChar char="•"/>
            </a:pPr>
            <a:r>
              <a:rPr lang="en-GB" sz="1200" dirty="0" smtClean="0">
                <a:solidFill>
                  <a:srgbClr val="000000"/>
                </a:solidFill>
              </a:rPr>
              <a:t>Two models for managing CSA vs. non CSA risk:</a:t>
            </a:r>
          </a:p>
          <a:p>
            <a:pPr>
              <a:spcBef>
                <a:spcPts val="600"/>
              </a:spcBef>
              <a:spcAft>
                <a:spcPts val="600"/>
              </a:spcAft>
              <a:buClr>
                <a:schemeClr val="tx1"/>
              </a:buClr>
              <a:buFont typeface="Arial" pitchFamily="34" charset="0"/>
              <a:buChar char="•"/>
            </a:pPr>
            <a:endParaRPr lang="en-GB" sz="1200" dirty="0" smtClean="0">
              <a:solidFill>
                <a:srgbClr val="000000"/>
              </a:solidFill>
            </a:endParaRPr>
          </a:p>
          <a:p>
            <a:pPr>
              <a:spcBef>
                <a:spcPts val="600"/>
              </a:spcBef>
              <a:spcAft>
                <a:spcPts val="600"/>
              </a:spcAft>
              <a:buClr>
                <a:schemeClr val="tx1"/>
              </a:buClr>
              <a:buFont typeface="Arial" pitchFamily="34" charset="0"/>
              <a:buChar char="•"/>
            </a:pPr>
            <a:endParaRPr lang="en-GB" sz="1200" dirty="0" smtClean="0">
              <a:solidFill>
                <a:srgbClr val="000000"/>
              </a:solidFill>
            </a:endParaRPr>
          </a:p>
          <a:p>
            <a:pPr>
              <a:spcBef>
                <a:spcPts val="600"/>
              </a:spcBef>
              <a:spcAft>
                <a:spcPts val="600"/>
              </a:spcAft>
              <a:buClr>
                <a:schemeClr val="tx1"/>
              </a:buClr>
              <a:buFont typeface="Arial" pitchFamily="34" charset="0"/>
              <a:buChar char="•"/>
            </a:pPr>
            <a:endParaRPr lang="en-GB" sz="1200" dirty="0" smtClean="0">
              <a:solidFill>
                <a:srgbClr val="000000"/>
              </a:solidFill>
            </a:endParaRPr>
          </a:p>
          <a:p>
            <a:pPr>
              <a:spcBef>
                <a:spcPts val="600"/>
              </a:spcBef>
              <a:spcAft>
                <a:spcPts val="600"/>
              </a:spcAft>
              <a:buClr>
                <a:schemeClr val="tx1"/>
              </a:buClr>
              <a:buFont typeface="Arial" pitchFamily="34" charset="0"/>
              <a:buChar char="•"/>
            </a:pPr>
            <a:endParaRPr lang="en-GB" sz="1200" dirty="0" smtClean="0">
              <a:solidFill>
                <a:srgbClr val="000000"/>
              </a:solidFill>
            </a:endParaRPr>
          </a:p>
          <a:p>
            <a:pPr lvl="1">
              <a:spcBef>
                <a:spcPts val="600"/>
              </a:spcBef>
              <a:spcAft>
                <a:spcPts val="600"/>
              </a:spcAft>
              <a:buClr>
                <a:schemeClr val="tx1"/>
              </a:buClr>
              <a:buFont typeface="Arial" pitchFamily="34" charset="0"/>
              <a:buChar char="•"/>
            </a:pPr>
            <a:endParaRPr lang="en-GB" sz="1200" dirty="0" smtClean="0">
              <a:solidFill>
                <a:srgbClr val="000000"/>
              </a:solidFill>
            </a:endParaRPr>
          </a:p>
          <a:p>
            <a:pPr lvl="1">
              <a:spcBef>
                <a:spcPts val="600"/>
              </a:spcBef>
              <a:spcAft>
                <a:spcPts val="600"/>
              </a:spcAft>
              <a:buClr>
                <a:schemeClr val="tx1"/>
              </a:buClr>
              <a:buFont typeface="Arial" pitchFamily="34" charset="0"/>
              <a:buChar char="•"/>
            </a:pPr>
            <a:endParaRPr lang="en-GB" sz="1200" dirty="0" smtClean="0">
              <a:solidFill>
                <a:srgbClr val="000000"/>
              </a:solidFill>
            </a:endParaRPr>
          </a:p>
          <a:p>
            <a:pPr lvl="1">
              <a:spcBef>
                <a:spcPts val="600"/>
              </a:spcBef>
              <a:spcAft>
                <a:spcPts val="600"/>
              </a:spcAft>
              <a:buClr>
                <a:schemeClr val="tx1"/>
              </a:buClr>
              <a:buFont typeface="Arial" pitchFamily="34" charset="0"/>
              <a:buChar char="•"/>
            </a:pPr>
            <a:endParaRPr lang="en-GB" sz="1200" dirty="0" smtClean="0">
              <a:solidFill>
                <a:srgbClr val="000000"/>
              </a:solidFill>
            </a:endParaRPr>
          </a:p>
          <a:p>
            <a:pPr lvl="1">
              <a:spcBef>
                <a:spcPts val="600"/>
              </a:spcBef>
              <a:spcAft>
                <a:spcPts val="600"/>
              </a:spcAft>
              <a:buClr>
                <a:schemeClr val="tx1"/>
              </a:buClr>
              <a:buFont typeface="Arial" pitchFamily="34" charset="0"/>
              <a:buChar char="•"/>
            </a:pPr>
            <a:endParaRPr lang="en-GB" sz="1200" dirty="0" smtClean="0">
              <a:solidFill>
                <a:srgbClr val="000000"/>
              </a:solidFill>
            </a:endParaRPr>
          </a:p>
          <a:p>
            <a:pPr lvl="1">
              <a:spcBef>
                <a:spcPts val="600"/>
              </a:spcBef>
              <a:spcAft>
                <a:spcPts val="600"/>
              </a:spcAft>
              <a:buClr>
                <a:schemeClr val="tx1"/>
              </a:buClr>
              <a:buFont typeface="Arial" pitchFamily="34" charset="0"/>
              <a:buChar char="•"/>
            </a:pPr>
            <a:endParaRPr lang="en-GB" sz="1200" dirty="0" smtClean="0">
              <a:solidFill>
                <a:srgbClr val="000000"/>
              </a:solidFill>
            </a:endParaRPr>
          </a:p>
          <a:p>
            <a:pPr lvl="1">
              <a:spcBef>
                <a:spcPts val="600"/>
              </a:spcBef>
              <a:spcAft>
                <a:spcPts val="600"/>
              </a:spcAft>
              <a:buClr>
                <a:schemeClr val="tx1"/>
              </a:buClr>
              <a:buFont typeface="Arial" pitchFamily="34" charset="0"/>
              <a:buChar char="•"/>
            </a:pPr>
            <a:endParaRPr lang="en-GB" sz="1200" dirty="0" smtClean="0">
              <a:solidFill>
                <a:srgbClr val="000000"/>
              </a:solidFill>
            </a:endParaRPr>
          </a:p>
        </p:txBody>
      </p:sp>
      <p:sp>
        <p:nvSpPr>
          <p:cNvPr id="2" name="Title 1"/>
          <p:cNvSpPr>
            <a:spLocks noGrp="1"/>
          </p:cNvSpPr>
          <p:nvPr>
            <p:ph type="title"/>
          </p:nvPr>
        </p:nvSpPr>
        <p:spPr>
          <a:prstGeom prst="rect">
            <a:avLst/>
          </a:prstGeom>
        </p:spPr>
        <p:txBody>
          <a:bodyPr/>
          <a:lstStyle/>
          <a:p>
            <a:r>
              <a:rPr lang="en-GB" sz="1800" dirty="0" smtClean="0">
                <a:solidFill>
                  <a:schemeClr val="tx1"/>
                </a:solidFill>
              </a:rPr>
              <a:t>Customer Pricing and the Role of Treasury</a:t>
            </a:r>
            <a:br>
              <a:rPr lang="en-GB" sz="1800" dirty="0" smtClean="0">
                <a:solidFill>
                  <a:schemeClr val="tx1"/>
                </a:solidFill>
              </a:rPr>
            </a:br>
            <a:r>
              <a:rPr lang="en-GB" sz="1400" b="0" i="1" dirty="0" smtClean="0">
                <a:solidFill>
                  <a:schemeClr val="tx1"/>
                </a:solidFill>
              </a:rPr>
              <a:t>Treasury has the ability to pay a more or less active role in the management of  the risk associated with derivative MTM funding – largely driven by needs for transparency and revenue stability</a:t>
            </a:r>
            <a:endParaRPr lang="en-GB" sz="1800" dirty="0">
              <a:solidFill>
                <a:schemeClr val="tx1"/>
              </a:solidFill>
            </a:endParaRPr>
          </a:p>
        </p:txBody>
      </p:sp>
      <p:graphicFrame>
        <p:nvGraphicFramePr>
          <p:cNvPr id="5" name="Table 4"/>
          <p:cNvGraphicFramePr>
            <a:graphicFrameLocks noGrp="1"/>
          </p:cNvGraphicFramePr>
          <p:nvPr/>
        </p:nvGraphicFramePr>
        <p:xfrm>
          <a:off x="990278" y="2502742"/>
          <a:ext cx="8568952" cy="3296920"/>
        </p:xfrm>
        <a:graphic>
          <a:graphicData uri="http://schemas.openxmlformats.org/drawingml/2006/table">
            <a:tbl>
              <a:tblPr firstRow="1" bandRow="1">
                <a:tableStyleId>{2A488322-F2BA-4B5B-9748-0D474271808F}</a:tableStyleId>
              </a:tblPr>
              <a:tblGrid>
                <a:gridCol w="2142238"/>
                <a:gridCol w="2142238"/>
                <a:gridCol w="2142238"/>
                <a:gridCol w="2142238"/>
              </a:tblGrid>
              <a:tr h="370840">
                <a:tc>
                  <a:txBody>
                    <a:bodyPr/>
                    <a:lstStyle/>
                    <a:p>
                      <a:pPr algn="ctr"/>
                      <a:r>
                        <a:rPr lang="en-GB" sz="1400" dirty="0" smtClean="0"/>
                        <a:t>Internal Valuation</a:t>
                      </a:r>
                      <a:r>
                        <a:rPr lang="en-GB" sz="1400" baseline="0" dirty="0" smtClean="0"/>
                        <a:t> Model</a:t>
                      </a:r>
                      <a:endParaRPr lang="en-US" sz="1400" dirty="0">
                        <a:latin typeface="Barclays Sans" pitchFamily="34" charset="0"/>
                      </a:endParaRPr>
                    </a:p>
                  </a:txBody>
                  <a:tcPr/>
                </a:tc>
                <a:tc>
                  <a:txBody>
                    <a:bodyPr/>
                    <a:lstStyle/>
                    <a:p>
                      <a:pPr algn="ctr"/>
                      <a:r>
                        <a:rPr lang="en-GB" sz="1400" dirty="0" smtClean="0"/>
                        <a:t>Description</a:t>
                      </a:r>
                      <a:endParaRPr lang="en-US" sz="1400" dirty="0">
                        <a:latin typeface="Barclays Sans" pitchFamily="34" charset="0"/>
                      </a:endParaRPr>
                    </a:p>
                  </a:txBody>
                  <a:tcPr/>
                </a:tc>
                <a:tc>
                  <a:txBody>
                    <a:bodyPr/>
                    <a:lstStyle/>
                    <a:p>
                      <a:pPr algn="ctr"/>
                      <a:r>
                        <a:rPr lang="en-GB" sz="1400" dirty="0" smtClean="0"/>
                        <a:t>Advantages</a:t>
                      </a:r>
                      <a:endParaRPr lang="en-US" sz="1400" dirty="0">
                        <a:latin typeface="Barclays Sans" pitchFamily="34" charset="0"/>
                      </a:endParaRPr>
                    </a:p>
                  </a:txBody>
                  <a:tcPr/>
                </a:tc>
                <a:tc>
                  <a:txBody>
                    <a:bodyPr/>
                    <a:lstStyle/>
                    <a:p>
                      <a:pPr algn="ctr"/>
                      <a:r>
                        <a:rPr lang="en-GB" sz="1400" dirty="0" smtClean="0"/>
                        <a:t>Disadvantages</a:t>
                      </a:r>
                      <a:endParaRPr lang="en-US" sz="1400" dirty="0">
                        <a:latin typeface="Barclays Sans" pitchFamily="34" charset="0"/>
                      </a:endParaRPr>
                    </a:p>
                  </a:txBody>
                  <a:tcPr/>
                </a:tc>
              </a:tr>
              <a:tr h="370840">
                <a:tc>
                  <a:txBody>
                    <a:bodyPr/>
                    <a:lstStyle/>
                    <a:p>
                      <a:r>
                        <a:rPr lang="en-GB" sz="1200" dirty="0" smtClean="0"/>
                        <a:t>CSA</a:t>
                      </a:r>
                      <a:r>
                        <a:rPr lang="en-GB" sz="1200" baseline="0" dirty="0" smtClean="0"/>
                        <a:t> aware</a:t>
                      </a:r>
                      <a:endParaRPr lang="en-US" sz="1200" dirty="0">
                        <a:latin typeface="Barclays Sans" pitchFamily="34" charset="0"/>
                      </a:endParaRPr>
                    </a:p>
                  </a:txBody>
                  <a:tcPr/>
                </a:tc>
                <a:tc>
                  <a:txBody>
                    <a:bodyPr/>
                    <a:lstStyle/>
                    <a:p>
                      <a:pPr marL="0" marR="0" lvl="1" indent="0" algn="l" defTabSz="985830" rtl="0" eaLnBrk="1" fontAlgn="auto" latinLnBrk="0" hangingPunct="1">
                        <a:lnSpc>
                          <a:spcPct val="100000"/>
                        </a:lnSpc>
                        <a:spcBef>
                          <a:spcPts val="0"/>
                        </a:spcBef>
                        <a:spcAft>
                          <a:spcPts val="0"/>
                        </a:spcAft>
                        <a:buClrTx/>
                        <a:buSzTx/>
                        <a:buFontTx/>
                        <a:buNone/>
                        <a:tabLst/>
                        <a:defRPr/>
                      </a:pPr>
                      <a:r>
                        <a:rPr lang="en-GB" sz="1200" dirty="0" smtClean="0"/>
                        <a:t>Internal swap pricing on a CSA basis to reflect the market facing exposure and recharge of the costs associated with management of the net CSA funding requirement by Treasury</a:t>
                      </a:r>
                    </a:p>
                    <a:p>
                      <a:endParaRPr lang="en-US" sz="1200" dirty="0">
                        <a:latin typeface="Barclays Sans" pitchFamily="34" charset="0"/>
                      </a:endParaRPr>
                    </a:p>
                  </a:txBody>
                  <a:tcPr/>
                </a:tc>
                <a:tc>
                  <a:txBody>
                    <a:bodyPr/>
                    <a:lstStyle/>
                    <a:p>
                      <a:pPr marL="177800" indent="-177800">
                        <a:buFont typeface="Arial" pitchFamily="34" charset="0"/>
                        <a:buChar char="•"/>
                      </a:pPr>
                      <a:r>
                        <a:rPr lang="en-GB" sz="1200" dirty="0" smtClean="0"/>
                        <a:t>Allows Treasury to</a:t>
                      </a:r>
                      <a:r>
                        <a:rPr lang="en-GB" sz="1200" baseline="0" dirty="0" smtClean="0"/>
                        <a:t> optimise funding requirement across the balance sheet</a:t>
                      </a:r>
                    </a:p>
                    <a:p>
                      <a:pPr marL="177800" indent="-177800">
                        <a:buFont typeface="Arial" pitchFamily="34" charset="0"/>
                        <a:buChar char="•"/>
                      </a:pPr>
                      <a:r>
                        <a:rPr lang="en-GB" sz="1200" baseline="0" dirty="0" smtClean="0"/>
                        <a:t>Full re-allocation of  optimised P&amp;L to business lines</a:t>
                      </a:r>
                      <a:endParaRPr lang="en-GB" sz="1200" baseline="0" dirty="0" smtClean="0">
                        <a:latin typeface="Barclays Sans" pitchFamily="34" charset="0"/>
                      </a:endParaRPr>
                    </a:p>
                  </a:txBody>
                  <a:tcPr/>
                </a:tc>
                <a:tc>
                  <a:txBody>
                    <a:bodyPr/>
                    <a:lstStyle/>
                    <a:p>
                      <a:pPr marL="177800" indent="-177800">
                        <a:buFont typeface="Arial" pitchFamily="34" charset="0"/>
                        <a:buChar char="•"/>
                      </a:pPr>
                      <a:r>
                        <a:rPr lang="en-GB" sz="1200" dirty="0" smtClean="0"/>
                        <a:t>Businesses run the risk of funding volatility and associated impacts on NIM</a:t>
                      </a:r>
                    </a:p>
                    <a:p>
                      <a:pPr marL="177800" indent="-177800">
                        <a:buFont typeface="Arial" pitchFamily="34" charset="0"/>
                        <a:buChar char="•"/>
                      </a:pPr>
                      <a:r>
                        <a:rPr lang="en-GB" sz="1200" dirty="0" smtClean="0"/>
                        <a:t>Treasury may not</a:t>
                      </a:r>
                      <a:r>
                        <a:rPr lang="en-GB" sz="1200" baseline="0" dirty="0" smtClean="0"/>
                        <a:t> optimise resulting in an increased economic cost</a:t>
                      </a:r>
                      <a:endParaRPr lang="en-US" sz="1200" dirty="0">
                        <a:latin typeface="Barclays Sans" pitchFamily="34" charset="0"/>
                      </a:endParaRPr>
                    </a:p>
                  </a:txBody>
                  <a:tcPr/>
                </a:tc>
              </a:tr>
              <a:tr h="370840">
                <a:tc>
                  <a:txBody>
                    <a:bodyPr/>
                    <a:lstStyle/>
                    <a:p>
                      <a:r>
                        <a:rPr lang="en-GB" sz="1200" dirty="0" smtClean="0"/>
                        <a:t>Use</a:t>
                      </a:r>
                      <a:r>
                        <a:rPr lang="en-GB" sz="1200" baseline="0" dirty="0" smtClean="0"/>
                        <a:t> of Internal Funding Curve for Discounting</a:t>
                      </a:r>
                      <a:endParaRPr lang="en-US" sz="1200" dirty="0">
                        <a:latin typeface="Barclays Sans" pitchFamily="34" charset="0"/>
                      </a:endParaRPr>
                    </a:p>
                  </a:txBody>
                  <a:tcPr/>
                </a:tc>
                <a:tc>
                  <a:txBody>
                    <a:bodyPr/>
                    <a:lstStyle/>
                    <a:p>
                      <a:pPr marL="0" marR="0" lvl="1" indent="0" algn="l" defTabSz="985830" rtl="0" eaLnBrk="1" fontAlgn="auto" latinLnBrk="0" hangingPunct="1">
                        <a:lnSpc>
                          <a:spcPct val="100000"/>
                        </a:lnSpc>
                        <a:spcBef>
                          <a:spcPts val="0"/>
                        </a:spcBef>
                        <a:spcAft>
                          <a:spcPts val="0"/>
                        </a:spcAft>
                        <a:buClrTx/>
                        <a:buSzTx/>
                        <a:buFontTx/>
                        <a:buNone/>
                        <a:tabLst/>
                        <a:defRPr/>
                      </a:pPr>
                      <a:r>
                        <a:rPr lang="en-GB" sz="1200" dirty="0" smtClean="0"/>
                        <a:t>Swap pricing at an internal transfer price which reflects true internal funding costs associated with the future </a:t>
                      </a:r>
                      <a:r>
                        <a:rPr lang="en-GB" sz="1200" dirty="0" err="1" smtClean="0"/>
                        <a:t>cashflows</a:t>
                      </a:r>
                      <a:r>
                        <a:rPr lang="en-GB" sz="1200" dirty="0" smtClean="0"/>
                        <a:t> on the derivative position</a:t>
                      </a:r>
                    </a:p>
                    <a:p>
                      <a:endParaRPr lang="en-US" sz="1200" dirty="0">
                        <a:latin typeface="Barclays Sans" pitchFamily="34" charset="0"/>
                      </a:endParaRPr>
                    </a:p>
                  </a:txBody>
                  <a:tcPr/>
                </a:tc>
                <a:tc>
                  <a:txBody>
                    <a:bodyPr/>
                    <a:lstStyle/>
                    <a:p>
                      <a:pPr marL="177800" indent="-177800">
                        <a:buFont typeface="Arial" pitchFamily="34" charset="0"/>
                        <a:buChar char="•"/>
                      </a:pPr>
                      <a:r>
                        <a:rPr lang="en-GB" sz="1200" dirty="0" smtClean="0"/>
                        <a:t>Funding costs understood upfront by business</a:t>
                      </a:r>
                    </a:p>
                    <a:p>
                      <a:pPr marL="177800" indent="-177800">
                        <a:buFont typeface="Arial" pitchFamily="34" charset="0"/>
                        <a:buChar char="•"/>
                      </a:pPr>
                      <a:r>
                        <a:rPr lang="en-GB" sz="1200" dirty="0" smtClean="0"/>
                        <a:t>Absolute</a:t>
                      </a:r>
                      <a:r>
                        <a:rPr lang="en-GB" sz="1200" baseline="0" dirty="0" smtClean="0"/>
                        <a:t> certainty of NIM stability – no “nasty surprises”</a:t>
                      </a:r>
                      <a:endParaRPr lang="en-US" sz="1200" dirty="0">
                        <a:latin typeface="Barclays Sans" pitchFamily="34" charset="0"/>
                      </a:endParaRPr>
                    </a:p>
                  </a:txBody>
                  <a:tcPr/>
                </a:tc>
                <a:tc>
                  <a:txBody>
                    <a:bodyPr/>
                    <a:lstStyle/>
                    <a:p>
                      <a:pPr marL="177800" indent="-177800">
                        <a:buFont typeface="Arial" pitchFamily="34" charset="0"/>
                        <a:buChar char="•"/>
                      </a:pPr>
                      <a:r>
                        <a:rPr lang="en-GB" sz="1200" dirty="0" smtClean="0"/>
                        <a:t>No benefit</a:t>
                      </a:r>
                      <a:r>
                        <a:rPr lang="en-GB" sz="1200" baseline="0" dirty="0" smtClean="0"/>
                        <a:t> to business from optimised position</a:t>
                      </a:r>
                    </a:p>
                    <a:p>
                      <a:pPr marL="177800" indent="-177800">
                        <a:buFont typeface="Arial" pitchFamily="34" charset="0"/>
                        <a:buChar char="•"/>
                      </a:pPr>
                      <a:r>
                        <a:rPr lang="en-GB" sz="1200" baseline="0" dirty="0" smtClean="0"/>
                        <a:t>Lack of pricing transparency vs. external sources</a:t>
                      </a:r>
                    </a:p>
                    <a:p>
                      <a:pPr marL="177800" indent="-177800">
                        <a:buFont typeface="Arial" pitchFamily="34" charset="0"/>
                        <a:buChar char="•"/>
                      </a:pPr>
                      <a:r>
                        <a:rPr lang="en-GB" sz="1200" baseline="0" dirty="0" smtClean="0">
                          <a:latin typeface="Barclays Sans" pitchFamily="34" charset="0"/>
                        </a:rPr>
                        <a:t>Volatility within Treasury P&amp;L</a:t>
                      </a:r>
                      <a:endParaRPr lang="en-US" sz="1200" dirty="0">
                        <a:latin typeface="Barclays Sans" pitchFamily="34"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AN039_Barclays_Template_021612_7c">
  <a:themeElements>
    <a:clrScheme name="Barclays_Template">
      <a:dk1>
        <a:srgbClr val="000000"/>
      </a:dk1>
      <a:lt1>
        <a:srgbClr val="FFFFFF"/>
      </a:lt1>
      <a:dk2>
        <a:srgbClr val="969696"/>
      </a:dk2>
      <a:lt2>
        <a:srgbClr val="00AEEF"/>
      </a:lt2>
      <a:accent1>
        <a:srgbClr val="FBDB81"/>
      </a:accent1>
      <a:accent2>
        <a:srgbClr val="EC8A40"/>
      </a:accent2>
      <a:accent3>
        <a:srgbClr val="CB5151"/>
      </a:accent3>
      <a:accent4>
        <a:srgbClr val="00395C"/>
      </a:accent4>
      <a:accent5>
        <a:srgbClr val="406B85"/>
      </a:accent5>
      <a:accent6>
        <a:srgbClr val="809CAE"/>
      </a:accent6>
      <a:hlink>
        <a:srgbClr val="007882"/>
      </a:hlink>
      <a:folHlink>
        <a:srgbClr val="143C78"/>
      </a:folHlink>
    </a:clrScheme>
    <a:fontScheme name="Barclays_template_fonts">
      <a:majorFont>
        <a:latin typeface="Expert Sans Regular"/>
        <a:ea typeface=""/>
        <a:cs typeface=""/>
      </a:majorFont>
      <a:minorFont>
        <a:latin typeface="Expert Sans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cap="flat" cmpd="sng" algn="ctr">
          <a:noFill/>
          <a:prstDash val="solid"/>
          <a:round/>
          <a:headEnd type="none" w="med" len="med"/>
          <a:tailEnd type="none" w="med" len="med"/>
        </a:ln>
        <a:effectLst/>
      </a:spPr>
      <a:bodyPr vert="horz" wrap="square" lIns="0" tIns="0" rIns="0" bIns="0" numCol="1" rtlCol="0"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36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bg2"/>
            </a:solidFill>
            <a:effectLst/>
            <a:latin typeface="Arial" pitchFamily="34" charset="0"/>
          </a:defRPr>
        </a:defPPr>
      </a:lstStyle>
    </a:lnDef>
    <a:txDef>
      <a:spPr>
        <a:noFill/>
      </a:spPr>
      <a:bodyPr wrap="square" lIns="0" tIns="0" rIns="0" bIns="0" rtlCol="0">
        <a:spAutoFit/>
      </a:bodyPr>
      <a:lstStyle>
        <a:defPPr>
          <a:defRPr sz="2000" dirty="0" err="1" smtClean="0">
            <a:solidFill>
              <a:schemeClr val="tx1"/>
            </a:solidFill>
            <a:latin typeface="+mn-lt"/>
          </a:defRPr>
        </a:defPPr>
      </a:lstStyle>
    </a:txDef>
  </a:objectDefaults>
  <a:extraClrSchemeLst>
    <a:extraClrScheme>
      <a:clrScheme name="Slide master 1 1">
        <a:dk1>
          <a:srgbClr val="000000"/>
        </a:dk1>
        <a:lt1>
          <a:srgbClr val="FFFFFF"/>
        </a:lt1>
        <a:dk2>
          <a:srgbClr val="0F90C3"/>
        </a:dk2>
        <a:lt2>
          <a:srgbClr val="00AEEF"/>
        </a:lt2>
        <a:accent1>
          <a:srgbClr val="4D595F"/>
        </a:accent1>
        <a:accent2>
          <a:srgbClr val="00A9B1"/>
        </a:accent2>
        <a:accent3>
          <a:srgbClr val="FFFFFF"/>
        </a:accent3>
        <a:accent4>
          <a:srgbClr val="000000"/>
        </a:accent4>
        <a:accent5>
          <a:srgbClr val="B2B5B6"/>
        </a:accent5>
        <a:accent6>
          <a:srgbClr val="0099A0"/>
        </a:accent6>
        <a:hlink>
          <a:srgbClr val="007882"/>
        </a:hlink>
        <a:folHlink>
          <a:srgbClr val="143C7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48872</TotalTime>
  <Words>1119</Words>
  <Application>Microsoft Office PowerPoint</Application>
  <PresentationFormat>Custom</PresentationFormat>
  <Paragraphs>180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LAN039_Barclays_Template_021612_7c</vt:lpstr>
      <vt:lpstr>Funding Interest Rate Derivative Collateral in the Banking Book</vt:lpstr>
      <vt:lpstr>Agenda</vt:lpstr>
      <vt:lpstr>Banking Book Risk Management Banking book P&amp;L is accrual accounted.  Treasury plays a central clearinghouse role for the risk and accounting volatility.</vt:lpstr>
      <vt:lpstr>Banking Book Risk Management vs. Trading Book Funding costs associated with derivative MTM position in Banking Book are trapped within the business/Treasury due to the inability to collateralise on the cash product </vt:lpstr>
      <vt:lpstr>Implications for funding</vt:lpstr>
      <vt:lpstr>Modelling the Funding Profile for the Open Derivative Position Derivative position funding based on stochastic analysis to determine optimal duration</vt:lpstr>
      <vt:lpstr>What is the appropriate funding duration given modelled MTM volatility? Changes in MTM volatility over time requires a subjective overlay to reduce transaction and re-balancing costs</vt:lpstr>
      <vt:lpstr>Governing the Funding Position  Framework required which is flexible yet consistent across the organisation </vt:lpstr>
      <vt:lpstr>Customer Pricing and the Role of Treasury Treasury has the ability to pay a more or less active role in the management of  the risk associated with derivative MTM funding – largely driven by needs for transparency and revenue stability</vt:lpstr>
      <vt:lpstr>Conclusion Funding derivative collateral positions is a reality for the banking book.  The appropriate outcome for the business will be driven by the  risk management framework and governance adopted </vt:lpstr>
    </vt:vector>
  </TitlesOfParts>
  <Company>Barclays Capital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Group Treasury Committee</dc:title>
  <dc:creator>Barclays Capital User</dc:creator>
  <cp:lastModifiedBy>temples</cp:lastModifiedBy>
  <cp:revision>1561</cp:revision>
  <dcterms:created xsi:type="dcterms:W3CDTF">2010-09-15T17:04:04Z</dcterms:created>
  <dcterms:modified xsi:type="dcterms:W3CDTF">2013-09-17T17:02:48Z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B_TRACKING_NAME">
    <vt:lpwstr>\\INTRANET.BARCAPINT.COM\DFS-EMEA\User\Ldn\0049\temples\CSA - Non CSA Risk Management in the Banking Book.pptx - temples - 17/09/2013 18:02:36</vt:lpwstr>
  </property>
</Properties>
</file>