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6" y="-19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mura Standar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73050" y="1121200"/>
            <a:ext cx="7200000" cy="507600"/>
          </a:xfrm>
          <a:prstGeom prst="rect">
            <a:avLst/>
          </a:prstGeom>
        </p:spPr>
        <p:txBody>
          <a:bodyPr lIns="0" tIns="72000" rIns="0" bIns="0" anchor="b" anchorCtr="0"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1800" b="1" baseline="0">
                <a:ea typeface="MS PGothic" pitchFamily="34" charset="-128"/>
              </a:defRPr>
            </a:lvl1pPr>
          </a:lstStyle>
          <a:p>
            <a:pPr lvl="0"/>
            <a:r>
              <a:rPr lang="en-US" dirty="0" smtClean="0"/>
              <a:t>Enter your subtitle here</a:t>
            </a:r>
            <a:endParaRPr lang="en-GB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272480" y="6453336"/>
            <a:ext cx="3960440" cy="23990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1400" b="0" baseline="0">
                <a:ea typeface="MS PGothic" pitchFamily="34" charset="-128"/>
              </a:defRPr>
            </a:lvl1pPr>
          </a:lstStyle>
          <a:p>
            <a:pPr lvl="0"/>
            <a:r>
              <a:rPr lang="en-US" dirty="0" smtClean="0"/>
              <a:t>Enter date here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7164466" y="4869160"/>
            <a:ext cx="2448272" cy="1223417"/>
          </a:xfrm>
          <a:prstGeom prst="rect">
            <a:avLst/>
          </a:prstGeom>
        </p:spPr>
        <p:txBody>
          <a:bodyPr anchor="ctr" anchorCtr="0"/>
          <a:lstStyle>
            <a:lvl1pPr algn="r">
              <a:defRPr baseline="0"/>
            </a:lvl1pPr>
          </a:lstStyle>
          <a:p>
            <a:pPr lvl="0"/>
            <a:r>
              <a:rPr lang="en-GB" dirty="0" smtClean="0"/>
              <a:t>Client logo here</a:t>
            </a:r>
            <a:endParaRPr lang="en-GB" dirty="0"/>
          </a:p>
        </p:txBody>
      </p:sp>
      <p:sp>
        <p:nvSpPr>
          <p:cNvPr id="26" name="Text Box 11"/>
          <p:cNvSpPr txBox="1">
            <a:spLocks noChangeArrowheads="1"/>
          </p:cNvSpPr>
          <p:nvPr userDrawn="1"/>
        </p:nvSpPr>
        <p:spPr bwMode="ltGray">
          <a:xfrm>
            <a:off x="7374363" y="6315223"/>
            <a:ext cx="2238375" cy="138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defRPr/>
            </a:pPr>
            <a:r>
              <a:rPr kumimoji="0" lang="en-GB" altLang="ja-JP" sz="900" baseline="0" dirty="0">
                <a:ea typeface="ＭＳ Ｐゴシック" pitchFamily="50" charset="-128"/>
                <a:cs typeface="Arial" charset="0"/>
              </a:rPr>
              <a:t>STRICTLY PRIVATE AND CONFIDENTIAL</a:t>
            </a:r>
          </a:p>
        </p:txBody>
      </p:sp>
      <p:grpSp>
        <p:nvGrpSpPr>
          <p:cNvPr id="27" name="Group 52"/>
          <p:cNvGrpSpPr>
            <a:grpSpLocks/>
          </p:cNvGrpSpPr>
          <p:nvPr userDrawn="1"/>
        </p:nvGrpSpPr>
        <p:grpSpPr bwMode="auto">
          <a:xfrm>
            <a:off x="0" y="1872952"/>
            <a:ext cx="9906000" cy="115888"/>
            <a:chOff x="0" y="1474"/>
            <a:chExt cx="5760" cy="73"/>
          </a:xfrm>
        </p:grpSpPr>
        <p:sp>
          <p:nvSpPr>
            <p:cNvPr id="28" name="Rectangle 53"/>
            <p:cNvSpPr>
              <a:spLocks noChangeArrowheads="1"/>
            </p:cNvSpPr>
            <p:nvPr userDrawn="1"/>
          </p:nvSpPr>
          <p:spPr bwMode="auto">
            <a:xfrm>
              <a:off x="0" y="1474"/>
              <a:ext cx="4704" cy="73"/>
            </a:xfrm>
            <a:prstGeom prst="rect">
              <a:avLst/>
            </a:prstGeom>
            <a:solidFill>
              <a:srgbClr val="CA242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Rectangle 54"/>
            <p:cNvSpPr>
              <a:spLocks noChangeArrowheads="1"/>
            </p:cNvSpPr>
            <p:nvPr userDrawn="1"/>
          </p:nvSpPr>
          <p:spPr bwMode="auto">
            <a:xfrm>
              <a:off x="4704" y="1474"/>
              <a:ext cx="1056" cy="73"/>
            </a:xfrm>
            <a:prstGeom prst="rect">
              <a:avLst/>
            </a:prstGeom>
            <a:solidFill>
              <a:srgbClr val="737373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>
          <a:xfrm>
            <a:off x="273050" y="260648"/>
            <a:ext cx="7200000" cy="858952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ct val="120000"/>
              </a:lnSpc>
              <a:defRPr sz="2400" baseline="0">
                <a:ea typeface="MS PGothic" pitchFamily="34" charset="-128"/>
              </a:defRPr>
            </a:lvl1pPr>
          </a:lstStyle>
          <a:p>
            <a:r>
              <a:rPr lang="en-US" dirty="0" smtClean="0"/>
              <a:t>Enter your title here</a:t>
            </a:r>
            <a:endParaRPr lang="en-GB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272480" y="4869160"/>
            <a:ext cx="3960440" cy="79208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1400" baseline="0">
                <a:ea typeface="MS PGothic" pitchFamily="34" charset="-128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Business Division</a:t>
            </a:r>
            <a:br>
              <a:rPr lang="en-US" dirty="0" smtClean="0"/>
            </a:br>
            <a:r>
              <a:rPr lang="en-US" dirty="0" smtClean="0"/>
              <a:t>Business Subdivision</a:t>
            </a:r>
            <a:br>
              <a:rPr lang="en-US" dirty="0" smtClean="0"/>
            </a:br>
            <a:r>
              <a:rPr lang="en-US" dirty="0" smtClean="0"/>
              <a:t>Region Label</a:t>
            </a:r>
            <a:endParaRPr lang="en-GB" dirty="0"/>
          </a:p>
        </p:txBody>
      </p:sp>
      <p:sp>
        <p:nvSpPr>
          <p:cNvPr id="33" name="Rectangle 31"/>
          <p:cNvSpPr>
            <a:spLocks noChangeArrowheads="1"/>
          </p:cNvSpPr>
          <p:nvPr userDrawn="1"/>
        </p:nvSpPr>
        <p:spPr bwMode="auto">
          <a:xfrm>
            <a:off x="3175" y="1988840"/>
            <a:ext cx="9902825" cy="2605779"/>
          </a:xfrm>
          <a:prstGeom prst="rect">
            <a:avLst/>
          </a:prstGeom>
          <a:solidFill>
            <a:srgbClr val="D5D5D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17" name="Text Placeholder 31"/>
          <p:cNvSpPr>
            <a:spLocks noGrp="1"/>
          </p:cNvSpPr>
          <p:nvPr>
            <p:ph type="body" sz="quarter" idx="17" hasCustomPrompt="1"/>
          </p:nvPr>
        </p:nvSpPr>
        <p:spPr>
          <a:xfrm>
            <a:off x="272480" y="5821288"/>
            <a:ext cx="3960440" cy="47200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1400" baseline="0">
                <a:ea typeface="MS PGothic" pitchFamily="34" charset="-128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Author / Presenter name</a:t>
            </a:r>
            <a:br>
              <a:rPr lang="en-US" dirty="0" smtClean="0"/>
            </a:br>
            <a:r>
              <a:rPr lang="en-US" dirty="0" smtClean="0"/>
              <a:t>Author / Presenter name</a:t>
            </a:r>
            <a:endParaRPr lang="en-GB" dirty="0"/>
          </a:p>
        </p:txBody>
      </p:sp>
      <p:pic>
        <p:nvPicPr>
          <p:cNvPr id="22" name="Picture 21" descr="Powerpoint Skyline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988840"/>
            <a:ext cx="9906000" cy="2609088"/>
          </a:xfrm>
          <a:prstGeom prst="rect">
            <a:avLst/>
          </a:prstGeom>
        </p:spPr>
      </p:pic>
      <p:sp>
        <p:nvSpPr>
          <p:cNvPr id="15" name="Text Box 11"/>
          <p:cNvSpPr txBox="1">
            <a:spLocks noChangeArrowheads="1"/>
          </p:cNvSpPr>
          <p:nvPr userDrawn="1"/>
        </p:nvSpPr>
        <p:spPr bwMode="ltGray">
          <a:xfrm>
            <a:off x="9085350" y="6577299"/>
            <a:ext cx="527388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defRPr/>
            </a:pPr>
            <a:r>
              <a:rPr kumimoji="0" lang="en-GB" altLang="ja-JP" sz="900" baseline="0" dirty="0" smtClean="0">
                <a:ea typeface="ＭＳ Ｐゴシック" pitchFamily="50" charset="-128"/>
                <a:cs typeface="Arial" charset="0"/>
              </a:rPr>
              <a:t>© Nomura</a:t>
            </a:r>
            <a:endParaRPr kumimoji="0" lang="en-GB" altLang="ja-JP" sz="900" baseline="0" dirty="0">
              <a:ea typeface="ＭＳ Ｐゴシック" pitchFamily="50" charset="-128"/>
              <a:cs typeface="Arial" charset="0"/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8088726" y="1509869"/>
            <a:ext cx="1544637" cy="257175"/>
            <a:chOff x="8088726" y="1509869"/>
            <a:chExt cx="1544637" cy="257175"/>
          </a:xfrm>
          <a:solidFill>
            <a:schemeClr val="tx1"/>
          </a:solidFill>
        </p:grpSpPr>
        <p:sp>
          <p:nvSpPr>
            <p:cNvPr id="36" name="Freeform 5"/>
            <p:cNvSpPr>
              <a:spLocks noEditPoints="1"/>
            </p:cNvSpPr>
            <p:nvPr userDrawn="1"/>
          </p:nvSpPr>
          <p:spPr bwMode="auto">
            <a:xfrm>
              <a:off x="8330026" y="1509869"/>
              <a:ext cx="246062" cy="25400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39" y="0"/>
                </a:cxn>
                <a:cxn ang="0">
                  <a:pos x="78" y="39"/>
                </a:cxn>
                <a:cxn ang="0">
                  <a:pos x="39" y="78"/>
                </a:cxn>
                <a:cxn ang="0">
                  <a:pos x="0" y="39"/>
                </a:cxn>
                <a:cxn ang="0">
                  <a:pos x="39" y="68"/>
                </a:cxn>
                <a:cxn ang="0">
                  <a:pos x="58" y="39"/>
                </a:cxn>
                <a:cxn ang="0">
                  <a:pos x="39" y="10"/>
                </a:cxn>
                <a:cxn ang="0">
                  <a:pos x="20" y="39"/>
                </a:cxn>
                <a:cxn ang="0">
                  <a:pos x="39" y="68"/>
                </a:cxn>
              </a:cxnLst>
              <a:rect l="0" t="0" r="r" b="b"/>
              <a:pathLst>
                <a:path w="78" h="78">
                  <a:moveTo>
                    <a:pt x="0" y="39"/>
                  </a:moveTo>
                  <a:cubicBezTo>
                    <a:pt x="0" y="13"/>
                    <a:pt x="17" y="0"/>
                    <a:pt x="39" y="0"/>
                  </a:cubicBezTo>
                  <a:cubicBezTo>
                    <a:pt x="60" y="0"/>
                    <a:pt x="78" y="13"/>
                    <a:pt x="78" y="39"/>
                  </a:cubicBezTo>
                  <a:cubicBezTo>
                    <a:pt x="78" y="65"/>
                    <a:pt x="60" y="78"/>
                    <a:pt x="39" y="78"/>
                  </a:cubicBezTo>
                  <a:cubicBezTo>
                    <a:pt x="17" y="78"/>
                    <a:pt x="0" y="65"/>
                    <a:pt x="0" y="39"/>
                  </a:cubicBezTo>
                  <a:close/>
                  <a:moveTo>
                    <a:pt x="39" y="68"/>
                  </a:moveTo>
                  <a:cubicBezTo>
                    <a:pt x="49" y="68"/>
                    <a:pt x="58" y="58"/>
                    <a:pt x="58" y="39"/>
                  </a:cubicBezTo>
                  <a:cubicBezTo>
                    <a:pt x="58" y="20"/>
                    <a:pt x="49" y="10"/>
                    <a:pt x="39" y="10"/>
                  </a:cubicBezTo>
                  <a:cubicBezTo>
                    <a:pt x="28" y="10"/>
                    <a:pt x="20" y="20"/>
                    <a:pt x="20" y="39"/>
                  </a:cubicBezTo>
                  <a:cubicBezTo>
                    <a:pt x="20" y="58"/>
                    <a:pt x="28" y="68"/>
                    <a:pt x="39" y="6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6"/>
            <p:cNvSpPr>
              <a:spLocks/>
            </p:cNvSpPr>
            <p:nvPr userDrawn="1"/>
          </p:nvSpPr>
          <p:spPr bwMode="auto">
            <a:xfrm>
              <a:off x="8088726" y="1519394"/>
              <a:ext cx="212725" cy="2349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8"/>
                </a:cxn>
                <a:cxn ang="0">
                  <a:pos x="28" y="148"/>
                </a:cxn>
                <a:cxn ang="0">
                  <a:pos x="28" y="49"/>
                </a:cxn>
                <a:cxn ang="0">
                  <a:pos x="110" y="148"/>
                </a:cxn>
                <a:cxn ang="0">
                  <a:pos x="134" y="148"/>
                </a:cxn>
                <a:cxn ang="0">
                  <a:pos x="134" y="0"/>
                </a:cxn>
                <a:cxn ang="0">
                  <a:pos x="108" y="0"/>
                </a:cxn>
                <a:cxn ang="0">
                  <a:pos x="108" y="82"/>
                </a:cxn>
                <a:cxn ang="0">
                  <a:pos x="3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4" h="148">
                  <a:moveTo>
                    <a:pt x="0" y="0"/>
                  </a:moveTo>
                  <a:lnTo>
                    <a:pt x="0" y="148"/>
                  </a:lnTo>
                  <a:lnTo>
                    <a:pt x="28" y="148"/>
                  </a:lnTo>
                  <a:lnTo>
                    <a:pt x="28" y="49"/>
                  </a:lnTo>
                  <a:lnTo>
                    <a:pt x="110" y="148"/>
                  </a:lnTo>
                  <a:lnTo>
                    <a:pt x="134" y="148"/>
                  </a:lnTo>
                  <a:lnTo>
                    <a:pt x="134" y="0"/>
                  </a:lnTo>
                  <a:lnTo>
                    <a:pt x="108" y="0"/>
                  </a:lnTo>
                  <a:lnTo>
                    <a:pt x="108" y="82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7"/>
            <p:cNvSpPr>
              <a:spLocks noEditPoints="1"/>
            </p:cNvSpPr>
            <p:nvPr userDrawn="1"/>
          </p:nvSpPr>
          <p:spPr bwMode="auto">
            <a:xfrm>
              <a:off x="9371426" y="1519394"/>
              <a:ext cx="261937" cy="234950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148"/>
                </a:cxn>
                <a:cxn ang="0">
                  <a:pos x="27" y="148"/>
                </a:cxn>
                <a:cxn ang="0">
                  <a:pos x="45" y="107"/>
                </a:cxn>
                <a:cxn ang="0">
                  <a:pos x="103" y="107"/>
                </a:cxn>
                <a:cxn ang="0">
                  <a:pos x="119" y="148"/>
                </a:cxn>
                <a:cxn ang="0">
                  <a:pos x="165" y="148"/>
                </a:cxn>
                <a:cxn ang="0">
                  <a:pos x="101" y="0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53" y="86"/>
                </a:cxn>
                <a:cxn ang="0">
                  <a:pos x="73" y="39"/>
                </a:cxn>
                <a:cxn ang="0">
                  <a:pos x="93" y="86"/>
                </a:cxn>
                <a:cxn ang="0">
                  <a:pos x="53" y="86"/>
                </a:cxn>
                <a:cxn ang="0">
                  <a:pos x="53" y="86"/>
                </a:cxn>
              </a:cxnLst>
              <a:rect l="0" t="0" r="r" b="b"/>
              <a:pathLst>
                <a:path w="165" h="148">
                  <a:moveTo>
                    <a:pt x="63" y="0"/>
                  </a:moveTo>
                  <a:lnTo>
                    <a:pt x="0" y="148"/>
                  </a:lnTo>
                  <a:lnTo>
                    <a:pt x="27" y="148"/>
                  </a:lnTo>
                  <a:lnTo>
                    <a:pt x="45" y="107"/>
                  </a:lnTo>
                  <a:lnTo>
                    <a:pt x="103" y="107"/>
                  </a:lnTo>
                  <a:lnTo>
                    <a:pt x="119" y="148"/>
                  </a:lnTo>
                  <a:lnTo>
                    <a:pt x="165" y="148"/>
                  </a:lnTo>
                  <a:lnTo>
                    <a:pt x="101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53" y="86"/>
                  </a:moveTo>
                  <a:lnTo>
                    <a:pt x="73" y="39"/>
                  </a:lnTo>
                  <a:lnTo>
                    <a:pt x="93" y="86"/>
                  </a:lnTo>
                  <a:lnTo>
                    <a:pt x="53" y="86"/>
                  </a:lnTo>
                  <a:lnTo>
                    <a:pt x="53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8"/>
            <p:cNvSpPr>
              <a:spLocks/>
            </p:cNvSpPr>
            <p:nvPr userDrawn="1"/>
          </p:nvSpPr>
          <p:spPr bwMode="auto">
            <a:xfrm>
              <a:off x="8907876" y="1519394"/>
              <a:ext cx="206375" cy="247650"/>
            </a:xfrm>
            <a:custGeom>
              <a:avLst/>
              <a:gdLst/>
              <a:ahLst/>
              <a:cxnLst>
                <a:cxn ang="0">
                  <a:pos x="51" y="47"/>
                </a:cxn>
                <a:cxn ang="0">
                  <a:pos x="42" y="63"/>
                </a:cxn>
                <a:cxn ang="0">
                  <a:pos x="28" y="63"/>
                </a:cxn>
                <a:cxn ang="0">
                  <a:pos x="24" y="60"/>
                </a:cxn>
                <a:cxn ang="0">
                  <a:pos x="20" y="49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47"/>
                </a:cxn>
                <a:cxn ang="0">
                  <a:pos x="6" y="66"/>
                </a:cxn>
                <a:cxn ang="0">
                  <a:pos x="40" y="75"/>
                </a:cxn>
                <a:cxn ang="0">
                  <a:pos x="58" y="67"/>
                </a:cxn>
                <a:cxn ang="0">
                  <a:pos x="65" y="53"/>
                </a:cxn>
                <a:cxn ang="0">
                  <a:pos x="65" y="47"/>
                </a:cxn>
                <a:cxn ang="0">
                  <a:pos x="65" y="0"/>
                </a:cxn>
                <a:cxn ang="0">
                  <a:pos x="51" y="0"/>
                </a:cxn>
                <a:cxn ang="0">
                  <a:pos x="51" y="47"/>
                </a:cxn>
              </a:cxnLst>
              <a:rect l="0" t="0" r="r" b="b"/>
              <a:pathLst>
                <a:path w="65" h="76">
                  <a:moveTo>
                    <a:pt x="51" y="47"/>
                  </a:moveTo>
                  <a:cubicBezTo>
                    <a:pt x="50" y="54"/>
                    <a:pt x="50" y="60"/>
                    <a:pt x="42" y="63"/>
                  </a:cubicBezTo>
                  <a:cubicBezTo>
                    <a:pt x="38" y="64"/>
                    <a:pt x="32" y="64"/>
                    <a:pt x="28" y="63"/>
                  </a:cubicBezTo>
                  <a:cubicBezTo>
                    <a:pt x="26" y="62"/>
                    <a:pt x="25" y="61"/>
                    <a:pt x="24" y="60"/>
                  </a:cubicBezTo>
                  <a:cubicBezTo>
                    <a:pt x="21" y="58"/>
                    <a:pt x="20" y="53"/>
                    <a:pt x="20" y="4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4"/>
                    <a:pt x="1" y="60"/>
                    <a:pt x="6" y="66"/>
                  </a:cubicBezTo>
                  <a:cubicBezTo>
                    <a:pt x="14" y="75"/>
                    <a:pt x="28" y="76"/>
                    <a:pt x="40" y="75"/>
                  </a:cubicBezTo>
                  <a:cubicBezTo>
                    <a:pt x="47" y="74"/>
                    <a:pt x="53" y="72"/>
                    <a:pt x="58" y="67"/>
                  </a:cubicBezTo>
                  <a:cubicBezTo>
                    <a:pt x="62" y="63"/>
                    <a:pt x="64" y="58"/>
                    <a:pt x="65" y="53"/>
                  </a:cubicBezTo>
                  <a:cubicBezTo>
                    <a:pt x="65" y="51"/>
                    <a:pt x="65" y="50"/>
                    <a:pt x="65" y="47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47"/>
                    <a:pt x="51" y="47"/>
                    <a:pt x="51" y="4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9"/>
            <p:cNvSpPr>
              <a:spLocks/>
            </p:cNvSpPr>
            <p:nvPr userDrawn="1"/>
          </p:nvSpPr>
          <p:spPr bwMode="auto">
            <a:xfrm>
              <a:off x="9155526" y="1519394"/>
              <a:ext cx="209550" cy="234950"/>
            </a:xfrm>
            <a:custGeom>
              <a:avLst/>
              <a:gdLst/>
              <a:ahLst/>
              <a:cxnLst>
                <a:cxn ang="0">
                  <a:pos x="21" y="10"/>
                </a:cxn>
                <a:cxn ang="0">
                  <a:pos x="42" y="17"/>
                </a:cxn>
                <a:cxn ang="0">
                  <a:pos x="40" y="32"/>
                </a:cxn>
                <a:cxn ang="0">
                  <a:pos x="24" y="36"/>
                </a:cxn>
                <a:cxn ang="0">
                  <a:pos x="45" y="72"/>
                </a:cxn>
                <a:cxn ang="0">
                  <a:pos x="66" y="72"/>
                </a:cxn>
                <a:cxn ang="0">
                  <a:pos x="47" y="40"/>
                </a:cxn>
                <a:cxn ang="0">
                  <a:pos x="63" y="19"/>
                </a:cxn>
                <a:cxn ang="0">
                  <a:pos x="39" y="0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21" y="72"/>
                </a:cxn>
                <a:cxn ang="0">
                  <a:pos x="21" y="10"/>
                </a:cxn>
              </a:cxnLst>
              <a:rect l="0" t="0" r="r" b="b"/>
              <a:pathLst>
                <a:path w="66" h="72">
                  <a:moveTo>
                    <a:pt x="21" y="10"/>
                  </a:moveTo>
                  <a:cubicBezTo>
                    <a:pt x="30" y="10"/>
                    <a:pt x="39" y="9"/>
                    <a:pt x="42" y="17"/>
                  </a:cubicBezTo>
                  <a:cubicBezTo>
                    <a:pt x="44" y="21"/>
                    <a:pt x="44" y="28"/>
                    <a:pt x="40" y="32"/>
                  </a:cubicBezTo>
                  <a:cubicBezTo>
                    <a:pt x="36" y="36"/>
                    <a:pt x="30" y="36"/>
                    <a:pt x="24" y="36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59" y="37"/>
                    <a:pt x="64" y="31"/>
                    <a:pt x="63" y="19"/>
                  </a:cubicBezTo>
                  <a:cubicBezTo>
                    <a:pt x="63" y="7"/>
                    <a:pt x="52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1" y="72"/>
                    <a:pt x="21" y="72"/>
                    <a:pt x="21" y="72"/>
                  </a:cubicBezTo>
                  <a:cubicBezTo>
                    <a:pt x="21" y="10"/>
                    <a:pt x="21" y="10"/>
                    <a:pt x="21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10"/>
            <p:cNvSpPr>
              <a:spLocks/>
            </p:cNvSpPr>
            <p:nvPr userDrawn="1"/>
          </p:nvSpPr>
          <p:spPr bwMode="auto">
            <a:xfrm>
              <a:off x="8566563" y="1519394"/>
              <a:ext cx="238125" cy="234950"/>
            </a:xfrm>
            <a:custGeom>
              <a:avLst/>
              <a:gdLst/>
              <a:ahLst/>
              <a:cxnLst>
                <a:cxn ang="0">
                  <a:pos x="150" y="148"/>
                </a:cxn>
                <a:cxn ang="0">
                  <a:pos x="90" y="0"/>
                </a:cxn>
                <a:cxn ang="0">
                  <a:pos x="58" y="0"/>
                </a:cxn>
                <a:cxn ang="0">
                  <a:pos x="0" y="148"/>
                </a:cxn>
                <a:cxn ang="0">
                  <a:pos x="28" y="148"/>
                </a:cxn>
                <a:cxn ang="0">
                  <a:pos x="66" y="47"/>
                </a:cxn>
                <a:cxn ang="0">
                  <a:pos x="108" y="148"/>
                </a:cxn>
                <a:cxn ang="0">
                  <a:pos x="150" y="148"/>
                </a:cxn>
                <a:cxn ang="0">
                  <a:pos x="150" y="148"/>
                </a:cxn>
              </a:cxnLst>
              <a:rect l="0" t="0" r="r" b="b"/>
              <a:pathLst>
                <a:path w="150" h="148">
                  <a:moveTo>
                    <a:pt x="150" y="148"/>
                  </a:moveTo>
                  <a:lnTo>
                    <a:pt x="90" y="0"/>
                  </a:lnTo>
                  <a:lnTo>
                    <a:pt x="58" y="0"/>
                  </a:lnTo>
                  <a:lnTo>
                    <a:pt x="0" y="148"/>
                  </a:lnTo>
                  <a:lnTo>
                    <a:pt x="28" y="148"/>
                  </a:lnTo>
                  <a:lnTo>
                    <a:pt x="66" y="47"/>
                  </a:lnTo>
                  <a:lnTo>
                    <a:pt x="108" y="148"/>
                  </a:lnTo>
                  <a:lnTo>
                    <a:pt x="150" y="148"/>
                  </a:lnTo>
                  <a:lnTo>
                    <a:pt x="150" y="1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11"/>
            <p:cNvSpPr>
              <a:spLocks/>
            </p:cNvSpPr>
            <p:nvPr userDrawn="1"/>
          </p:nvSpPr>
          <p:spPr bwMode="auto">
            <a:xfrm>
              <a:off x="8738013" y="1519394"/>
              <a:ext cx="163512" cy="23495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10" y="0"/>
                </a:cxn>
                <a:cxn ang="0">
                  <a:pos x="0" y="25"/>
                </a:cxn>
                <a:cxn ang="0">
                  <a:pos x="14" y="62"/>
                </a:cxn>
                <a:cxn ang="0">
                  <a:pos x="20" y="47"/>
                </a:cxn>
                <a:cxn ang="0">
                  <a:pos x="58" y="148"/>
                </a:cxn>
                <a:cxn ang="0">
                  <a:pos x="103" y="148"/>
                </a:cxn>
                <a:cxn ang="0">
                  <a:pos x="44" y="0"/>
                </a:cxn>
                <a:cxn ang="0">
                  <a:pos x="44" y="0"/>
                </a:cxn>
              </a:cxnLst>
              <a:rect l="0" t="0" r="r" b="b"/>
              <a:pathLst>
                <a:path w="103" h="148">
                  <a:moveTo>
                    <a:pt x="44" y="0"/>
                  </a:moveTo>
                  <a:lnTo>
                    <a:pt x="10" y="0"/>
                  </a:lnTo>
                  <a:lnTo>
                    <a:pt x="0" y="25"/>
                  </a:lnTo>
                  <a:lnTo>
                    <a:pt x="14" y="62"/>
                  </a:lnTo>
                  <a:lnTo>
                    <a:pt x="20" y="47"/>
                  </a:lnTo>
                  <a:lnTo>
                    <a:pt x="58" y="148"/>
                  </a:lnTo>
                  <a:lnTo>
                    <a:pt x="103" y="148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2"/>
            <p:cNvSpPr>
              <a:spLocks/>
            </p:cNvSpPr>
            <p:nvPr userDrawn="1"/>
          </p:nvSpPr>
          <p:spPr bwMode="auto">
            <a:xfrm>
              <a:off x="8658638" y="1673382"/>
              <a:ext cx="53975" cy="8096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0" y="51"/>
                </a:cxn>
                <a:cxn ang="0">
                  <a:pos x="26" y="51"/>
                </a:cxn>
                <a:cxn ang="0">
                  <a:pos x="34" y="32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34" h="51">
                  <a:moveTo>
                    <a:pt x="20" y="0"/>
                  </a:moveTo>
                  <a:lnTo>
                    <a:pt x="0" y="51"/>
                  </a:lnTo>
                  <a:lnTo>
                    <a:pt x="26" y="51"/>
                  </a:lnTo>
                  <a:lnTo>
                    <a:pt x="34" y="32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3"/>
          <p:cNvSpPr>
            <a:spLocks noGrp="1"/>
          </p:cNvSpPr>
          <p:nvPr>
            <p:ph sz="half" idx="29" hasCustomPrompt="1"/>
          </p:nvPr>
        </p:nvSpPr>
        <p:spPr>
          <a:xfrm>
            <a:off x="266400" y="3526356"/>
            <a:ext cx="9370800" cy="13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30" hasCustomPrompt="1"/>
          </p:nvPr>
        </p:nvSpPr>
        <p:spPr>
          <a:xfrm>
            <a:off x="266400" y="5142231"/>
            <a:ext cx="9370800" cy="138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0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2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31" hasCustomPrompt="1"/>
          </p:nvPr>
        </p:nvSpPr>
        <p:spPr>
          <a:xfrm>
            <a:off x="266400" y="1900800"/>
            <a:ext cx="9370800" cy="13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6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32" hasCustomPrompt="1"/>
          </p:nvPr>
        </p:nvSpPr>
        <p:spPr>
          <a:xfrm>
            <a:off x="266400" y="3311676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idx="33" hasCustomPrompt="1"/>
          </p:nvPr>
        </p:nvSpPr>
        <p:spPr>
          <a:xfrm>
            <a:off x="266400" y="493130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400" y="57600"/>
            <a:ext cx="7200000" cy="7488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04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6400" y="1900800"/>
            <a:ext cx="4611600" cy="13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35" name="Content Placeholder 3"/>
          <p:cNvSpPr>
            <a:spLocks noGrp="1"/>
          </p:cNvSpPr>
          <p:nvPr>
            <p:ph sz="half" idx="19" hasCustomPrompt="1"/>
          </p:nvPr>
        </p:nvSpPr>
        <p:spPr>
          <a:xfrm>
            <a:off x="5025600" y="1900800"/>
            <a:ext cx="4611600" cy="13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38" name="Content Placeholder 3"/>
          <p:cNvSpPr>
            <a:spLocks noGrp="1"/>
          </p:cNvSpPr>
          <p:nvPr>
            <p:ph sz="half" idx="43" hasCustomPrompt="1"/>
          </p:nvPr>
        </p:nvSpPr>
        <p:spPr>
          <a:xfrm>
            <a:off x="266400" y="3525717"/>
            <a:ext cx="4611600" cy="13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39" name="Content Placeholder 3"/>
          <p:cNvSpPr>
            <a:spLocks noGrp="1"/>
          </p:cNvSpPr>
          <p:nvPr>
            <p:ph sz="half" idx="44" hasCustomPrompt="1"/>
          </p:nvPr>
        </p:nvSpPr>
        <p:spPr>
          <a:xfrm>
            <a:off x="5025600" y="3525717"/>
            <a:ext cx="4611600" cy="13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46" name="Content Placeholder 3"/>
          <p:cNvSpPr>
            <a:spLocks noGrp="1"/>
          </p:cNvSpPr>
          <p:nvPr>
            <p:ph sz="half" idx="47" hasCustomPrompt="1"/>
          </p:nvPr>
        </p:nvSpPr>
        <p:spPr>
          <a:xfrm>
            <a:off x="266400" y="5153961"/>
            <a:ext cx="4611600" cy="13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47" name="Content Placeholder 3"/>
          <p:cNvSpPr>
            <a:spLocks noGrp="1"/>
          </p:cNvSpPr>
          <p:nvPr>
            <p:ph sz="half" idx="48" hasCustomPrompt="1"/>
          </p:nvPr>
        </p:nvSpPr>
        <p:spPr>
          <a:xfrm>
            <a:off x="5025600" y="5153961"/>
            <a:ext cx="4611600" cy="13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8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49" hasCustomPrompt="1"/>
          </p:nvPr>
        </p:nvSpPr>
        <p:spPr>
          <a:xfrm>
            <a:off x="266400" y="3311676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idx="50" hasCustomPrompt="1"/>
          </p:nvPr>
        </p:nvSpPr>
        <p:spPr>
          <a:xfrm>
            <a:off x="266400" y="4943500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idx="51" hasCustomPrompt="1"/>
          </p:nvPr>
        </p:nvSpPr>
        <p:spPr>
          <a:xfrm>
            <a:off x="5026176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52" hasCustomPrompt="1"/>
          </p:nvPr>
        </p:nvSpPr>
        <p:spPr>
          <a:xfrm>
            <a:off x="5026176" y="3311676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idx="53" hasCustomPrompt="1"/>
          </p:nvPr>
        </p:nvSpPr>
        <p:spPr>
          <a:xfrm>
            <a:off x="5026176" y="4943500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266400" y="1900799"/>
            <a:ext cx="30240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37" hasCustomPrompt="1"/>
          </p:nvPr>
        </p:nvSpPr>
        <p:spPr>
          <a:xfrm>
            <a:off x="6606000" y="1900800"/>
            <a:ext cx="30240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38" hasCustomPrompt="1"/>
          </p:nvPr>
        </p:nvSpPr>
        <p:spPr>
          <a:xfrm>
            <a:off x="3439800" y="1900799"/>
            <a:ext cx="30240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2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400" y="57600"/>
            <a:ext cx="7200000" cy="7488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4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3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39" hasCustomPrompt="1"/>
          </p:nvPr>
        </p:nvSpPr>
        <p:spPr>
          <a:xfrm>
            <a:off x="3440856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40" hasCustomPrompt="1"/>
          </p:nvPr>
        </p:nvSpPr>
        <p:spPr>
          <a:xfrm>
            <a:off x="6605440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5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29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266400" y="1900799"/>
            <a:ext cx="3024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30" name="Content Placeholder 3"/>
          <p:cNvSpPr>
            <a:spLocks noGrp="1"/>
          </p:cNvSpPr>
          <p:nvPr>
            <p:ph sz="half" idx="37" hasCustomPrompt="1"/>
          </p:nvPr>
        </p:nvSpPr>
        <p:spPr>
          <a:xfrm>
            <a:off x="6606000" y="1900799"/>
            <a:ext cx="3024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37" name="Content Placeholder 3"/>
          <p:cNvSpPr>
            <a:spLocks noGrp="1"/>
          </p:cNvSpPr>
          <p:nvPr>
            <p:ph sz="half" idx="38" hasCustomPrompt="1"/>
          </p:nvPr>
        </p:nvSpPr>
        <p:spPr>
          <a:xfrm>
            <a:off x="3439800" y="1900799"/>
            <a:ext cx="3024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41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266400" y="4324854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42" name="Content Placeholder 3"/>
          <p:cNvSpPr>
            <a:spLocks noGrp="1"/>
          </p:cNvSpPr>
          <p:nvPr>
            <p:ph sz="half" idx="40" hasCustomPrompt="1"/>
          </p:nvPr>
        </p:nvSpPr>
        <p:spPr>
          <a:xfrm>
            <a:off x="6606000" y="4324854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43" name="Content Placeholder 3"/>
          <p:cNvSpPr>
            <a:spLocks noGrp="1"/>
          </p:cNvSpPr>
          <p:nvPr>
            <p:ph sz="half" idx="41" hasCustomPrompt="1"/>
          </p:nvPr>
        </p:nvSpPr>
        <p:spPr>
          <a:xfrm>
            <a:off x="3439800" y="4324854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21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42" hasCustomPrompt="1"/>
          </p:nvPr>
        </p:nvSpPr>
        <p:spPr>
          <a:xfrm>
            <a:off x="3440856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idx="43" hasCustomPrompt="1"/>
          </p:nvPr>
        </p:nvSpPr>
        <p:spPr>
          <a:xfrm>
            <a:off x="6605440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idx="44" hasCustomPrompt="1"/>
          </p:nvPr>
        </p:nvSpPr>
        <p:spPr>
          <a:xfrm>
            <a:off x="266400" y="411634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3440856" y="411634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605440" y="411634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6400" y="1900800"/>
            <a:ext cx="46116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9" hasCustomPrompt="1"/>
          </p:nvPr>
        </p:nvSpPr>
        <p:spPr>
          <a:xfrm>
            <a:off x="5018400" y="1900800"/>
            <a:ext cx="46116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20" hasCustomPrompt="1"/>
          </p:nvPr>
        </p:nvSpPr>
        <p:spPr>
          <a:xfrm>
            <a:off x="266400" y="4322070"/>
            <a:ext cx="46116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31" name="Content Placeholder 3"/>
          <p:cNvSpPr>
            <a:spLocks noGrp="1"/>
          </p:cNvSpPr>
          <p:nvPr>
            <p:ph sz="half" idx="21" hasCustomPrompt="1"/>
          </p:nvPr>
        </p:nvSpPr>
        <p:spPr>
          <a:xfrm>
            <a:off x="5018400" y="4322070"/>
            <a:ext cx="46116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7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5017088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266400" y="4111214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24" hasCustomPrompt="1"/>
          </p:nvPr>
        </p:nvSpPr>
        <p:spPr>
          <a:xfrm>
            <a:off x="5017088" y="4111214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19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266400" y="1900799"/>
            <a:ext cx="6198768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half" idx="37" hasCustomPrompt="1"/>
          </p:nvPr>
        </p:nvSpPr>
        <p:spPr>
          <a:xfrm>
            <a:off x="6609600" y="1900799"/>
            <a:ext cx="30240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3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61992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38" hasCustomPrompt="1"/>
          </p:nvPr>
        </p:nvSpPr>
        <p:spPr>
          <a:xfrm>
            <a:off x="6609184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1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3441600" y="1900799"/>
            <a:ext cx="6198768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37" hasCustomPrompt="1"/>
          </p:nvPr>
        </p:nvSpPr>
        <p:spPr>
          <a:xfrm>
            <a:off x="266400" y="1900799"/>
            <a:ext cx="30240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5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38" hasCustomPrompt="1"/>
          </p:nvPr>
        </p:nvSpPr>
        <p:spPr>
          <a:xfrm>
            <a:off x="3440832" y="1684068"/>
            <a:ext cx="61992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7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3441600" y="1900799"/>
            <a:ext cx="6198768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37" hasCustomPrompt="1"/>
          </p:nvPr>
        </p:nvSpPr>
        <p:spPr>
          <a:xfrm>
            <a:off x="266400" y="1900799"/>
            <a:ext cx="3024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38" hasCustomPrompt="1"/>
          </p:nvPr>
        </p:nvSpPr>
        <p:spPr>
          <a:xfrm>
            <a:off x="3441600" y="4310016"/>
            <a:ext cx="6198768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9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266400" y="4310016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7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idx="40" hasCustomPrompt="1"/>
          </p:nvPr>
        </p:nvSpPr>
        <p:spPr>
          <a:xfrm>
            <a:off x="3440832" y="1684068"/>
            <a:ext cx="61992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idx="41" hasCustomPrompt="1"/>
          </p:nvPr>
        </p:nvSpPr>
        <p:spPr>
          <a:xfrm>
            <a:off x="266400" y="4117492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42" hasCustomPrompt="1"/>
          </p:nvPr>
        </p:nvSpPr>
        <p:spPr>
          <a:xfrm>
            <a:off x="3440832" y="4117492"/>
            <a:ext cx="61992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273600" y="1900799"/>
            <a:ext cx="6198768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37" hasCustomPrompt="1"/>
          </p:nvPr>
        </p:nvSpPr>
        <p:spPr>
          <a:xfrm>
            <a:off x="6609600" y="1900799"/>
            <a:ext cx="3024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38" hasCustomPrompt="1"/>
          </p:nvPr>
        </p:nvSpPr>
        <p:spPr>
          <a:xfrm>
            <a:off x="273600" y="4338891"/>
            <a:ext cx="6198768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9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6609600" y="4338891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7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31" name="Text Placeholder 2"/>
          <p:cNvSpPr>
            <a:spLocks noGrp="1"/>
          </p:cNvSpPr>
          <p:nvPr>
            <p:ph type="body" idx="40" hasCustomPrompt="1"/>
          </p:nvPr>
        </p:nvSpPr>
        <p:spPr>
          <a:xfrm>
            <a:off x="272480" y="1684068"/>
            <a:ext cx="61992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609184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41" hasCustomPrompt="1"/>
          </p:nvPr>
        </p:nvSpPr>
        <p:spPr>
          <a:xfrm>
            <a:off x="272480" y="4112498"/>
            <a:ext cx="61992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42" hasCustomPrompt="1"/>
          </p:nvPr>
        </p:nvSpPr>
        <p:spPr>
          <a:xfrm>
            <a:off x="6609184" y="411249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3"/>
          <p:cNvSpPr>
            <a:spLocks noGrp="1"/>
          </p:cNvSpPr>
          <p:nvPr>
            <p:ph sz="half" idx="49" hasCustomPrompt="1"/>
          </p:nvPr>
        </p:nvSpPr>
        <p:spPr>
          <a:xfrm>
            <a:off x="266400" y="1900799"/>
            <a:ext cx="2232000" cy="458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50" hasCustomPrompt="1"/>
          </p:nvPr>
        </p:nvSpPr>
        <p:spPr>
          <a:xfrm>
            <a:off x="2642400" y="1900799"/>
            <a:ext cx="2232000" cy="458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half" idx="51" hasCustomPrompt="1"/>
          </p:nvPr>
        </p:nvSpPr>
        <p:spPr>
          <a:xfrm>
            <a:off x="5025600" y="1900799"/>
            <a:ext cx="2232000" cy="458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half" idx="52" hasCustomPrompt="1"/>
          </p:nvPr>
        </p:nvSpPr>
        <p:spPr>
          <a:xfrm>
            <a:off x="7401600" y="1900799"/>
            <a:ext cx="2232000" cy="458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4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7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5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53" hasCustomPrompt="1"/>
          </p:nvPr>
        </p:nvSpPr>
        <p:spPr>
          <a:xfrm>
            <a:off x="2641512" y="168406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4" hasCustomPrompt="1"/>
          </p:nvPr>
        </p:nvSpPr>
        <p:spPr>
          <a:xfrm>
            <a:off x="5025600" y="168406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idx="55" hasCustomPrompt="1"/>
          </p:nvPr>
        </p:nvSpPr>
        <p:spPr>
          <a:xfrm>
            <a:off x="7401600" y="168406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mura Standard Alternative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73050" y="1121200"/>
            <a:ext cx="7200000" cy="507600"/>
          </a:xfrm>
          <a:prstGeom prst="rect">
            <a:avLst/>
          </a:prstGeom>
        </p:spPr>
        <p:txBody>
          <a:bodyPr lIns="0" tIns="72000" rIns="0" bIns="0" anchor="b" anchorCtr="0"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1800" b="1" baseline="0">
                <a:ea typeface="MS PGothic" pitchFamily="34" charset="-128"/>
              </a:defRPr>
            </a:lvl1pPr>
          </a:lstStyle>
          <a:p>
            <a:pPr lvl="0"/>
            <a:r>
              <a:rPr lang="en-US" dirty="0" smtClean="0"/>
              <a:t>Enter your subtitle here</a:t>
            </a:r>
            <a:endParaRPr lang="en-GB" dirty="0"/>
          </a:p>
        </p:txBody>
      </p:sp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0" y="1872952"/>
            <a:ext cx="9906000" cy="115888"/>
            <a:chOff x="0" y="1474"/>
            <a:chExt cx="5760" cy="73"/>
          </a:xfrm>
        </p:grpSpPr>
        <p:sp>
          <p:nvSpPr>
            <p:cNvPr id="28" name="Rectangle 53"/>
            <p:cNvSpPr>
              <a:spLocks noChangeArrowheads="1"/>
            </p:cNvSpPr>
            <p:nvPr userDrawn="1"/>
          </p:nvSpPr>
          <p:spPr bwMode="auto">
            <a:xfrm>
              <a:off x="0" y="1474"/>
              <a:ext cx="4704" cy="73"/>
            </a:xfrm>
            <a:prstGeom prst="rect">
              <a:avLst/>
            </a:prstGeom>
            <a:solidFill>
              <a:srgbClr val="CA242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Rectangle 54"/>
            <p:cNvSpPr>
              <a:spLocks noChangeArrowheads="1"/>
            </p:cNvSpPr>
            <p:nvPr userDrawn="1"/>
          </p:nvSpPr>
          <p:spPr bwMode="auto">
            <a:xfrm>
              <a:off x="4704" y="1474"/>
              <a:ext cx="1056" cy="73"/>
            </a:xfrm>
            <a:prstGeom prst="rect">
              <a:avLst/>
            </a:prstGeom>
            <a:solidFill>
              <a:srgbClr val="737373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>
          <a:xfrm>
            <a:off x="273050" y="260648"/>
            <a:ext cx="7200000" cy="858952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ct val="120000"/>
              </a:lnSpc>
              <a:defRPr sz="2400" baseline="0">
                <a:ea typeface="MS PGothic" pitchFamily="34" charset="-128"/>
              </a:defRPr>
            </a:lvl1pPr>
          </a:lstStyle>
          <a:p>
            <a:r>
              <a:rPr lang="en-US" dirty="0" smtClean="0"/>
              <a:t>Enter your title here</a:t>
            </a:r>
            <a:endParaRPr lang="en-GB" dirty="0"/>
          </a:p>
        </p:txBody>
      </p:sp>
      <p:sp>
        <p:nvSpPr>
          <p:cNvPr id="33" name="Rectangle 31"/>
          <p:cNvSpPr>
            <a:spLocks noChangeArrowheads="1"/>
          </p:cNvSpPr>
          <p:nvPr userDrawn="1"/>
        </p:nvSpPr>
        <p:spPr bwMode="auto">
          <a:xfrm>
            <a:off x="-6451" y="1988839"/>
            <a:ext cx="9907200" cy="261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2400"/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272480" y="6453336"/>
            <a:ext cx="3960440" cy="23990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1400" b="0" baseline="0">
                <a:ea typeface="MS PGothic" pitchFamily="34" charset="-128"/>
              </a:defRPr>
            </a:lvl1pPr>
          </a:lstStyle>
          <a:p>
            <a:pPr lvl="0"/>
            <a:r>
              <a:rPr lang="en-US" dirty="0" smtClean="0"/>
              <a:t>Enter date here</a:t>
            </a:r>
            <a:endParaRPr lang="en-GB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7164466" y="4869160"/>
            <a:ext cx="2448272" cy="1223417"/>
          </a:xfrm>
          <a:prstGeom prst="rect">
            <a:avLst/>
          </a:prstGeom>
        </p:spPr>
        <p:txBody>
          <a:bodyPr anchor="ctr" anchorCtr="0"/>
          <a:lstStyle>
            <a:lvl1pPr algn="r">
              <a:defRPr baseline="0"/>
            </a:lvl1pPr>
          </a:lstStyle>
          <a:p>
            <a:pPr lvl="0"/>
            <a:r>
              <a:rPr lang="en-GB" dirty="0" smtClean="0"/>
              <a:t>Client logo here</a:t>
            </a:r>
            <a:endParaRPr lang="en-GB" dirty="0"/>
          </a:p>
        </p:txBody>
      </p:sp>
      <p:sp>
        <p:nvSpPr>
          <p:cNvPr id="21" name="Text Box 11"/>
          <p:cNvSpPr txBox="1">
            <a:spLocks noChangeArrowheads="1"/>
          </p:cNvSpPr>
          <p:nvPr userDrawn="1"/>
        </p:nvSpPr>
        <p:spPr bwMode="ltGray">
          <a:xfrm>
            <a:off x="7374363" y="6315223"/>
            <a:ext cx="2238375" cy="138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defRPr/>
            </a:pPr>
            <a:r>
              <a:rPr kumimoji="0" lang="en-GB" altLang="ja-JP" sz="900" baseline="0" dirty="0">
                <a:ea typeface="ＭＳ Ｐゴシック" pitchFamily="50" charset="-128"/>
                <a:cs typeface="Arial" charset="0"/>
              </a:rPr>
              <a:t>STRICTLY PRIVATE AND CONFIDENTIAL</a:t>
            </a:r>
          </a:p>
        </p:txBody>
      </p:sp>
      <p:sp>
        <p:nvSpPr>
          <p:cNvPr id="22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272480" y="4869160"/>
            <a:ext cx="3960440" cy="79208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1400" baseline="0">
                <a:ea typeface="MS PGothic" pitchFamily="34" charset="-128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Business Division</a:t>
            </a:r>
            <a:br>
              <a:rPr lang="en-US" dirty="0" smtClean="0"/>
            </a:br>
            <a:r>
              <a:rPr lang="en-US" dirty="0" smtClean="0"/>
              <a:t>Business Subdivision</a:t>
            </a:r>
            <a:br>
              <a:rPr lang="en-US" dirty="0" smtClean="0"/>
            </a:br>
            <a:r>
              <a:rPr lang="en-US" dirty="0" smtClean="0"/>
              <a:t>Region Label</a:t>
            </a:r>
            <a:endParaRPr lang="en-GB" dirty="0"/>
          </a:p>
        </p:txBody>
      </p:sp>
      <p:sp>
        <p:nvSpPr>
          <p:cNvPr id="23" name="Text Placeholder 31"/>
          <p:cNvSpPr>
            <a:spLocks noGrp="1"/>
          </p:cNvSpPr>
          <p:nvPr>
            <p:ph type="body" sz="quarter" idx="17" hasCustomPrompt="1"/>
          </p:nvPr>
        </p:nvSpPr>
        <p:spPr>
          <a:xfrm>
            <a:off x="272480" y="5821288"/>
            <a:ext cx="3960440" cy="47200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1400" baseline="0">
                <a:ea typeface="MS PGothic" pitchFamily="34" charset="-128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Author / Presenter name</a:t>
            </a:r>
            <a:br>
              <a:rPr lang="en-US" dirty="0" smtClean="0"/>
            </a:br>
            <a:r>
              <a:rPr lang="en-US" dirty="0" smtClean="0"/>
              <a:t>Author / Presenter name</a:t>
            </a:r>
            <a:endParaRPr lang="en-GB" dirty="0"/>
          </a:p>
        </p:txBody>
      </p:sp>
      <p:sp>
        <p:nvSpPr>
          <p:cNvPr id="24" name="Text Box 11"/>
          <p:cNvSpPr txBox="1">
            <a:spLocks noChangeArrowheads="1"/>
          </p:cNvSpPr>
          <p:nvPr userDrawn="1"/>
        </p:nvSpPr>
        <p:spPr bwMode="ltGray">
          <a:xfrm>
            <a:off x="9085350" y="6577299"/>
            <a:ext cx="527388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defRPr/>
            </a:pPr>
            <a:r>
              <a:rPr kumimoji="0" lang="en-GB" altLang="ja-JP" sz="900" baseline="0" dirty="0" smtClean="0">
                <a:ea typeface="ＭＳ Ｐゴシック" pitchFamily="50" charset="-128"/>
                <a:cs typeface="Arial" charset="0"/>
              </a:rPr>
              <a:t>© Nomura</a:t>
            </a:r>
            <a:endParaRPr kumimoji="0" lang="en-GB" altLang="ja-JP" sz="900" baseline="0" dirty="0">
              <a:ea typeface="ＭＳ Ｐゴシック" pitchFamily="50" charset="-128"/>
              <a:cs typeface="Arial" charset="0"/>
            </a:endParaRPr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8088726" y="1509869"/>
            <a:ext cx="1544637" cy="257175"/>
            <a:chOff x="8088726" y="1509869"/>
            <a:chExt cx="1544637" cy="257175"/>
          </a:xfrm>
          <a:solidFill>
            <a:schemeClr val="tx1"/>
          </a:solidFill>
        </p:grpSpPr>
        <p:sp>
          <p:nvSpPr>
            <p:cNvPr id="25" name="Freeform 5"/>
            <p:cNvSpPr>
              <a:spLocks noEditPoints="1"/>
            </p:cNvSpPr>
            <p:nvPr userDrawn="1"/>
          </p:nvSpPr>
          <p:spPr bwMode="auto">
            <a:xfrm>
              <a:off x="8330026" y="1509869"/>
              <a:ext cx="246062" cy="25400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39" y="0"/>
                </a:cxn>
                <a:cxn ang="0">
                  <a:pos x="78" y="39"/>
                </a:cxn>
                <a:cxn ang="0">
                  <a:pos x="39" y="78"/>
                </a:cxn>
                <a:cxn ang="0">
                  <a:pos x="0" y="39"/>
                </a:cxn>
                <a:cxn ang="0">
                  <a:pos x="39" y="68"/>
                </a:cxn>
                <a:cxn ang="0">
                  <a:pos x="58" y="39"/>
                </a:cxn>
                <a:cxn ang="0">
                  <a:pos x="39" y="10"/>
                </a:cxn>
                <a:cxn ang="0">
                  <a:pos x="20" y="39"/>
                </a:cxn>
                <a:cxn ang="0">
                  <a:pos x="39" y="68"/>
                </a:cxn>
              </a:cxnLst>
              <a:rect l="0" t="0" r="r" b="b"/>
              <a:pathLst>
                <a:path w="78" h="78">
                  <a:moveTo>
                    <a:pt x="0" y="39"/>
                  </a:moveTo>
                  <a:cubicBezTo>
                    <a:pt x="0" y="13"/>
                    <a:pt x="17" y="0"/>
                    <a:pt x="39" y="0"/>
                  </a:cubicBezTo>
                  <a:cubicBezTo>
                    <a:pt x="60" y="0"/>
                    <a:pt x="78" y="13"/>
                    <a:pt x="78" y="39"/>
                  </a:cubicBezTo>
                  <a:cubicBezTo>
                    <a:pt x="78" y="65"/>
                    <a:pt x="60" y="78"/>
                    <a:pt x="39" y="78"/>
                  </a:cubicBezTo>
                  <a:cubicBezTo>
                    <a:pt x="17" y="78"/>
                    <a:pt x="0" y="65"/>
                    <a:pt x="0" y="39"/>
                  </a:cubicBezTo>
                  <a:close/>
                  <a:moveTo>
                    <a:pt x="39" y="68"/>
                  </a:moveTo>
                  <a:cubicBezTo>
                    <a:pt x="49" y="68"/>
                    <a:pt x="58" y="58"/>
                    <a:pt x="58" y="39"/>
                  </a:cubicBezTo>
                  <a:cubicBezTo>
                    <a:pt x="58" y="20"/>
                    <a:pt x="49" y="10"/>
                    <a:pt x="39" y="10"/>
                  </a:cubicBezTo>
                  <a:cubicBezTo>
                    <a:pt x="28" y="10"/>
                    <a:pt x="20" y="20"/>
                    <a:pt x="20" y="39"/>
                  </a:cubicBezTo>
                  <a:cubicBezTo>
                    <a:pt x="20" y="58"/>
                    <a:pt x="28" y="68"/>
                    <a:pt x="39" y="6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6"/>
            <p:cNvSpPr>
              <a:spLocks/>
            </p:cNvSpPr>
            <p:nvPr userDrawn="1"/>
          </p:nvSpPr>
          <p:spPr bwMode="auto">
            <a:xfrm>
              <a:off x="8088726" y="1519394"/>
              <a:ext cx="212725" cy="2349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8"/>
                </a:cxn>
                <a:cxn ang="0">
                  <a:pos x="28" y="148"/>
                </a:cxn>
                <a:cxn ang="0">
                  <a:pos x="28" y="49"/>
                </a:cxn>
                <a:cxn ang="0">
                  <a:pos x="110" y="148"/>
                </a:cxn>
                <a:cxn ang="0">
                  <a:pos x="134" y="148"/>
                </a:cxn>
                <a:cxn ang="0">
                  <a:pos x="134" y="0"/>
                </a:cxn>
                <a:cxn ang="0">
                  <a:pos x="108" y="0"/>
                </a:cxn>
                <a:cxn ang="0">
                  <a:pos x="108" y="82"/>
                </a:cxn>
                <a:cxn ang="0">
                  <a:pos x="3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4" h="148">
                  <a:moveTo>
                    <a:pt x="0" y="0"/>
                  </a:moveTo>
                  <a:lnTo>
                    <a:pt x="0" y="148"/>
                  </a:lnTo>
                  <a:lnTo>
                    <a:pt x="28" y="148"/>
                  </a:lnTo>
                  <a:lnTo>
                    <a:pt x="28" y="49"/>
                  </a:lnTo>
                  <a:lnTo>
                    <a:pt x="110" y="148"/>
                  </a:lnTo>
                  <a:lnTo>
                    <a:pt x="134" y="148"/>
                  </a:lnTo>
                  <a:lnTo>
                    <a:pt x="134" y="0"/>
                  </a:lnTo>
                  <a:lnTo>
                    <a:pt x="108" y="0"/>
                  </a:lnTo>
                  <a:lnTo>
                    <a:pt x="108" y="82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7"/>
            <p:cNvSpPr>
              <a:spLocks noEditPoints="1"/>
            </p:cNvSpPr>
            <p:nvPr userDrawn="1"/>
          </p:nvSpPr>
          <p:spPr bwMode="auto">
            <a:xfrm>
              <a:off x="9371426" y="1519394"/>
              <a:ext cx="261937" cy="234950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148"/>
                </a:cxn>
                <a:cxn ang="0">
                  <a:pos x="27" y="148"/>
                </a:cxn>
                <a:cxn ang="0">
                  <a:pos x="45" y="107"/>
                </a:cxn>
                <a:cxn ang="0">
                  <a:pos x="103" y="107"/>
                </a:cxn>
                <a:cxn ang="0">
                  <a:pos x="119" y="148"/>
                </a:cxn>
                <a:cxn ang="0">
                  <a:pos x="165" y="148"/>
                </a:cxn>
                <a:cxn ang="0">
                  <a:pos x="101" y="0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53" y="86"/>
                </a:cxn>
                <a:cxn ang="0">
                  <a:pos x="73" y="39"/>
                </a:cxn>
                <a:cxn ang="0">
                  <a:pos x="93" y="86"/>
                </a:cxn>
                <a:cxn ang="0">
                  <a:pos x="53" y="86"/>
                </a:cxn>
                <a:cxn ang="0">
                  <a:pos x="53" y="86"/>
                </a:cxn>
              </a:cxnLst>
              <a:rect l="0" t="0" r="r" b="b"/>
              <a:pathLst>
                <a:path w="165" h="148">
                  <a:moveTo>
                    <a:pt x="63" y="0"/>
                  </a:moveTo>
                  <a:lnTo>
                    <a:pt x="0" y="148"/>
                  </a:lnTo>
                  <a:lnTo>
                    <a:pt x="27" y="148"/>
                  </a:lnTo>
                  <a:lnTo>
                    <a:pt x="45" y="107"/>
                  </a:lnTo>
                  <a:lnTo>
                    <a:pt x="103" y="107"/>
                  </a:lnTo>
                  <a:lnTo>
                    <a:pt x="119" y="148"/>
                  </a:lnTo>
                  <a:lnTo>
                    <a:pt x="165" y="148"/>
                  </a:lnTo>
                  <a:lnTo>
                    <a:pt x="101" y="0"/>
                  </a:lnTo>
                  <a:lnTo>
                    <a:pt x="63" y="0"/>
                  </a:lnTo>
                  <a:lnTo>
                    <a:pt x="63" y="0"/>
                  </a:lnTo>
                  <a:close/>
                  <a:moveTo>
                    <a:pt x="53" y="86"/>
                  </a:moveTo>
                  <a:lnTo>
                    <a:pt x="73" y="39"/>
                  </a:lnTo>
                  <a:lnTo>
                    <a:pt x="93" y="86"/>
                  </a:lnTo>
                  <a:lnTo>
                    <a:pt x="53" y="86"/>
                  </a:lnTo>
                  <a:lnTo>
                    <a:pt x="53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8"/>
            <p:cNvSpPr>
              <a:spLocks/>
            </p:cNvSpPr>
            <p:nvPr userDrawn="1"/>
          </p:nvSpPr>
          <p:spPr bwMode="auto">
            <a:xfrm>
              <a:off x="8907876" y="1519394"/>
              <a:ext cx="206375" cy="247650"/>
            </a:xfrm>
            <a:custGeom>
              <a:avLst/>
              <a:gdLst/>
              <a:ahLst/>
              <a:cxnLst>
                <a:cxn ang="0">
                  <a:pos x="51" y="47"/>
                </a:cxn>
                <a:cxn ang="0">
                  <a:pos x="42" y="63"/>
                </a:cxn>
                <a:cxn ang="0">
                  <a:pos x="28" y="63"/>
                </a:cxn>
                <a:cxn ang="0">
                  <a:pos x="24" y="60"/>
                </a:cxn>
                <a:cxn ang="0">
                  <a:pos x="20" y="49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47"/>
                </a:cxn>
                <a:cxn ang="0">
                  <a:pos x="6" y="66"/>
                </a:cxn>
                <a:cxn ang="0">
                  <a:pos x="40" y="75"/>
                </a:cxn>
                <a:cxn ang="0">
                  <a:pos x="58" y="67"/>
                </a:cxn>
                <a:cxn ang="0">
                  <a:pos x="65" y="53"/>
                </a:cxn>
                <a:cxn ang="0">
                  <a:pos x="65" y="47"/>
                </a:cxn>
                <a:cxn ang="0">
                  <a:pos x="65" y="0"/>
                </a:cxn>
                <a:cxn ang="0">
                  <a:pos x="51" y="0"/>
                </a:cxn>
                <a:cxn ang="0">
                  <a:pos x="51" y="47"/>
                </a:cxn>
              </a:cxnLst>
              <a:rect l="0" t="0" r="r" b="b"/>
              <a:pathLst>
                <a:path w="65" h="76">
                  <a:moveTo>
                    <a:pt x="51" y="47"/>
                  </a:moveTo>
                  <a:cubicBezTo>
                    <a:pt x="50" y="54"/>
                    <a:pt x="50" y="60"/>
                    <a:pt x="42" y="63"/>
                  </a:cubicBezTo>
                  <a:cubicBezTo>
                    <a:pt x="38" y="64"/>
                    <a:pt x="32" y="64"/>
                    <a:pt x="28" y="63"/>
                  </a:cubicBezTo>
                  <a:cubicBezTo>
                    <a:pt x="26" y="62"/>
                    <a:pt x="25" y="61"/>
                    <a:pt x="24" y="60"/>
                  </a:cubicBezTo>
                  <a:cubicBezTo>
                    <a:pt x="21" y="58"/>
                    <a:pt x="20" y="53"/>
                    <a:pt x="20" y="4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4"/>
                    <a:pt x="1" y="60"/>
                    <a:pt x="6" y="66"/>
                  </a:cubicBezTo>
                  <a:cubicBezTo>
                    <a:pt x="14" y="75"/>
                    <a:pt x="28" y="76"/>
                    <a:pt x="40" y="75"/>
                  </a:cubicBezTo>
                  <a:cubicBezTo>
                    <a:pt x="47" y="74"/>
                    <a:pt x="53" y="72"/>
                    <a:pt x="58" y="67"/>
                  </a:cubicBezTo>
                  <a:cubicBezTo>
                    <a:pt x="62" y="63"/>
                    <a:pt x="64" y="58"/>
                    <a:pt x="65" y="53"/>
                  </a:cubicBezTo>
                  <a:cubicBezTo>
                    <a:pt x="65" y="51"/>
                    <a:pt x="65" y="50"/>
                    <a:pt x="65" y="47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47"/>
                    <a:pt x="51" y="47"/>
                    <a:pt x="51" y="4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9"/>
            <p:cNvSpPr>
              <a:spLocks/>
            </p:cNvSpPr>
            <p:nvPr userDrawn="1"/>
          </p:nvSpPr>
          <p:spPr bwMode="auto">
            <a:xfrm>
              <a:off x="9155526" y="1519394"/>
              <a:ext cx="209550" cy="234950"/>
            </a:xfrm>
            <a:custGeom>
              <a:avLst/>
              <a:gdLst/>
              <a:ahLst/>
              <a:cxnLst>
                <a:cxn ang="0">
                  <a:pos x="21" y="10"/>
                </a:cxn>
                <a:cxn ang="0">
                  <a:pos x="42" y="17"/>
                </a:cxn>
                <a:cxn ang="0">
                  <a:pos x="40" y="32"/>
                </a:cxn>
                <a:cxn ang="0">
                  <a:pos x="24" y="36"/>
                </a:cxn>
                <a:cxn ang="0">
                  <a:pos x="45" y="72"/>
                </a:cxn>
                <a:cxn ang="0">
                  <a:pos x="66" y="72"/>
                </a:cxn>
                <a:cxn ang="0">
                  <a:pos x="47" y="40"/>
                </a:cxn>
                <a:cxn ang="0">
                  <a:pos x="63" y="19"/>
                </a:cxn>
                <a:cxn ang="0">
                  <a:pos x="39" y="0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21" y="72"/>
                </a:cxn>
                <a:cxn ang="0">
                  <a:pos x="21" y="10"/>
                </a:cxn>
              </a:cxnLst>
              <a:rect l="0" t="0" r="r" b="b"/>
              <a:pathLst>
                <a:path w="66" h="72">
                  <a:moveTo>
                    <a:pt x="21" y="10"/>
                  </a:moveTo>
                  <a:cubicBezTo>
                    <a:pt x="30" y="10"/>
                    <a:pt x="39" y="9"/>
                    <a:pt x="42" y="17"/>
                  </a:cubicBezTo>
                  <a:cubicBezTo>
                    <a:pt x="44" y="21"/>
                    <a:pt x="44" y="28"/>
                    <a:pt x="40" y="32"/>
                  </a:cubicBezTo>
                  <a:cubicBezTo>
                    <a:pt x="36" y="36"/>
                    <a:pt x="30" y="36"/>
                    <a:pt x="24" y="36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59" y="37"/>
                    <a:pt x="64" y="31"/>
                    <a:pt x="63" y="19"/>
                  </a:cubicBezTo>
                  <a:cubicBezTo>
                    <a:pt x="63" y="7"/>
                    <a:pt x="52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1" y="72"/>
                    <a:pt x="21" y="72"/>
                    <a:pt x="21" y="72"/>
                  </a:cubicBezTo>
                  <a:cubicBezTo>
                    <a:pt x="21" y="10"/>
                    <a:pt x="21" y="10"/>
                    <a:pt x="21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10"/>
            <p:cNvSpPr>
              <a:spLocks/>
            </p:cNvSpPr>
            <p:nvPr userDrawn="1"/>
          </p:nvSpPr>
          <p:spPr bwMode="auto">
            <a:xfrm>
              <a:off x="8566563" y="1519394"/>
              <a:ext cx="238125" cy="234950"/>
            </a:xfrm>
            <a:custGeom>
              <a:avLst/>
              <a:gdLst/>
              <a:ahLst/>
              <a:cxnLst>
                <a:cxn ang="0">
                  <a:pos x="150" y="148"/>
                </a:cxn>
                <a:cxn ang="0">
                  <a:pos x="90" y="0"/>
                </a:cxn>
                <a:cxn ang="0">
                  <a:pos x="58" y="0"/>
                </a:cxn>
                <a:cxn ang="0">
                  <a:pos x="0" y="148"/>
                </a:cxn>
                <a:cxn ang="0">
                  <a:pos x="28" y="148"/>
                </a:cxn>
                <a:cxn ang="0">
                  <a:pos x="66" y="47"/>
                </a:cxn>
                <a:cxn ang="0">
                  <a:pos x="108" y="148"/>
                </a:cxn>
                <a:cxn ang="0">
                  <a:pos x="150" y="148"/>
                </a:cxn>
                <a:cxn ang="0">
                  <a:pos x="150" y="148"/>
                </a:cxn>
              </a:cxnLst>
              <a:rect l="0" t="0" r="r" b="b"/>
              <a:pathLst>
                <a:path w="150" h="148">
                  <a:moveTo>
                    <a:pt x="150" y="148"/>
                  </a:moveTo>
                  <a:lnTo>
                    <a:pt x="90" y="0"/>
                  </a:lnTo>
                  <a:lnTo>
                    <a:pt x="58" y="0"/>
                  </a:lnTo>
                  <a:lnTo>
                    <a:pt x="0" y="148"/>
                  </a:lnTo>
                  <a:lnTo>
                    <a:pt x="28" y="148"/>
                  </a:lnTo>
                  <a:lnTo>
                    <a:pt x="66" y="47"/>
                  </a:lnTo>
                  <a:lnTo>
                    <a:pt x="108" y="148"/>
                  </a:lnTo>
                  <a:lnTo>
                    <a:pt x="150" y="148"/>
                  </a:lnTo>
                  <a:lnTo>
                    <a:pt x="150" y="1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11"/>
            <p:cNvSpPr>
              <a:spLocks/>
            </p:cNvSpPr>
            <p:nvPr userDrawn="1"/>
          </p:nvSpPr>
          <p:spPr bwMode="auto">
            <a:xfrm>
              <a:off x="8738013" y="1519394"/>
              <a:ext cx="163512" cy="23495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10" y="0"/>
                </a:cxn>
                <a:cxn ang="0">
                  <a:pos x="0" y="25"/>
                </a:cxn>
                <a:cxn ang="0">
                  <a:pos x="14" y="62"/>
                </a:cxn>
                <a:cxn ang="0">
                  <a:pos x="20" y="47"/>
                </a:cxn>
                <a:cxn ang="0">
                  <a:pos x="58" y="148"/>
                </a:cxn>
                <a:cxn ang="0">
                  <a:pos x="103" y="148"/>
                </a:cxn>
                <a:cxn ang="0">
                  <a:pos x="44" y="0"/>
                </a:cxn>
                <a:cxn ang="0">
                  <a:pos x="44" y="0"/>
                </a:cxn>
              </a:cxnLst>
              <a:rect l="0" t="0" r="r" b="b"/>
              <a:pathLst>
                <a:path w="103" h="148">
                  <a:moveTo>
                    <a:pt x="44" y="0"/>
                  </a:moveTo>
                  <a:lnTo>
                    <a:pt x="10" y="0"/>
                  </a:lnTo>
                  <a:lnTo>
                    <a:pt x="0" y="25"/>
                  </a:lnTo>
                  <a:lnTo>
                    <a:pt x="14" y="62"/>
                  </a:lnTo>
                  <a:lnTo>
                    <a:pt x="20" y="47"/>
                  </a:lnTo>
                  <a:lnTo>
                    <a:pt x="58" y="148"/>
                  </a:lnTo>
                  <a:lnTo>
                    <a:pt x="103" y="148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12"/>
            <p:cNvSpPr>
              <a:spLocks/>
            </p:cNvSpPr>
            <p:nvPr userDrawn="1"/>
          </p:nvSpPr>
          <p:spPr bwMode="auto">
            <a:xfrm>
              <a:off x="8658638" y="1673382"/>
              <a:ext cx="53975" cy="8096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0" y="51"/>
                </a:cxn>
                <a:cxn ang="0">
                  <a:pos x="26" y="51"/>
                </a:cxn>
                <a:cxn ang="0">
                  <a:pos x="34" y="32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34" h="51">
                  <a:moveTo>
                    <a:pt x="20" y="0"/>
                  </a:moveTo>
                  <a:lnTo>
                    <a:pt x="0" y="51"/>
                  </a:lnTo>
                  <a:lnTo>
                    <a:pt x="26" y="51"/>
                  </a:lnTo>
                  <a:lnTo>
                    <a:pt x="34" y="32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35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49" hasCustomPrompt="1"/>
          </p:nvPr>
        </p:nvSpPr>
        <p:spPr>
          <a:xfrm>
            <a:off x="266400" y="1900799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50" hasCustomPrompt="1"/>
          </p:nvPr>
        </p:nvSpPr>
        <p:spPr>
          <a:xfrm>
            <a:off x="2642400" y="1900799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32" name="Content Placeholder 3"/>
          <p:cNvSpPr>
            <a:spLocks noGrp="1"/>
          </p:cNvSpPr>
          <p:nvPr>
            <p:ph sz="half" idx="51" hasCustomPrompt="1"/>
          </p:nvPr>
        </p:nvSpPr>
        <p:spPr>
          <a:xfrm>
            <a:off x="5025600" y="1900799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37" name="Content Placeholder 3"/>
          <p:cNvSpPr>
            <a:spLocks noGrp="1"/>
          </p:cNvSpPr>
          <p:nvPr>
            <p:ph sz="half" idx="52" hasCustomPrompt="1"/>
          </p:nvPr>
        </p:nvSpPr>
        <p:spPr>
          <a:xfrm>
            <a:off x="7401600" y="1900799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42" name="Content Placeholder 3"/>
          <p:cNvSpPr>
            <a:spLocks noGrp="1"/>
          </p:cNvSpPr>
          <p:nvPr>
            <p:ph sz="half" idx="53" hasCustomPrompt="1"/>
          </p:nvPr>
        </p:nvSpPr>
        <p:spPr>
          <a:xfrm>
            <a:off x="266400" y="4310016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43" name="Content Placeholder 3"/>
          <p:cNvSpPr>
            <a:spLocks noGrp="1"/>
          </p:cNvSpPr>
          <p:nvPr>
            <p:ph sz="half" idx="54" hasCustomPrompt="1"/>
          </p:nvPr>
        </p:nvSpPr>
        <p:spPr>
          <a:xfrm>
            <a:off x="2642400" y="4310016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44" name="Content Placeholder 3"/>
          <p:cNvSpPr>
            <a:spLocks noGrp="1"/>
          </p:cNvSpPr>
          <p:nvPr>
            <p:ph sz="half" idx="55" hasCustomPrompt="1"/>
          </p:nvPr>
        </p:nvSpPr>
        <p:spPr>
          <a:xfrm>
            <a:off x="5025600" y="4310016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45" name="Content Placeholder 3"/>
          <p:cNvSpPr>
            <a:spLocks noGrp="1"/>
          </p:cNvSpPr>
          <p:nvPr>
            <p:ph sz="half" idx="56" hasCustomPrompt="1"/>
          </p:nvPr>
        </p:nvSpPr>
        <p:spPr>
          <a:xfrm>
            <a:off x="7401600" y="4310016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38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5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idx="57" hasCustomPrompt="1"/>
          </p:nvPr>
        </p:nvSpPr>
        <p:spPr>
          <a:xfrm>
            <a:off x="2641512" y="168406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idx="58" hasCustomPrompt="1"/>
          </p:nvPr>
        </p:nvSpPr>
        <p:spPr>
          <a:xfrm>
            <a:off x="5025600" y="168406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idx="59" hasCustomPrompt="1"/>
          </p:nvPr>
        </p:nvSpPr>
        <p:spPr>
          <a:xfrm>
            <a:off x="7401600" y="168406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idx="60" hasCustomPrompt="1"/>
          </p:nvPr>
        </p:nvSpPr>
        <p:spPr>
          <a:xfrm>
            <a:off x="266400" y="4104156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idx="61" hasCustomPrompt="1"/>
          </p:nvPr>
        </p:nvSpPr>
        <p:spPr>
          <a:xfrm>
            <a:off x="2641512" y="4104156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idx="62" hasCustomPrompt="1"/>
          </p:nvPr>
        </p:nvSpPr>
        <p:spPr>
          <a:xfrm>
            <a:off x="5025600" y="4104156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idx="63" hasCustomPrompt="1"/>
          </p:nvPr>
        </p:nvSpPr>
        <p:spPr>
          <a:xfrm>
            <a:off x="7401600" y="4104156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1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19" hasCustomPrompt="1"/>
          </p:nvPr>
        </p:nvSpPr>
        <p:spPr>
          <a:xfrm>
            <a:off x="5025600" y="1900800"/>
            <a:ext cx="46116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1" hasCustomPrompt="1"/>
          </p:nvPr>
        </p:nvSpPr>
        <p:spPr>
          <a:xfrm>
            <a:off x="5025600" y="4302820"/>
            <a:ext cx="46116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6400" y="1900800"/>
            <a:ext cx="46116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9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502560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5025600" y="4091964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4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6400" y="1900800"/>
            <a:ext cx="46116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20" hasCustomPrompt="1"/>
          </p:nvPr>
        </p:nvSpPr>
        <p:spPr>
          <a:xfrm>
            <a:off x="266400" y="4302820"/>
            <a:ext cx="46116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half" idx="19" hasCustomPrompt="1"/>
          </p:nvPr>
        </p:nvSpPr>
        <p:spPr>
          <a:xfrm>
            <a:off x="5025600" y="1900800"/>
            <a:ext cx="46116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7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5017088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266400" y="409310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1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GB" dirty="0" smtClean="0"/>
              <a:t>Source / Disclaimer / Annotations: 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0" hasCustomPrompt="1"/>
          </p:nvPr>
        </p:nvSpPr>
        <p:spPr>
          <a:xfrm>
            <a:off x="266400" y="4302820"/>
            <a:ext cx="46116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1" hasCustomPrompt="1"/>
          </p:nvPr>
        </p:nvSpPr>
        <p:spPr>
          <a:xfrm>
            <a:off x="5018400" y="4302820"/>
            <a:ext cx="46116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26" hasCustomPrompt="1"/>
          </p:nvPr>
        </p:nvSpPr>
        <p:spPr>
          <a:xfrm>
            <a:off x="266400" y="1900800"/>
            <a:ext cx="93708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8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27" hasCustomPrompt="1"/>
          </p:nvPr>
        </p:nvSpPr>
        <p:spPr>
          <a:xfrm>
            <a:off x="266400" y="4091964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5017088" y="4091964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4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6400" y="1900800"/>
            <a:ext cx="46116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19" hasCustomPrompt="1"/>
          </p:nvPr>
        </p:nvSpPr>
        <p:spPr>
          <a:xfrm>
            <a:off x="5025600" y="1900800"/>
            <a:ext cx="46116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half" idx="27" hasCustomPrompt="1"/>
          </p:nvPr>
        </p:nvSpPr>
        <p:spPr>
          <a:xfrm>
            <a:off x="266400" y="4317474"/>
            <a:ext cx="9370800" cy="217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4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266400" y="4104156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29" hasCustomPrompt="1"/>
          </p:nvPr>
        </p:nvSpPr>
        <p:spPr>
          <a:xfrm>
            <a:off x="5024312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18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6" hasCustomPrompt="1"/>
          </p:nvPr>
        </p:nvSpPr>
        <p:spPr>
          <a:xfrm>
            <a:off x="266400" y="1900800"/>
            <a:ext cx="93708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266400" y="4313837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40" hasCustomPrompt="1"/>
          </p:nvPr>
        </p:nvSpPr>
        <p:spPr>
          <a:xfrm>
            <a:off x="6609600" y="4313837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30" name="Content Placeholder 3"/>
          <p:cNvSpPr>
            <a:spLocks noGrp="1"/>
          </p:cNvSpPr>
          <p:nvPr>
            <p:ph sz="half" idx="41" hasCustomPrompt="1"/>
          </p:nvPr>
        </p:nvSpPr>
        <p:spPr>
          <a:xfrm>
            <a:off x="3439800" y="4313837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5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idx="42" hasCustomPrompt="1"/>
          </p:nvPr>
        </p:nvSpPr>
        <p:spPr>
          <a:xfrm>
            <a:off x="266400" y="4104156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idx="43" hasCustomPrompt="1"/>
          </p:nvPr>
        </p:nvSpPr>
        <p:spPr>
          <a:xfrm>
            <a:off x="3441600" y="4104156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44" hasCustomPrompt="1"/>
          </p:nvPr>
        </p:nvSpPr>
        <p:spPr>
          <a:xfrm>
            <a:off x="6610048" y="4104156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6" hasCustomPrompt="1"/>
          </p:nvPr>
        </p:nvSpPr>
        <p:spPr>
          <a:xfrm>
            <a:off x="266400" y="1900800"/>
            <a:ext cx="93708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53" hasCustomPrompt="1"/>
          </p:nvPr>
        </p:nvSpPr>
        <p:spPr>
          <a:xfrm>
            <a:off x="266400" y="4310016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8" name="Content Placeholder 3"/>
          <p:cNvSpPr>
            <a:spLocks noGrp="1"/>
          </p:cNvSpPr>
          <p:nvPr>
            <p:ph sz="half" idx="54" hasCustomPrompt="1"/>
          </p:nvPr>
        </p:nvSpPr>
        <p:spPr>
          <a:xfrm>
            <a:off x="2649600" y="4310016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33" name="Content Placeholder 3"/>
          <p:cNvSpPr>
            <a:spLocks noGrp="1"/>
          </p:cNvSpPr>
          <p:nvPr>
            <p:ph sz="half" idx="55" hasCustomPrompt="1"/>
          </p:nvPr>
        </p:nvSpPr>
        <p:spPr>
          <a:xfrm>
            <a:off x="5025600" y="4310016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half" idx="56" hasCustomPrompt="1"/>
          </p:nvPr>
        </p:nvSpPr>
        <p:spPr>
          <a:xfrm>
            <a:off x="7401600" y="4310016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8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idx="57" hasCustomPrompt="1"/>
          </p:nvPr>
        </p:nvSpPr>
        <p:spPr>
          <a:xfrm>
            <a:off x="266400" y="4104156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idx="58" hasCustomPrompt="1"/>
          </p:nvPr>
        </p:nvSpPr>
        <p:spPr>
          <a:xfrm>
            <a:off x="2649600" y="4104156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59" hasCustomPrompt="1"/>
          </p:nvPr>
        </p:nvSpPr>
        <p:spPr>
          <a:xfrm>
            <a:off x="5023912" y="4104156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idx="60" hasCustomPrompt="1"/>
          </p:nvPr>
        </p:nvSpPr>
        <p:spPr>
          <a:xfrm>
            <a:off x="7401600" y="4104156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6" hasCustomPrompt="1"/>
          </p:nvPr>
        </p:nvSpPr>
        <p:spPr>
          <a:xfrm>
            <a:off x="266400" y="1900800"/>
            <a:ext cx="4611600" cy="4624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8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7" hasCustomPrompt="1"/>
          </p:nvPr>
        </p:nvSpPr>
        <p:spPr>
          <a:xfrm>
            <a:off x="5020296" y="1900800"/>
            <a:ext cx="4611600" cy="131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5020296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9" hasCustomPrompt="1"/>
          </p:nvPr>
        </p:nvSpPr>
        <p:spPr>
          <a:xfrm>
            <a:off x="5020296" y="3556984"/>
            <a:ext cx="4611600" cy="131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30" hasCustomPrompt="1"/>
          </p:nvPr>
        </p:nvSpPr>
        <p:spPr>
          <a:xfrm>
            <a:off x="5020296" y="3340252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half" idx="31" hasCustomPrompt="1"/>
          </p:nvPr>
        </p:nvSpPr>
        <p:spPr>
          <a:xfrm>
            <a:off x="5020296" y="5213168"/>
            <a:ext cx="4611600" cy="131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32" hasCustomPrompt="1"/>
          </p:nvPr>
        </p:nvSpPr>
        <p:spPr>
          <a:xfrm>
            <a:off x="5020296" y="4996436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8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7" hasCustomPrompt="1"/>
          </p:nvPr>
        </p:nvSpPr>
        <p:spPr>
          <a:xfrm>
            <a:off x="272480" y="1900800"/>
            <a:ext cx="4611600" cy="131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27248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9" hasCustomPrompt="1"/>
          </p:nvPr>
        </p:nvSpPr>
        <p:spPr>
          <a:xfrm>
            <a:off x="272480" y="3556984"/>
            <a:ext cx="4611600" cy="131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30" hasCustomPrompt="1"/>
          </p:nvPr>
        </p:nvSpPr>
        <p:spPr>
          <a:xfrm>
            <a:off x="272480" y="3340252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half" idx="31" hasCustomPrompt="1"/>
          </p:nvPr>
        </p:nvSpPr>
        <p:spPr>
          <a:xfrm>
            <a:off x="272480" y="5213168"/>
            <a:ext cx="4611600" cy="131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32" hasCustomPrompt="1"/>
          </p:nvPr>
        </p:nvSpPr>
        <p:spPr>
          <a:xfrm>
            <a:off x="272480" y="4996436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6" hasCustomPrompt="1"/>
          </p:nvPr>
        </p:nvSpPr>
        <p:spPr>
          <a:xfrm>
            <a:off x="5025008" y="1900800"/>
            <a:ext cx="4611600" cy="4624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025008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5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29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266400" y="1900799"/>
            <a:ext cx="93708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41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266400" y="4324854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42" name="Content Placeholder 3"/>
          <p:cNvSpPr>
            <a:spLocks noGrp="1"/>
          </p:cNvSpPr>
          <p:nvPr>
            <p:ph sz="half" idx="40" hasCustomPrompt="1"/>
          </p:nvPr>
        </p:nvSpPr>
        <p:spPr>
          <a:xfrm>
            <a:off x="6609600" y="4324854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43" name="Content Placeholder 3"/>
          <p:cNvSpPr>
            <a:spLocks noGrp="1"/>
          </p:cNvSpPr>
          <p:nvPr>
            <p:ph sz="half" idx="41" hasCustomPrompt="1"/>
          </p:nvPr>
        </p:nvSpPr>
        <p:spPr>
          <a:xfrm>
            <a:off x="3439800" y="4324854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21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idx="44" hasCustomPrompt="1"/>
          </p:nvPr>
        </p:nvSpPr>
        <p:spPr>
          <a:xfrm>
            <a:off x="266400" y="411634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3440856" y="411634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609600" y="411634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73050" y="3645024"/>
            <a:ext cx="7821613" cy="8604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def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Enter your title here</a:t>
            </a:r>
            <a:endParaRPr lang="en-GB" dirty="0"/>
          </a:p>
        </p:txBody>
      </p:sp>
      <p:grpSp>
        <p:nvGrpSpPr>
          <p:cNvPr id="12" name="Group 52"/>
          <p:cNvGrpSpPr>
            <a:grpSpLocks/>
          </p:cNvGrpSpPr>
          <p:nvPr userDrawn="1"/>
        </p:nvGrpSpPr>
        <p:grpSpPr bwMode="auto">
          <a:xfrm>
            <a:off x="0" y="3313112"/>
            <a:ext cx="9906000" cy="115888"/>
            <a:chOff x="0" y="1474"/>
            <a:chExt cx="5760" cy="73"/>
          </a:xfrm>
        </p:grpSpPr>
        <p:sp>
          <p:nvSpPr>
            <p:cNvPr id="13" name="Rectangle 53"/>
            <p:cNvSpPr>
              <a:spLocks noChangeArrowheads="1"/>
            </p:cNvSpPr>
            <p:nvPr userDrawn="1"/>
          </p:nvSpPr>
          <p:spPr bwMode="auto">
            <a:xfrm>
              <a:off x="0" y="1474"/>
              <a:ext cx="4704" cy="73"/>
            </a:xfrm>
            <a:prstGeom prst="rect">
              <a:avLst/>
            </a:prstGeom>
            <a:solidFill>
              <a:srgbClr val="CA242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Rectangle 54"/>
            <p:cNvSpPr>
              <a:spLocks noChangeArrowheads="1"/>
            </p:cNvSpPr>
            <p:nvPr userDrawn="1"/>
          </p:nvSpPr>
          <p:spPr bwMode="auto">
            <a:xfrm>
              <a:off x="4704" y="1474"/>
              <a:ext cx="1056" cy="73"/>
            </a:xfrm>
            <a:prstGeom prst="rect">
              <a:avLst/>
            </a:prstGeom>
            <a:solidFill>
              <a:srgbClr val="737373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>
          <a:xfrm>
            <a:off x="273050" y="4577584"/>
            <a:ext cx="7821613" cy="507600"/>
          </a:xfrm>
          <a:prstGeom prst="rect">
            <a:avLst/>
          </a:prstGeom>
        </p:spPr>
        <p:txBody>
          <a:bodyPr lIns="0" tIns="72000" rIns="0" bIns="0"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lang="en-GB" sz="1800" b="1" baseline="0" dirty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1000"/>
              </a:spcBef>
              <a:spcAft>
                <a:spcPts val="1000"/>
              </a:spcAft>
              <a:buClr>
                <a:srgbClr val="CC3300"/>
              </a:buClr>
            </a:pPr>
            <a:r>
              <a:rPr lang="en-US" dirty="0" smtClean="0"/>
              <a:t>Enter your subtitle here</a:t>
            </a:r>
            <a:endParaRPr lang="en-GB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8088313" y="2924175"/>
            <a:ext cx="1512887" cy="266700"/>
            <a:chOff x="8088313" y="2924175"/>
            <a:chExt cx="1512887" cy="266700"/>
          </a:xfrm>
          <a:solidFill>
            <a:schemeClr val="tx1"/>
          </a:solidFill>
        </p:grpSpPr>
        <p:sp>
          <p:nvSpPr>
            <p:cNvPr id="2053" name="Freeform 5"/>
            <p:cNvSpPr>
              <a:spLocks/>
            </p:cNvSpPr>
            <p:nvPr userDrawn="1"/>
          </p:nvSpPr>
          <p:spPr bwMode="auto">
            <a:xfrm>
              <a:off x="8088313" y="2933700"/>
              <a:ext cx="207962" cy="247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0"/>
                </a:cxn>
                <a:cxn ang="0">
                  <a:pos x="133" y="780"/>
                </a:cxn>
                <a:cxn ang="0">
                  <a:pos x="133" y="256"/>
                </a:cxn>
                <a:cxn ang="0">
                  <a:pos x="542" y="780"/>
                </a:cxn>
                <a:cxn ang="0">
                  <a:pos x="654" y="780"/>
                </a:cxn>
                <a:cxn ang="0">
                  <a:pos x="654" y="0"/>
                </a:cxn>
                <a:cxn ang="0">
                  <a:pos x="527" y="0"/>
                </a:cxn>
                <a:cxn ang="0">
                  <a:pos x="527" y="430"/>
                </a:cxn>
                <a:cxn ang="0">
                  <a:pos x="187" y="0"/>
                </a:cxn>
                <a:cxn ang="0">
                  <a:pos x="0" y="0"/>
                </a:cxn>
              </a:cxnLst>
              <a:rect l="0" t="0" r="r" b="b"/>
              <a:pathLst>
                <a:path w="654" h="780">
                  <a:moveTo>
                    <a:pt x="0" y="0"/>
                  </a:moveTo>
                  <a:lnTo>
                    <a:pt x="0" y="780"/>
                  </a:lnTo>
                  <a:lnTo>
                    <a:pt x="133" y="780"/>
                  </a:lnTo>
                  <a:lnTo>
                    <a:pt x="133" y="256"/>
                  </a:lnTo>
                  <a:lnTo>
                    <a:pt x="542" y="780"/>
                  </a:lnTo>
                  <a:lnTo>
                    <a:pt x="654" y="780"/>
                  </a:lnTo>
                  <a:lnTo>
                    <a:pt x="654" y="0"/>
                  </a:lnTo>
                  <a:lnTo>
                    <a:pt x="527" y="0"/>
                  </a:lnTo>
                  <a:lnTo>
                    <a:pt x="527" y="430"/>
                  </a:lnTo>
                  <a:lnTo>
                    <a:pt x="18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4" name="Freeform 6"/>
            <p:cNvSpPr>
              <a:spLocks noEditPoints="1"/>
            </p:cNvSpPr>
            <p:nvPr userDrawn="1"/>
          </p:nvSpPr>
          <p:spPr bwMode="auto">
            <a:xfrm>
              <a:off x="9345613" y="2933700"/>
              <a:ext cx="255587" cy="247650"/>
            </a:xfrm>
            <a:custGeom>
              <a:avLst/>
              <a:gdLst/>
              <a:ahLst/>
              <a:cxnLst>
                <a:cxn ang="0">
                  <a:pos x="309" y="0"/>
                </a:cxn>
                <a:cxn ang="0">
                  <a:pos x="0" y="780"/>
                </a:cxn>
                <a:cxn ang="0">
                  <a:pos x="134" y="780"/>
                </a:cxn>
                <a:cxn ang="0">
                  <a:pos x="219" y="566"/>
                </a:cxn>
                <a:cxn ang="0">
                  <a:pos x="500" y="566"/>
                </a:cxn>
                <a:cxn ang="0">
                  <a:pos x="586" y="780"/>
                </a:cxn>
                <a:cxn ang="0">
                  <a:pos x="803" y="780"/>
                </a:cxn>
                <a:cxn ang="0">
                  <a:pos x="490" y="0"/>
                </a:cxn>
                <a:cxn ang="0">
                  <a:pos x="309" y="0"/>
                </a:cxn>
                <a:cxn ang="0">
                  <a:pos x="262" y="454"/>
                </a:cxn>
                <a:cxn ang="0">
                  <a:pos x="359" y="209"/>
                </a:cxn>
                <a:cxn ang="0">
                  <a:pos x="456" y="454"/>
                </a:cxn>
                <a:cxn ang="0">
                  <a:pos x="262" y="454"/>
                </a:cxn>
              </a:cxnLst>
              <a:rect l="0" t="0" r="r" b="b"/>
              <a:pathLst>
                <a:path w="803" h="780">
                  <a:moveTo>
                    <a:pt x="309" y="0"/>
                  </a:moveTo>
                  <a:lnTo>
                    <a:pt x="0" y="780"/>
                  </a:lnTo>
                  <a:lnTo>
                    <a:pt x="134" y="780"/>
                  </a:lnTo>
                  <a:lnTo>
                    <a:pt x="219" y="566"/>
                  </a:lnTo>
                  <a:lnTo>
                    <a:pt x="500" y="566"/>
                  </a:lnTo>
                  <a:lnTo>
                    <a:pt x="586" y="780"/>
                  </a:lnTo>
                  <a:lnTo>
                    <a:pt x="803" y="780"/>
                  </a:lnTo>
                  <a:lnTo>
                    <a:pt x="490" y="0"/>
                  </a:lnTo>
                  <a:lnTo>
                    <a:pt x="309" y="0"/>
                  </a:lnTo>
                  <a:close/>
                  <a:moveTo>
                    <a:pt x="262" y="454"/>
                  </a:moveTo>
                  <a:lnTo>
                    <a:pt x="359" y="209"/>
                  </a:lnTo>
                  <a:lnTo>
                    <a:pt x="456" y="454"/>
                  </a:lnTo>
                  <a:lnTo>
                    <a:pt x="262" y="4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5" name="Freeform 7"/>
            <p:cNvSpPr>
              <a:spLocks/>
            </p:cNvSpPr>
            <p:nvPr userDrawn="1"/>
          </p:nvSpPr>
          <p:spPr bwMode="auto">
            <a:xfrm>
              <a:off x="8891588" y="2933700"/>
              <a:ext cx="203200" cy="257175"/>
            </a:xfrm>
            <a:custGeom>
              <a:avLst/>
              <a:gdLst/>
              <a:ahLst/>
              <a:cxnLst>
                <a:cxn ang="0">
                  <a:pos x="495" y="533"/>
                </a:cxn>
                <a:cxn ang="0">
                  <a:pos x="493" y="562"/>
                </a:cxn>
                <a:cxn ang="0">
                  <a:pos x="488" y="589"/>
                </a:cxn>
                <a:cxn ang="0">
                  <a:pos x="481" y="613"/>
                </a:cxn>
                <a:cxn ang="0">
                  <a:pos x="471" y="633"/>
                </a:cxn>
                <a:cxn ang="0">
                  <a:pos x="463" y="645"/>
                </a:cxn>
                <a:cxn ang="0">
                  <a:pos x="453" y="654"/>
                </a:cxn>
                <a:cxn ang="0">
                  <a:pos x="443" y="664"/>
                </a:cxn>
                <a:cxn ang="0">
                  <a:pos x="431" y="671"/>
                </a:cxn>
                <a:cxn ang="0">
                  <a:pos x="418" y="677"/>
                </a:cxn>
                <a:cxn ang="0">
                  <a:pos x="402" y="682"/>
                </a:cxn>
                <a:cxn ang="0">
                  <a:pos x="367" y="687"/>
                </a:cxn>
                <a:cxn ang="0">
                  <a:pos x="347" y="688"/>
                </a:cxn>
                <a:cxn ang="0">
                  <a:pos x="327" y="687"/>
                </a:cxn>
                <a:cxn ang="0">
                  <a:pos x="309" y="685"/>
                </a:cxn>
                <a:cxn ang="0">
                  <a:pos x="292" y="682"/>
                </a:cxn>
                <a:cxn ang="0">
                  <a:pos x="277" y="677"/>
                </a:cxn>
                <a:cxn ang="0">
                  <a:pos x="258" y="667"/>
                </a:cxn>
                <a:cxn ang="0">
                  <a:pos x="246" y="659"/>
                </a:cxn>
                <a:cxn ang="0">
                  <a:pos x="235" y="650"/>
                </a:cxn>
                <a:cxn ang="0">
                  <a:pos x="223" y="633"/>
                </a:cxn>
                <a:cxn ang="0">
                  <a:pos x="210" y="605"/>
                </a:cxn>
                <a:cxn ang="0">
                  <a:pos x="203" y="572"/>
                </a:cxn>
                <a:cxn ang="0">
                  <a:pos x="200" y="553"/>
                </a:cxn>
                <a:cxn ang="0">
                  <a:pos x="199" y="511"/>
                </a:cxn>
                <a:cxn ang="0">
                  <a:pos x="0" y="0"/>
                </a:cxn>
                <a:cxn ang="0">
                  <a:pos x="1" y="530"/>
                </a:cxn>
                <a:cxn ang="0">
                  <a:pos x="3" y="567"/>
                </a:cxn>
                <a:cxn ang="0">
                  <a:pos x="9" y="601"/>
                </a:cxn>
                <a:cxn ang="0">
                  <a:pos x="18" y="632"/>
                </a:cxn>
                <a:cxn ang="0">
                  <a:pos x="28" y="661"/>
                </a:cxn>
                <a:cxn ang="0">
                  <a:pos x="42" y="686"/>
                </a:cxn>
                <a:cxn ang="0">
                  <a:pos x="53" y="704"/>
                </a:cxn>
                <a:cxn ang="0">
                  <a:pos x="66" y="720"/>
                </a:cxn>
                <a:cxn ang="0">
                  <a:pos x="86" y="740"/>
                </a:cxn>
                <a:cxn ang="0">
                  <a:pos x="108" y="757"/>
                </a:cxn>
                <a:cxn ang="0">
                  <a:pos x="132" y="772"/>
                </a:cxn>
                <a:cxn ang="0">
                  <a:pos x="159" y="783"/>
                </a:cxn>
                <a:cxn ang="0">
                  <a:pos x="187" y="794"/>
                </a:cxn>
                <a:cxn ang="0">
                  <a:pos x="218" y="801"/>
                </a:cxn>
                <a:cxn ang="0">
                  <a:pos x="249" y="807"/>
                </a:cxn>
                <a:cxn ang="0">
                  <a:pos x="284" y="810"/>
                </a:cxn>
                <a:cxn ang="0">
                  <a:pos x="320" y="811"/>
                </a:cxn>
                <a:cxn ang="0">
                  <a:pos x="357" y="810"/>
                </a:cxn>
                <a:cxn ang="0">
                  <a:pos x="390" y="807"/>
                </a:cxn>
                <a:cxn ang="0">
                  <a:pos x="423" y="801"/>
                </a:cxn>
                <a:cxn ang="0">
                  <a:pos x="453" y="794"/>
                </a:cxn>
                <a:cxn ang="0">
                  <a:pos x="482" y="783"/>
                </a:cxn>
                <a:cxn ang="0">
                  <a:pos x="508" y="772"/>
                </a:cxn>
                <a:cxn ang="0">
                  <a:pos x="532" y="757"/>
                </a:cxn>
                <a:cxn ang="0">
                  <a:pos x="553" y="740"/>
                </a:cxn>
                <a:cxn ang="0">
                  <a:pos x="573" y="720"/>
                </a:cxn>
                <a:cxn ang="0">
                  <a:pos x="590" y="698"/>
                </a:cxn>
                <a:cxn ang="0">
                  <a:pos x="605" y="673"/>
                </a:cxn>
                <a:cxn ang="0">
                  <a:pos x="612" y="661"/>
                </a:cxn>
                <a:cxn ang="0">
                  <a:pos x="623" y="632"/>
                </a:cxn>
                <a:cxn ang="0">
                  <a:pos x="631" y="601"/>
                </a:cxn>
                <a:cxn ang="0">
                  <a:pos x="635" y="575"/>
                </a:cxn>
                <a:cxn ang="0">
                  <a:pos x="639" y="550"/>
                </a:cxn>
                <a:cxn ang="0">
                  <a:pos x="640" y="511"/>
                </a:cxn>
                <a:cxn ang="0">
                  <a:pos x="496" y="0"/>
                </a:cxn>
              </a:cxnLst>
              <a:rect l="0" t="0" r="r" b="b"/>
              <a:pathLst>
                <a:path w="640" h="811">
                  <a:moveTo>
                    <a:pt x="496" y="511"/>
                  </a:moveTo>
                  <a:lnTo>
                    <a:pt x="495" y="533"/>
                  </a:lnTo>
                  <a:lnTo>
                    <a:pt x="494" y="553"/>
                  </a:lnTo>
                  <a:lnTo>
                    <a:pt x="493" y="562"/>
                  </a:lnTo>
                  <a:lnTo>
                    <a:pt x="491" y="572"/>
                  </a:lnTo>
                  <a:lnTo>
                    <a:pt x="488" y="589"/>
                  </a:lnTo>
                  <a:lnTo>
                    <a:pt x="484" y="605"/>
                  </a:lnTo>
                  <a:lnTo>
                    <a:pt x="481" y="613"/>
                  </a:lnTo>
                  <a:lnTo>
                    <a:pt x="479" y="619"/>
                  </a:lnTo>
                  <a:lnTo>
                    <a:pt x="471" y="633"/>
                  </a:lnTo>
                  <a:lnTo>
                    <a:pt x="467" y="638"/>
                  </a:lnTo>
                  <a:lnTo>
                    <a:pt x="463" y="645"/>
                  </a:lnTo>
                  <a:lnTo>
                    <a:pt x="459" y="650"/>
                  </a:lnTo>
                  <a:lnTo>
                    <a:pt x="453" y="654"/>
                  </a:lnTo>
                  <a:lnTo>
                    <a:pt x="448" y="659"/>
                  </a:lnTo>
                  <a:lnTo>
                    <a:pt x="443" y="664"/>
                  </a:lnTo>
                  <a:lnTo>
                    <a:pt x="438" y="667"/>
                  </a:lnTo>
                  <a:lnTo>
                    <a:pt x="431" y="671"/>
                  </a:lnTo>
                  <a:lnTo>
                    <a:pt x="424" y="674"/>
                  </a:lnTo>
                  <a:lnTo>
                    <a:pt x="418" y="677"/>
                  </a:lnTo>
                  <a:lnTo>
                    <a:pt x="410" y="680"/>
                  </a:lnTo>
                  <a:lnTo>
                    <a:pt x="402" y="682"/>
                  </a:lnTo>
                  <a:lnTo>
                    <a:pt x="385" y="685"/>
                  </a:lnTo>
                  <a:lnTo>
                    <a:pt x="367" y="687"/>
                  </a:lnTo>
                  <a:lnTo>
                    <a:pt x="358" y="688"/>
                  </a:lnTo>
                  <a:lnTo>
                    <a:pt x="347" y="688"/>
                  </a:lnTo>
                  <a:lnTo>
                    <a:pt x="337" y="688"/>
                  </a:lnTo>
                  <a:lnTo>
                    <a:pt x="327" y="687"/>
                  </a:lnTo>
                  <a:lnTo>
                    <a:pt x="318" y="686"/>
                  </a:lnTo>
                  <a:lnTo>
                    <a:pt x="309" y="685"/>
                  </a:lnTo>
                  <a:lnTo>
                    <a:pt x="301" y="684"/>
                  </a:lnTo>
                  <a:lnTo>
                    <a:pt x="292" y="682"/>
                  </a:lnTo>
                  <a:lnTo>
                    <a:pt x="284" y="680"/>
                  </a:lnTo>
                  <a:lnTo>
                    <a:pt x="277" y="677"/>
                  </a:lnTo>
                  <a:lnTo>
                    <a:pt x="263" y="671"/>
                  </a:lnTo>
                  <a:lnTo>
                    <a:pt x="258" y="667"/>
                  </a:lnTo>
                  <a:lnTo>
                    <a:pt x="251" y="664"/>
                  </a:lnTo>
                  <a:lnTo>
                    <a:pt x="246" y="659"/>
                  </a:lnTo>
                  <a:lnTo>
                    <a:pt x="241" y="654"/>
                  </a:lnTo>
                  <a:lnTo>
                    <a:pt x="235" y="650"/>
                  </a:lnTo>
                  <a:lnTo>
                    <a:pt x="231" y="645"/>
                  </a:lnTo>
                  <a:lnTo>
                    <a:pt x="223" y="633"/>
                  </a:lnTo>
                  <a:lnTo>
                    <a:pt x="217" y="619"/>
                  </a:lnTo>
                  <a:lnTo>
                    <a:pt x="210" y="605"/>
                  </a:lnTo>
                  <a:lnTo>
                    <a:pt x="206" y="589"/>
                  </a:lnTo>
                  <a:lnTo>
                    <a:pt x="203" y="572"/>
                  </a:lnTo>
                  <a:lnTo>
                    <a:pt x="201" y="562"/>
                  </a:lnTo>
                  <a:lnTo>
                    <a:pt x="200" y="553"/>
                  </a:lnTo>
                  <a:lnTo>
                    <a:pt x="199" y="533"/>
                  </a:lnTo>
                  <a:lnTo>
                    <a:pt x="199" y="511"/>
                  </a:lnTo>
                  <a:lnTo>
                    <a:pt x="199" y="0"/>
                  </a:lnTo>
                  <a:lnTo>
                    <a:pt x="0" y="0"/>
                  </a:lnTo>
                  <a:lnTo>
                    <a:pt x="0" y="511"/>
                  </a:lnTo>
                  <a:lnTo>
                    <a:pt x="1" y="530"/>
                  </a:lnTo>
                  <a:lnTo>
                    <a:pt x="2" y="550"/>
                  </a:lnTo>
                  <a:lnTo>
                    <a:pt x="3" y="567"/>
                  </a:lnTo>
                  <a:lnTo>
                    <a:pt x="6" y="584"/>
                  </a:lnTo>
                  <a:lnTo>
                    <a:pt x="9" y="601"/>
                  </a:lnTo>
                  <a:lnTo>
                    <a:pt x="12" y="617"/>
                  </a:lnTo>
                  <a:lnTo>
                    <a:pt x="18" y="632"/>
                  </a:lnTo>
                  <a:lnTo>
                    <a:pt x="22" y="647"/>
                  </a:lnTo>
                  <a:lnTo>
                    <a:pt x="28" y="661"/>
                  </a:lnTo>
                  <a:lnTo>
                    <a:pt x="35" y="673"/>
                  </a:lnTo>
                  <a:lnTo>
                    <a:pt x="42" y="686"/>
                  </a:lnTo>
                  <a:lnTo>
                    <a:pt x="49" y="698"/>
                  </a:lnTo>
                  <a:lnTo>
                    <a:pt x="53" y="704"/>
                  </a:lnTo>
                  <a:lnTo>
                    <a:pt x="58" y="710"/>
                  </a:lnTo>
                  <a:lnTo>
                    <a:pt x="66" y="720"/>
                  </a:lnTo>
                  <a:lnTo>
                    <a:pt x="77" y="730"/>
                  </a:lnTo>
                  <a:lnTo>
                    <a:pt x="86" y="740"/>
                  </a:lnTo>
                  <a:lnTo>
                    <a:pt x="97" y="749"/>
                  </a:lnTo>
                  <a:lnTo>
                    <a:pt x="108" y="757"/>
                  </a:lnTo>
                  <a:lnTo>
                    <a:pt x="120" y="764"/>
                  </a:lnTo>
                  <a:lnTo>
                    <a:pt x="132" y="772"/>
                  </a:lnTo>
                  <a:lnTo>
                    <a:pt x="145" y="778"/>
                  </a:lnTo>
                  <a:lnTo>
                    <a:pt x="159" y="783"/>
                  </a:lnTo>
                  <a:lnTo>
                    <a:pt x="172" y="789"/>
                  </a:lnTo>
                  <a:lnTo>
                    <a:pt x="187" y="794"/>
                  </a:lnTo>
                  <a:lnTo>
                    <a:pt x="202" y="798"/>
                  </a:lnTo>
                  <a:lnTo>
                    <a:pt x="218" y="801"/>
                  </a:lnTo>
                  <a:lnTo>
                    <a:pt x="233" y="805"/>
                  </a:lnTo>
                  <a:lnTo>
                    <a:pt x="249" y="807"/>
                  </a:lnTo>
                  <a:lnTo>
                    <a:pt x="267" y="809"/>
                  </a:lnTo>
                  <a:lnTo>
                    <a:pt x="284" y="810"/>
                  </a:lnTo>
                  <a:lnTo>
                    <a:pt x="302" y="811"/>
                  </a:lnTo>
                  <a:lnTo>
                    <a:pt x="320" y="811"/>
                  </a:lnTo>
                  <a:lnTo>
                    <a:pt x="339" y="811"/>
                  </a:lnTo>
                  <a:lnTo>
                    <a:pt x="357" y="810"/>
                  </a:lnTo>
                  <a:lnTo>
                    <a:pt x="373" y="809"/>
                  </a:lnTo>
                  <a:lnTo>
                    <a:pt x="390" y="807"/>
                  </a:lnTo>
                  <a:lnTo>
                    <a:pt x="407" y="805"/>
                  </a:lnTo>
                  <a:lnTo>
                    <a:pt x="423" y="801"/>
                  </a:lnTo>
                  <a:lnTo>
                    <a:pt x="439" y="798"/>
                  </a:lnTo>
                  <a:lnTo>
                    <a:pt x="453" y="794"/>
                  </a:lnTo>
                  <a:lnTo>
                    <a:pt x="467" y="789"/>
                  </a:lnTo>
                  <a:lnTo>
                    <a:pt x="482" y="783"/>
                  </a:lnTo>
                  <a:lnTo>
                    <a:pt x="494" y="778"/>
                  </a:lnTo>
                  <a:lnTo>
                    <a:pt x="508" y="772"/>
                  </a:lnTo>
                  <a:lnTo>
                    <a:pt x="520" y="764"/>
                  </a:lnTo>
                  <a:lnTo>
                    <a:pt x="532" y="757"/>
                  </a:lnTo>
                  <a:lnTo>
                    <a:pt x="543" y="749"/>
                  </a:lnTo>
                  <a:lnTo>
                    <a:pt x="553" y="740"/>
                  </a:lnTo>
                  <a:lnTo>
                    <a:pt x="564" y="730"/>
                  </a:lnTo>
                  <a:lnTo>
                    <a:pt x="573" y="720"/>
                  </a:lnTo>
                  <a:lnTo>
                    <a:pt x="583" y="710"/>
                  </a:lnTo>
                  <a:lnTo>
                    <a:pt x="590" y="698"/>
                  </a:lnTo>
                  <a:lnTo>
                    <a:pt x="599" y="686"/>
                  </a:lnTo>
                  <a:lnTo>
                    <a:pt x="605" y="673"/>
                  </a:lnTo>
                  <a:lnTo>
                    <a:pt x="609" y="667"/>
                  </a:lnTo>
                  <a:lnTo>
                    <a:pt x="612" y="661"/>
                  </a:lnTo>
                  <a:lnTo>
                    <a:pt x="617" y="647"/>
                  </a:lnTo>
                  <a:lnTo>
                    <a:pt x="623" y="632"/>
                  </a:lnTo>
                  <a:lnTo>
                    <a:pt x="627" y="617"/>
                  </a:lnTo>
                  <a:lnTo>
                    <a:pt x="631" y="601"/>
                  </a:lnTo>
                  <a:lnTo>
                    <a:pt x="634" y="584"/>
                  </a:lnTo>
                  <a:lnTo>
                    <a:pt x="635" y="575"/>
                  </a:lnTo>
                  <a:lnTo>
                    <a:pt x="636" y="567"/>
                  </a:lnTo>
                  <a:lnTo>
                    <a:pt x="639" y="550"/>
                  </a:lnTo>
                  <a:lnTo>
                    <a:pt x="640" y="530"/>
                  </a:lnTo>
                  <a:lnTo>
                    <a:pt x="640" y="511"/>
                  </a:lnTo>
                  <a:lnTo>
                    <a:pt x="640" y="0"/>
                  </a:lnTo>
                  <a:lnTo>
                    <a:pt x="496" y="0"/>
                  </a:lnTo>
                  <a:lnTo>
                    <a:pt x="496" y="5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6" name="Freeform 8"/>
            <p:cNvSpPr>
              <a:spLocks/>
            </p:cNvSpPr>
            <p:nvPr userDrawn="1"/>
          </p:nvSpPr>
          <p:spPr bwMode="auto">
            <a:xfrm>
              <a:off x="9134475" y="2933700"/>
              <a:ext cx="204787" cy="247650"/>
            </a:xfrm>
            <a:custGeom>
              <a:avLst/>
              <a:gdLst/>
              <a:ahLst/>
              <a:cxnLst>
                <a:cxn ang="0">
                  <a:pos x="282" y="110"/>
                </a:cxn>
                <a:cxn ang="0">
                  <a:pos x="316" y="112"/>
                </a:cxn>
                <a:cxn ang="0">
                  <a:pos x="330" y="115"/>
                </a:cxn>
                <a:cxn ang="0">
                  <a:pos x="344" y="121"/>
                </a:cxn>
                <a:cxn ang="0">
                  <a:pos x="357" y="126"/>
                </a:cxn>
                <a:cxn ang="0">
                  <a:pos x="374" y="137"/>
                </a:cxn>
                <a:cxn ang="0">
                  <a:pos x="383" y="144"/>
                </a:cxn>
                <a:cxn ang="0">
                  <a:pos x="391" y="154"/>
                </a:cxn>
                <a:cxn ang="0">
                  <a:pos x="402" y="170"/>
                </a:cxn>
                <a:cxn ang="0">
                  <a:pos x="410" y="188"/>
                </a:cxn>
                <a:cxn ang="0">
                  <a:pos x="416" y="207"/>
                </a:cxn>
                <a:cxn ang="0">
                  <a:pos x="419" y="230"/>
                </a:cxn>
                <a:cxn ang="0">
                  <a:pos x="420" y="252"/>
                </a:cxn>
                <a:cxn ang="0">
                  <a:pos x="420" y="270"/>
                </a:cxn>
                <a:cxn ang="0">
                  <a:pos x="418" y="286"/>
                </a:cxn>
                <a:cxn ang="0">
                  <a:pos x="415" y="301"/>
                </a:cxn>
                <a:cxn ang="0">
                  <a:pos x="409" y="315"/>
                </a:cxn>
                <a:cxn ang="0">
                  <a:pos x="403" y="327"/>
                </a:cxn>
                <a:cxn ang="0">
                  <a:pos x="396" y="338"/>
                </a:cxn>
                <a:cxn ang="0">
                  <a:pos x="386" y="348"/>
                </a:cxn>
                <a:cxn ang="0">
                  <a:pos x="376" y="358"/>
                </a:cxn>
                <a:cxn ang="0">
                  <a:pos x="363" y="365"/>
                </a:cxn>
                <a:cxn ang="0">
                  <a:pos x="349" y="372"/>
                </a:cxn>
                <a:cxn ang="0">
                  <a:pos x="317" y="383"/>
                </a:cxn>
                <a:cxn ang="0">
                  <a:pos x="298" y="387"/>
                </a:cxn>
                <a:cxn ang="0">
                  <a:pos x="278" y="391"/>
                </a:cxn>
                <a:cxn ang="0">
                  <a:pos x="255" y="393"/>
                </a:cxn>
                <a:cxn ang="0">
                  <a:pos x="435" y="780"/>
                </a:cxn>
                <a:cxn ang="0">
                  <a:pos x="459" y="437"/>
                </a:cxn>
                <a:cxn ang="0">
                  <a:pos x="495" y="423"/>
                </a:cxn>
                <a:cxn ang="0">
                  <a:pos x="526" y="406"/>
                </a:cxn>
                <a:cxn ang="0">
                  <a:pos x="552" y="386"/>
                </a:cxn>
                <a:cxn ang="0">
                  <a:pos x="565" y="375"/>
                </a:cxn>
                <a:cxn ang="0">
                  <a:pos x="576" y="362"/>
                </a:cxn>
                <a:cxn ang="0">
                  <a:pos x="585" y="349"/>
                </a:cxn>
                <a:cxn ang="0">
                  <a:pos x="592" y="334"/>
                </a:cxn>
                <a:cxn ang="0">
                  <a:pos x="600" y="319"/>
                </a:cxn>
                <a:cxn ang="0">
                  <a:pos x="606" y="302"/>
                </a:cxn>
                <a:cxn ang="0">
                  <a:pos x="610" y="284"/>
                </a:cxn>
                <a:cxn ang="0">
                  <a:pos x="613" y="265"/>
                </a:cxn>
                <a:cxn ang="0">
                  <a:pos x="616" y="234"/>
                </a:cxn>
                <a:cxn ang="0">
                  <a:pos x="616" y="211"/>
                </a:cxn>
                <a:cxn ang="0">
                  <a:pos x="613" y="188"/>
                </a:cxn>
                <a:cxn ang="0">
                  <a:pos x="609" y="166"/>
                </a:cxn>
                <a:cxn ang="0">
                  <a:pos x="603" y="145"/>
                </a:cxn>
                <a:cxn ang="0">
                  <a:pos x="594" y="125"/>
                </a:cxn>
                <a:cxn ang="0">
                  <a:pos x="583" y="106"/>
                </a:cxn>
                <a:cxn ang="0">
                  <a:pos x="570" y="88"/>
                </a:cxn>
                <a:cxn ang="0">
                  <a:pos x="557" y="72"/>
                </a:cxn>
                <a:cxn ang="0">
                  <a:pos x="541" y="57"/>
                </a:cxn>
                <a:cxn ang="0">
                  <a:pos x="532" y="49"/>
                </a:cxn>
                <a:cxn ang="0">
                  <a:pos x="523" y="43"/>
                </a:cxn>
                <a:cxn ang="0">
                  <a:pos x="504" y="31"/>
                </a:cxn>
                <a:cxn ang="0">
                  <a:pos x="484" y="21"/>
                </a:cxn>
                <a:cxn ang="0">
                  <a:pos x="462" y="13"/>
                </a:cxn>
                <a:cxn ang="0">
                  <a:pos x="439" y="7"/>
                </a:cxn>
                <a:cxn ang="0">
                  <a:pos x="415" y="2"/>
                </a:cxn>
                <a:cxn ang="0">
                  <a:pos x="389" y="0"/>
                </a:cxn>
                <a:cxn ang="0">
                  <a:pos x="0" y="0"/>
                </a:cxn>
                <a:cxn ang="0">
                  <a:pos x="198" y="780"/>
                </a:cxn>
              </a:cxnLst>
              <a:rect l="0" t="0" r="r" b="b"/>
              <a:pathLst>
                <a:path w="644" h="780">
                  <a:moveTo>
                    <a:pt x="198" y="110"/>
                  </a:moveTo>
                  <a:lnTo>
                    <a:pt x="282" y="110"/>
                  </a:lnTo>
                  <a:lnTo>
                    <a:pt x="300" y="111"/>
                  </a:lnTo>
                  <a:lnTo>
                    <a:pt x="316" y="112"/>
                  </a:lnTo>
                  <a:lnTo>
                    <a:pt x="323" y="114"/>
                  </a:lnTo>
                  <a:lnTo>
                    <a:pt x="330" y="115"/>
                  </a:lnTo>
                  <a:lnTo>
                    <a:pt x="338" y="118"/>
                  </a:lnTo>
                  <a:lnTo>
                    <a:pt x="344" y="121"/>
                  </a:lnTo>
                  <a:lnTo>
                    <a:pt x="350" y="123"/>
                  </a:lnTo>
                  <a:lnTo>
                    <a:pt x="357" y="126"/>
                  </a:lnTo>
                  <a:lnTo>
                    <a:pt x="368" y="132"/>
                  </a:lnTo>
                  <a:lnTo>
                    <a:pt x="374" y="137"/>
                  </a:lnTo>
                  <a:lnTo>
                    <a:pt x="378" y="140"/>
                  </a:lnTo>
                  <a:lnTo>
                    <a:pt x="383" y="144"/>
                  </a:lnTo>
                  <a:lnTo>
                    <a:pt x="387" y="150"/>
                  </a:lnTo>
                  <a:lnTo>
                    <a:pt x="391" y="154"/>
                  </a:lnTo>
                  <a:lnTo>
                    <a:pt x="395" y="159"/>
                  </a:lnTo>
                  <a:lnTo>
                    <a:pt x="402" y="170"/>
                  </a:lnTo>
                  <a:lnTo>
                    <a:pt x="407" y="182"/>
                  </a:lnTo>
                  <a:lnTo>
                    <a:pt x="410" y="188"/>
                  </a:lnTo>
                  <a:lnTo>
                    <a:pt x="413" y="194"/>
                  </a:lnTo>
                  <a:lnTo>
                    <a:pt x="416" y="207"/>
                  </a:lnTo>
                  <a:lnTo>
                    <a:pt x="418" y="222"/>
                  </a:lnTo>
                  <a:lnTo>
                    <a:pt x="419" y="230"/>
                  </a:lnTo>
                  <a:lnTo>
                    <a:pt x="420" y="237"/>
                  </a:lnTo>
                  <a:lnTo>
                    <a:pt x="420" y="252"/>
                  </a:lnTo>
                  <a:lnTo>
                    <a:pt x="420" y="262"/>
                  </a:lnTo>
                  <a:lnTo>
                    <a:pt x="420" y="270"/>
                  </a:lnTo>
                  <a:lnTo>
                    <a:pt x="419" y="279"/>
                  </a:lnTo>
                  <a:lnTo>
                    <a:pt x="418" y="286"/>
                  </a:lnTo>
                  <a:lnTo>
                    <a:pt x="416" y="294"/>
                  </a:lnTo>
                  <a:lnTo>
                    <a:pt x="415" y="301"/>
                  </a:lnTo>
                  <a:lnTo>
                    <a:pt x="413" y="308"/>
                  </a:lnTo>
                  <a:lnTo>
                    <a:pt x="409" y="315"/>
                  </a:lnTo>
                  <a:lnTo>
                    <a:pt x="406" y="321"/>
                  </a:lnTo>
                  <a:lnTo>
                    <a:pt x="403" y="327"/>
                  </a:lnTo>
                  <a:lnTo>
                    <a:pt x="400" y="333"/>
                  </a:lnTo>
                  <a:lnTo>
                    <a:pt x="396" y="338"/>
                  </a:lnTo>
                  <a:lnTo>
                    <a:pt x="391" y="344"/>
                  </a:lnTo>
                  <a:lnTo>
                    <a:pt x="386" y="348"/>
                  </a:lnTo>
                  <a:lnTo>
                    <a:pt x="381" y="353"/>
                  </a:lnTo>
                  <a:lnTo>
                    <a:pt x="376" y="358"/>
                  </a:lnTo>
                  <a:lnTo>
                    <a:pt x="369" y="362"/>
                  </a:lnTo>
                  <a:lnTo>
                    <a:pt x="363" y="365"/>
                  </a:lnTo>
                  <a:lnTo>
                    <a:pt x="357" y="369"/>
                  </a:lnTo>
                  <a:lnTo>
                    <a:pt x="349" y="372"/>
                  </a:lnTo>
                  <a:lnTo>
                    <a:pt x="334" y="378"/>
                  </a:lnTo>
                  <a:lnTo>
                    <a:pt x="317" y="383"/>
                  </a:lnTo>
                  <a:lnTo>
                    <a:pt x="307" y="385"/>
                  </a:lnTo>
                  <a:lnTo>
                    <a:pt x="298" y="387"/>
                  </a:lnTo>
                  <a:lnTo>
                    <a:pt x="288" y="389"/>
                  </a:lnTo>
                  <a:lnTo>
                    <a:pt x="278" y="391"/>
                  </a:lnTo>
                  <a:lnTo>
                    <a:pt x="266" y="392"/>
                  </a:lnTo>
                  <a:lnTo>
                    <a:pt x="255" y="393"/>
                  </a:lnTo>
                  <a:lnTo>
                    <a:pt x="230" y="395"/>
                  </a:lnTo>
                  <a:lnTo>
                    <a:pt x="435" y="780"/>
                  </a:lnTo>
                  <a:lnTo>
                    <a:pt x="644" y="780"/>
                  </a:lnTo>
                  <a:lnTo>
                    <a:pt x="459" y="437"/>
                  </a:lnTo>
                  <a:lnTo>
                    <a:pt x="477" y="430"/>
                  </a:lnTo>
                  <a:lnTo>
                    <a:pt x="495" y="423"/>
                  </a:lnTo>
                  <a:lnTo>
                    <a:pt x="510" y="415"/>
                  </a:lnTo>
                  <a:lnTo>
                    <a:pt x="526" y="406"/>
                  </a:lnTo>
                  <a:lnTo>
                    <a:pt x="540" y="396"/>
                  </a:lnTo>
                  <a:lnTo>
                    <a:pt x="552" y="386"/>
                  </a:lnTo>
                  <a:lnTo>
                    <a:pt x="559" y="380"/>
                  </a:lnTo>
                  <a:lnTo>
                    <a:pt x="565" y="375"/>
                  </a:lnTo>
                  <a:lnTo>
                    <a:pt x="570" y="368"/>
                  </a:lnTo>
                  <a:lnTo>
                    <a:pt x="576" y="362"/>
                  </a:lnTo>
                  <a:lnTo>
                    <a:pt x="580" y="355"/>
                  </a:lnTo>
                  <a:lnTo>
                    <a:pt x="585" y="349"/>
                  </a:lnTo>
                  <a:lnTo>
                    <a:pt x="589" y="342"/>
                  </a:lnTo>
                  <a:lnTo>
                    <a:pt x="592" y="334"/>
                  </a:lnTo>
                  <a:lnTo>
                    <a:pt x="597" y="327"/>
                  </a:lnTo>
                  <a:lnTo>
                    <a:pt x="600" y="319"/>
                  </a:lnTo>
                  <a:lnTo>
                    <a:pt x="603" y="311"/>
                  </a:lnTo>
                  <a:lnTo>
                    <a:pt x="606" y="302"/>
                  </a:lnTo>
                  <a:lnTo>
                    <a:pt x="608" y="294"/>
                  </a:lnTo>
                  <a:lnTo>
                    <a:pt x="610" y="284"/>
                  </a:lnTo>
                  <a:lnTo>
                    <a:pt x="612" y="275"/>
                  </a:lnTo>
                  <a:lnTo>
                    <a:pt x="613" y="265"/>
                  </a:lnTo>
                  <a:lnTo>
                    <a:pt x="616" y="244"/>
                  </a:lnTo>
                  <a:lnTo>
                    <a:pt x="616" y="234"/>
                  </a:lnTo>
                  <a:lnTo>
                    <a:pt x="617" y="223"/>
                  </a:lnTo>
                  <a:lnTo>
                    <a:pt x="616" y="211"/>
                  </a:lnTo>
                  <a:lnTo>
                    <a:pt x="616" y="200"/>
                  </a:lnTo>
                  <a:lnTo>
                    <a:pt x="613" y="188"/>
                  </a:lnTo>
                  <a:lnTo>
                    <a:pt x="611" y="177"/>
                  </a:lnTo>
                  <a:lnTo>
                    <a:pt x="609" y="166"/>
                  </a:lnTo>
                  <a:lnTo>
                    <a:pt x="606" y="155"/>
                  </a:lnTo>
                  <a:lnTo>
                    <a:pt x="603" y="145"/>
                  </a:lnTo>
                  <a:lnTo>
                    <a:pt x="599" y="135"/>
                  </a:lnTo>
                  <a:lnTo>
                    <a:pt x="594" y="125"/>
                  </a:lnTo>
                  <a:lnTo>
                    <a:pt x="589" y="115"/>
                  </a:lnTo>
                  <a:lnTo>
                    <a:pt x="583" y="106"/>
                  </a:lnTo>
                  <a:lnTo>
                    <a:pt x="578" y="96"/>
                  </a:lnTo>
                  <a:lnTo>
                    <a:pt x="570" y="88"/>
                  </a:lnTo>
                  <a:lnTo>
                    <a:pt x="564" y="79"/>
                  </a:lnTo>
                  <a:lnTo>
                    <a:pt x="557" y="72"/>
                  </a:lnTo>
                  <a:lnTo>
                    <a:pt x="549" y="64"/>
                  </a:lnTo>
                  <a:lnTo>
                    <a:pt x="541" y="57"/>
                  </a:lnTo>
                  <a:lnTo>
                    <a:pt x="537" y="53"/>
                  </a:lnTo>
                  <a:lnTo>
                    <a:pt x="532" y="49"/>
                  </a:lnTo>
                  <a:lnTo>
                    <a:pt x="527" y="46"/>
                  </a:lnTo>
                  <a:lnTo>
                    <a:pt x="523" y="43"/>
                  </a:lnTo>
                  <a:lnTo>
                    <a:pt x="514" y="37"/>
                  </a:lnTo>
                  <a:lnTo>
                    <a:pt x="504" y="31"/>
                  </a:lnTo>
                  <a:lnTo>
                    <a:pt x="495" y="26"/>
                  </a:lnTo>
                  <a:lnTo>
                    <a:pt x="484" y="21"/>
                  </a:lnTo>
                  <a:lnTo>
                    <a:pt x="474" y="17"/>
                  </a:lnTo>
                  <a:lnTo>
                    <a:pt x="462" y="13"/>
                  </a:lnTo>
                  <a:lnTo>
                    <a:pt x="450" y="10"/>
                  </a:lnTo>
                  <a:lnTo>
                    <a:pt x="439" y="7"/>
                  </a:lnTo>
                  <a:lnTo>
                    <a:pt x="427" y="4"/>
                  </a:lnTo>
                  <a:lnTo>
                    <a:pt x="415" y="2"/>
                  </a:lnTo>
                  <a:lnTo>
                    <a:pt x="403" y="1"/>
                  </a:lnTo>
                  <a:lnTo>
                    <a:pt x="389" y="0"/>
                  </a:lnTo>
                  <a:lnTo>
                    <a:pt x="377" y="0"/>
                  </a:lnTo>
                  <a:lnTo>
                    <a:pt x="0" y="0"/>
                  </a:lnTo>
                  <a:lnTo>
                    <a:pt x="0" y="780"/>
                  </a:lnTo>
                  <a:lnTo>
                    <a:pt x="198" y="780"/>
                  </a:lnTo>
                  <a:lnTo>
                    <a:pt x="198" y="1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7" name="Freeform 9"/>
            <p:cNvSpPr>
              <a:spLocks noEditPoints="1"/>
            </p:cNvSpPr>
            <p:nvPr userDrawn="1"/>
          </p:nvSpPr>
          <p:spPr bwMode="auto">
            <a:xfrm>
              <a:off x="8323263" y="2924175"/>
              <a:ext cx="241300" cy="266700"/>
            </a:xfrm>
            <a:custGeom>
              <a:avLst/>
              <a:gdLst/>
              <a:ahLst/>
              <a:cxnLst>
                <a:cxn ang="0">
                  <a:pos x="291" y="9"/>
                </a:cxn>
                <a:cxn ang="0">
                  <a:pos x="197" y="43"/>
                </a:cxn>
                <a:cxn ang="0">
                  <a:pos x="156" y="68"/>
                </a:cxn>
                <a:cxn ang="0">
                  <a:pos x="120" y="98"/>
                </a:cxn>
                <a:cxn ang="0">
                  <a:pos x="63" y="172"/>
                </a:cxn>
                <a:cxn ang="0">
                  <a:pos x="24" y="261"/>
                </a:cxn>
                <a:cxn ang="0">
                  <a:pos x="11" y="309"/>
                </a:cxn>
                <a:cxn ang="0">
                  <a:pos x="1" y="400"/>
                </a:cxn>
                <a:cxn ang="0">
                  <a:pos x="6" y="504"/>
                </a:cxn>
                <a:cxn ang="0">
                  <a:pos x="30" y="601"/>
                </a:cxn>
                <a:cxn ang="0">
                  <a:pos x="63" y="670"/>
                </a:cxn>
                <a:cxn ang="0">
                  <a:pos x="120" y="744"/>
                </a:cxn>
                <a:cxn ang="0">
                  <a:pos x="197" y="799"/>
                </a:cxn>
                <a:cxn ang="0">
                  <a:pos x="270" y="828"/>
                </a:cxn>
                <a:cxn ang="0">
                  <a:pos x="334" y="840"/>
                </a:cxn>
                <a:cxn ang="0">
                  <a:pos x="427" y="840"/>
                </a:cxn>
                <a:cxn ang="0">
                  <a:pos x="529" y="816"/>
                </a:cxn>
                <a:cxn ang="0">
                  <a:pos x="589" y="785"/>
                </a:cxn>
                <a:cxn ang="0">
                  <a:pos x="627" y="757"/>
                </a:cxn>
                <a:cxn ang="0">
                  <a:pos x="678" y="701"/>
                </a:cxn>
                <a:cxn ang="0">
                  <a:pos x="724" y="619"/>
                </a:cxn>
                <a:cxn ang="0">
                  <a:pos x="745" y="554"/>
                </a:cxn>
                <a:cxn ang="0">
                  <a:pos x="758" y="484"/>
                </a:cxn>
                <a:cxn ang="0">
                  <a:pos x="760" y="379"/>
                </a:cxn>
                <a:cxn ang="0">
                  <a:pos x="743" y="279"/>
                </a:cxn>
                <a:cxn ang="0">
                  <a:pos x="716" y="206"/>
                </a:cxn>
                <a:cxn ang="0">
                  <a:pos x="666" y="126"/>
                </a:cxn>
                <a:cxn ang="0">
                  <a:pos x="598" y="63"/>
                </a:cxn>
                <a:cxn ang="0">
                  <a:pos x="520" y="23"/>
                </a:cxn>
                <a:cxn ang="0">
                  <a:pos x="448" y="6"/>
                </a:cxn>
                <a:cxn ang="0">
                  <a:pos x="381" y="0"/>
                </a:cxn>
                <a:cxn ang="0">
                  <a:pos x="345" y="731"/>
                </a:cxn>
                <a:cxn ang="0">
                  <a:pos x="303" y="712"/>
                </a:cxn>
                <a:cxn ang="0">
                  <a:pos x="264" y="678"/>
                </a:cxn>
                <a:cxn ang="0">
                  <a:pos x="231" y="629"/>
                </a:cxn>
                <a:cxn ang="0">
                  <a:pos x="208" y="562"/>
                </a:cxn>
                <a:cxn ang="0">
                  <a:pos x="195" y="479"/>
                </a:cxn>
                <a:cxn ang="0">
                  <a:pos x="192" y="382"/>
                </a:cxn>
                <a:cxn ang="0">
                  <a:pos x="204" y="296"/>
                </a:cxn>
                <a:cxn ang="0">
                  <a:pos x="226" y="226"/>
                </a:cxn>
                <a:cxn ang="0">
                  <a:pos x="257" y="173"/>
                </a:cxn>
                <a:cxn ang="0">
                  <a:pos x="295" y="136"/>
                </a:cxn>
                <a:cxn ang="0">
                  <a:pos x="337" y="114"/>
                </a:cxn>
                <a:cxn ang="0">
                  <a:pos x="381" y="107"/>
                </a:cxn>
                <a:cxn ang="0">
                  <a:pos x="425" y="114"/>
                </a:cxn>
                <a:cxn ang="0">
                  <a:pos x="467" y="136"/>
                </a:cxn>
                <a:cxn ang="0">
                  <a:pos x="504" y="173"/>
                </a:cxn>
                <a:cxn ang="0">
                  <a:pos x="534" y="226"/>
                </a:cxn>
                <a:cxn ang="0">
                  <a:pos x="557" y="296"/>
                </a:cxn>
                <a:cxn ang="0">
                  <a:pos x="568" y="382"/>
                </a:cxn>
                <a:cxn ang="0">
                  <a:pos x="567" y="479"/>
                </a:cxn>
                <a:cxn ang="0">
                  <a:pos x="553" y="562"/>
                </a:cxn>
                <a:cxn ang="0">
                  <a:pos x="529" y="629"/>
                </a:cxn>
                <a:cxn ang="0">
                  <a:pos x="497" y="678"/>
                </a:cxn>
                <a:cxn ang="0">
                  <a:pos x="459" y="712"/>
                </a:cxn>
                <a:cxn ang="0">
                  <a:pos x="416" y="731"/>
                </a:cxn>
              </a:cxnLst>
              <a:rect l="0" t="0" r="r" b="b"/>
              <a:pathLst>
                <a:path w="761" h="842">
                  <a:moveTo>
                    <a:pt x="381" y="0"/>
                  </a:moveTo>
                  <a:lnTo>
                    <a:pt x="357" y="1"/>
                  </a:lnTo>
                  <a:lnTo>
                    <a:pt x="334" y="2"/>
                  </a:lnTo>
                  <a:lnTo>
                    <a:pt x="312" y="6"/>
                  </a:lnTo>
                  <a:lnTo>
                    <a:pt x="291" y="9"/>
                  </a:lnTo>
                  <a:lnTo>
                    <a:pt x="270" y="14"/>
                  </a:lnTo>
                  <a:lnTo>
                    <a:pt x="251" y="19"/>
                  </a:lnTo>
                  <a:lnTo>
                    <a:pt x="232" y="27"/>
                  </a:lnTo>
                  <a:lnTo>
                    <a:pt x="213" y="34"/>
                  </a:lnTo>
                  <a:lnTo>
                    <a:pt x="197" y="43"/>
                  </a:lnTo>
                  <a:lnTo>
                    <a:pt x="188" y="47"/>
                  </a:lnTo>
                  <a:lnTo>
                    <a:pt x="180" y="52"/>
                  </a:lnTo>
                  <a:lnTo>
                    <a:pt x="171" y="58"/>
                  </a:lnTo>
                  <a:lnTo>
                    <a:pt x="164" y="63"/>
                  </a:lnTo>
                  <a:lnTo>
                    <a:pt x="156" y="68"/>
                  </a:lnTo>
                  <a:lnTo>
                    <a:pt x="148" y="74"/>
                  </a:lnTo>
                  <a:lnTo>
                    <a:pt x="141" y="80"/>
                  </a:lnTo>
                  <a:lnTo>
                    <a:pt x="133" y="86"/>
                  </a:lnTo>
                  <a:lnTo>
                    <a:pt x="127" y="92"/>
                  </a:lnTo>
                  <a:lnTo>
                    <a:pt x="120" y="98"/>
                  </a:lnTo>
                  <a:lnTo>
                    <a:pt x="107" y="112"/>
                  </a:lnTo>
                  <a:lnTo>
                    <a:pt x="95" y="126"/>
                  </a:lnTo>
                  <a:lnTo>
                    <a:pt x="83" y="141"/>
                  </a:lnTo>
                  <a:lnTo>
                    <a:pt x="72" y="156"/>
                  </a:lnTo>
                  <a:lnTo>
                    <a:pt x="63" y="172"/>
                  </a:lnTo>
                  <a:lnTo>
                    <a:pt x="54" y="189"/>
                  </a:lnTo>
                  <a:lnTo>
                    <a:pt x="45" y="206"/>
                  </a:lnTo>
                  <a:lnTo>
                    <a:pt x="37" y="223"/>
                  </a:lnTo>
                  <a:lnTo>
                    <a:pt x="30" y="241"/>
                  </a:lnTo>
                  <a:lnTo>
                    <a:pt x="24" y="261"/>
                  </a:lnTo>
                  <a:lnTo>
                    <a:pt x="21" y="269"/>
                  </a:lnTo>
                  <a:lnTo>
                    <a:pt x="18" y="279"/>
                  </a:lnTo>
                  <a:lnTo>
                    <a:pt x="16" y="288"/>
                  </a:lnTo>
                  <a:lnTo>
                    <a:pt x="14" y="299"/>
                  </a:lnTo>
                  <a:lnTo>
                    <a:pt x="11" y="309"/>
                  </a:lnTo>
                  <a:lnTo>
                    <a:pt x="9" y="318"/>
                  </a:lnTo>
                  <a:lnTo>
                    <a:pt x="6" y="338"/>
                  </a:lnTo>
                  <a:lnTo>
                    <a:pt x="3" y="359"/>
                  </a:lnTo>
                  <a:lnTo>
                    <a:pt x="2" y="379"/>
                  </a:lnTo>
                  <a:lnTo>
                    <a:pt x="1" y="400"/>
                  </a:lnTo>
                  <a:lnTo>
                    <a:pt x="0" y="422"/>
                  </a:lnTo>
                  <a:lnTo>
                    <a:pt x="1" y="442"/>
                  </a:lnTo>
                  <a:lnTo>
                    <a:pt x="2" y="463"/>
                  </a:lnTo>
                  <a:lnTo>
                    <a:pt x="3" y="484"/>
                  </a:lnTo>
                  <a:lnTo>
                    <a:pt x="6" y="504"/>
                  </a:lnTo>
                  <a:lnTo>
                    <a:pt x="9" y="524"/>
                  </a:lnTo>
                  <a:lnTo>
                    <a:pt x="14" y="544"/>
                  </a:lnTo>
                  <a:lnTo>
                    <a:pt x="18" y="564"/>
                  </a:lnTo>
                  <a:lnTo>
                    <a:pt x="24" y="583"/>
                  </a:lnTo>
                  <a:lnTo>
                    <a:pt x="30" y="601"/>
                  </a:lnTo>
                  <a:lnTo>
                    <a:pt x="34" y="610"/>
                  </a:lnTo>
                  <a:lnTo>
                    <a:pt x="37" y="619"/>
                  </a:lnTo>
                  <a:lnTo>
                    <a:pt x="45" y="637"/>
                  </a:lnTo>
                  <a:lnTo>
                    <a:pt x="54" y="654"/>
                  </a:lnTo>
                  <a:lnTo>
                    <a:pt x="63" y="670"/>
                  </a:lnTo>
                  <a:lnTo>
                    <a:pt x="72" y="686"/>
                  </a:lnTo>
                  <a:lnTo>
                    <a:pt x="83" y="701"/>
                  </a:lnTo>
                  <a:lnTo>
                    <a:pt x="95" y="716"/>
                  </a:lnTo>
                  <a:lnTo>
                    <a:pt x="107" y="731"/>
                  </a:lnTo>
                  <a:lnTo>
                    <a:pt x="120" y="744"/>
                  </a:lnTo>
                  <a:lnTo>
                    <a:pt x="133" y="757"/>
                  </a:lnTo>
                  <a:lnTo>
                    <a:pt x="148" y="768"/>
                  </a:lnTo>
                  <a:lnTo>
                    <a:pt x="164" y="780"/>
                  </a:lnTo>
                  <a:lnTo>
                    <a:pt x="180" y="790"/>
                  </a:lnTo>
                  <a:lnTo>
                    <a:pt x="197" y="799"/>
                  </a:lnTo>
                  <a:lnTo>
                    <a:pt x="213" y="808"/>
                  </a:lnTo>
                  <a:lnTo>
                    <a:pt x="232" y="816"/>
                  </a:lnTo>
                  <a:lnTo>
                    <a:pt x="242" y="820"/>
                  </a:lnTo>
                  <a:lnTo>
                    <a:pt x="251" y="823"/>
                  </a:lnTo>
                  <a:lnTo>
                    <a:pt x="270" y="828"/>
                  </a:lnTo>
                  <a:lnTo>
                    <a:pt x="281" y="831"/>
                  </a:lnTo>
                  <a:lnTo>
                    <a:pt x="291" y="833"/>
                  </a:lnTo>
                  <a:lnTo>
                    <a:pt x="312" y="837"/>
                  </a:lnTo>
                  <a:lnTo>
                    <a:pt x="323" y="839"/>
                  </a:lnTo>
                  <a:lnTo>
                    <a:pt x="334" y="840"/>
                  </a:lnTo>
                  <a:lnTo>
                    <a:pt x="346" y="841"/>
                  </a:lnTo>
                  <a:lnTo>
                    <a:pt x="357" y="842"/>
                  </a:lnTo>
                  <a:lnTo>
                    <a:pt x="381" y="842"/>
                  </a:lnTo>
                  <a:lnTo>
                    <a:pt x="404" y="842"/>
                  </a:lnTo>
                  <a:lnTo>
                    <a:pt x="427" y="840"/>
                  </a:lnTo>
                  <a:lnTo>
                    <a:pt x="448" y="837"/>
                  </a:lnTo>
                  <a:lnTo>
                    <a:pt x="470" y="833"/>
                  </a:lnTo>
                  <a:lnTo>
                    <a:pt x="490" y="828"/>
                  </a:lnTo>
                  <a:lnTo>
                    <a:pt x="510" y="823"/>
                  </a:lnTo>
                  <a:lnTo>
                    <a:pt x="529" y="816"/>
                  </a:lnTo>
                  <a:lnTo>
                    <a:pt x="547" y="808"/>
                  </a:lnTo>
                  <a:lnTo>
                    <a:pt x="565" y="799"/>
                  </a:lnTo>
                  <a:lnTo>
                    <a:pt x="573" y="795"/>
                  </a:lnTo>
                  <a:lnTo>
                    <a:pt x="582" y="790"/>
                  </a:lnTo>
                  <a:lnTo>
                    <a:pt x="589" y="785"/>
                  </a:lnTo>
                  <a:lnTo>
                    <a:pt x="598" y="780"/>
                  </a:lnTo>
                  <a:lnTo>
                    <a:pt x="605" y="774"/>
                  </a:lnTo>
                  <a:lnTo>
                    <a:pt x="612" y="768"/>
                  </a:lnTo>
                  <a:lnTo>
                    <a:pt x="620" y="763"/>
                  </a:lnTo>
                  <a:lnTo>
                    <a:pt x="627" y="757"/>
                  </a:lnTo>
                  <a:lnTo>
                    <a:pt x="634" y="750"/>
                  </a:lnTo>
                  <a:lnTo>
                    <a:pt x="641" y="744"/>
                  </a:lnTo>
                  <a:lnTo>
                    <a:pt x="653" y="731"/>
                  </a:lnTo>
                  <a:lnTo>
                    <a:pt x="666" y="716"/>
                  </a:lnTo>
                  <a:lnTo>
                    <a:pt x="678" y="701"/>
                  </a:lnTo>
                  <a:lnTo>
                    <a:pt x="688" y="686"/>
                  </a:lnTo>
                  <a:lnTo>
                    <a:pt x="699" y="670"/>
                  </a:lnTo>
                  <a:lnTo>
                    <a:pt x="707" y="654"/>
                  </a:lnTo>
                  <a:lnTo>
                    <a:pt x="716" y="637"/>
                  </a:lnTo>
                  <a:lnTo>
                    <a:pt x="724" y="619"/>
                  </a:lnTo>
                  <a:lnTo>
                    <a:pt x="731" y="601"/>
                  </a:lnTo>
                  <a:lnTo>
                    <a:pt x="738" y="583"/>
                  </a:lnTo>
                  <a:lnTo>
                    <a:pt x="740" y="573"/>
                  </a:lnTo>
                  <a:lnTo>
                    <a:pt x="743" y="564"/>
                  </a:lnTo>
                  <a:lnTo>
                    <a:pt x="745" y="554"/>
                  </a:lnTo>
                  <a:lnTo>
                    <a:pt x="747" y="544"/>
                  </a:lnTo>
                  <a:lnTo>
                    <a:pt x="749" y="535"/>
                  </a:lnTo>
                  <a:lnTo>
                    <a:pt x="751" y="524"/>
                  </a:lnTo>
                  <a:lnTo>
                    <a:pt x="754" y="504"/>
                  </a:lnTo>
                  <a:lnTo>
                    <a:pt x="758" y="484"/>
                  </a:lnTo>
                  <a:lnTo>
                    <a:pt x="760" y="463"/>
                  </a:lnTo>
                  <a:lnTo>
                    <a:pt x="761" y="442"/>
                  </a:lnTo>
                  <a:lnTo>
                    <a:pt x="761" y="422"/>
                  </a:lnTo>
                  <a:lnTo>
                    <a:pt x="761" y="400"/>
                  </a:lnTo>
                  <a:lnTo>
                    <a:pt x="760" y="379"/>
                  </a:lnTo>
                  <a:lnTo>
                    <a:pt x="758" y="359"/>
                  </a:lnTo>
                  <a:lnTo>
                    <a:pt x="754" y="338"/>
                  </a:lnTo>
                  <a:lnTo>
                    <a:pt x="751" y="318"/>
                  </a:lnTo>
                  <a:lnTo>
                    <a:pt x="747" y="299"/>
                  </a:lnTo>
                  <a:lnTo>
                    <a:pt x="743" y="279"/>
                  </a:lnTo>
                  <a:lnTo>
                    <a:pt x="738" y="261"/>
                  </a:lnTo>
                  <a:lnTo>
                    <a:pt x="731" y="241"/>
                  </a:lnTo>
                  <a:lnTo>
                    <a:pt x="727" y="233"/>
                  </a:lnTo>
                  <a:lnTo>
                    <a:pt x="724" y="223"/>
                  </a:lnTo>
                  <a:lnTo>
                    <a:pt x="716" y="206"/>
                  </a:lnTo>
                  <a:lnTo>
                    <a:pt x="707" y="189"/>
                  </a:lnTo>
                  <a:lnTo>
                    <a:pt x="699" y="172"/>
                  </a:lnTo>
                  <a:lnTo>
                    <a:pt x="688" y="156"/>
                  </a:lnTo>
                  <a:lnTo>
                    <a:pt x="678" y="141"/>
                  </a:lnTo>
                  <a:lnTo>
                    <a:pt x="666" y="126"/>
                  </a:lnTo>
                  <a:lnTo>
                    <a:pt x="653" y="112"/>
                  </a:lnTo>
                  <a:lnTo>
                    <a:pt x="641" y="98"/>
                  </a:lnTo>
                  <a:lnTo>
                    <a:pt x="627" y="86"/>
                  </a:lnTo>
                  <a:lnTo>
                    <a:pt x="612" y="74"/>
                  </a:lnTo>
                  <a:lnTo>
                    <a:pt x="598" y="63"/>
                  </a:lnTo>
                  <a:lnTo>
                    <a:pt x="582" y="52"/>
                  </a:lnTo>
                  <a:lnTo>
                    <a:pt x="565" y="43"/>
                  </a:lnTo>
                  <a:lnTo>
                    <a:pt x="547" y="34"/>
                  </a:lnTo>
                  <a:lnTo>
                    <a:pt x="529" y="27"/>
                  </a:lnTo>
                  <a:lnTo>
                    <a:pt x="520" y="23"/>
                  </a:lnTo>
                  <a:lnTo>
                    <a:pt x="510" y="19"/>
                  </a:lnTo>
                  <a:lnTo>
                    <a:pt x="490" y="14"/>
                  </a:lnTo>
                  <a:lnTo>
                    <a:pt x="480" y="12"/>
                  </a:lnTo>
                  <a:lnTo>
                    <a:pt x="470" y="9"/>
                  </a:lnTo>
                  <a:lnTo>
                    <a:pt x="448" y="6"/>
                  </a:lnTo>
                  <a:lnTo>
                    <a:pt x="438" y="3"/>
                  </a:lnTo>
                  <a:lnTo>
                    <a:pt x="427" y="2"/>
                  </a:lnTo>
                  <a:lnTo>
                    <a:pt x="416" y="1"/>
                  </a:lnTo>
                  <a:lnTo>
                    <a:pt x="404" y="1"/>
                  </a:lnTo>
                  <a:lnTo>
                    <a:pt x="381" y="0"/>
                  </a:lnTo>
                  <a:close/>
                  <a:moveTo>
                    <a:pt x="381" y="735"/>
                  </a:moveTo>
                  <a:lnTo>
                    <a:pt x="371" y="735"/>
                  </a:lnTo>
                  <a:lnTo>
                    <a:pt x="363" y="734"/>
                  </a:lnTo>
                  <a:lnTo>
                    <a:pt x="353" y="733"/>
                  </a:lnTo>
                  <a:lnTo>
                    <a:pt x="345" y="731"/>
                  </a:lnTo>
                  <a:lnTo>
                    <a:pt x="337" y="728"/>
                  </a:lnTo>
                  <a:lnTo>
                    <a:pt x="327" y="725"/>
                  </a:lnTo>
                  <a:lnTo>
                    <a:pt x="319" y="721"/>
                  </a:lnTo>
                  <a:lnTo>
                    <a:pt x="310" y="717"/>
                  </a:lnTo>
                  <a:lnTo>
                    <a:pt x="303" y="712"/>
                  </a:lnTo>
                  <a:lnTo>
                    <a:pt x="295" y="707"/>
                  </a:lnTo>
                  <a:lnTo>
                    <a:pt x="286" y="700"/>
                  </a:lnTo>
                  <a:lnTo>
                    <a:pt x="279" y="694"/>
                  </a:lnTo>
                  <a:lnTo>
                    <a:pt x="271" y="686"/>
                  </a:lnTo>
                  <a:lnTo>
                    <a:pt x="264" y="678"/>
                  </a:lnTo>
                  <a:lnTo>
                    <a:pt x="257" y="669"/>
                  </a:lnTo>
                  <a:lnTo>
                    <a:pt x="250" y="660"/>
                  </a:lnTo>
                  <a:lnTo>
                    <a:pt x="244" y="650"/>
                  </a:lnTo>
                  <a:lnTo>
                    <a:pt x="238" y="639"/>
                  </a:lnTo>
                  <a:lnTo>
                    <a:pt x="231" y="629"/>
                  </a:lnTo>
                  <a:lnTo>
                    <a:pt x="226" y="616"/>
                  </a:lnTo>
                  <a:lnTo>
                    <a:pt x="221" y="604"/>
                  </a:lnTo>
                  <a:lnTo>
                    <a:pt x="217" y="590"/>
                  </a:lnTo>
                  <a:lnTo>
                    <a:pt x="211" y="576"/>
                  </a:lnTo>
                  <a:lnTo>
                    <a:pt x="208" y="562"/>
                  </a:lnTo>
                  <a:lnTo>
                    <a:pt x="204" y="546"/>
                  </a:lnTo>
                  <a:lnTo>
                    <a:pt x="201" y="532"/>
                  </a:lnTo>
                  <a:lnTo>
                    <a:pt x="198" y="514"/>
                  </a:lnTo>
                  <a:lnTo>
                    <a:pt x="196" y="497"/>
                  </a:lnTo>
                  <a:lnTo>
                    <a:pt x="195" y="479"/>
                  </a:lnTo>
                  <a:lnTo>
                    <a:pt x="192" y="461"/>
                  </a:lnTo>
                  <a:lnTo>
                    <a:pt x="192" y="441"/>
                  </a:lnTo>
                  <a:lnTo>
                    <a:pt x="191" y="422"/>
                  </a:lnTo>
                  <a:lnTo>
                    <a:pt x="192" y="401"/>
                  </a:lnTo>
                  <a:lnTo>
                    <a:pt x="192" y="382"/>
                  </a:lnTo>
                  <a:lnTo>
                    <a:pt x="195" y="363"/>
                  </a:lnTo>
                  <a:lnTo>
                    <a:pt x="196" y="345"/>
                  </a:lnTo>
                  <a:lnTo>
                    <a:pt x="198" y="328"/>
                  </a:lnTo>
                  <a:lnTo>
                    <a:pt x="201" y="312"/>
                  </a:lnTo>
                  <a:lnTo>
                    <a:pt x="204" y="296"/>
                  </a:lnTo>
                  <a:lnTo>
                    <a:pt x="208" y="281"/>
                  </a:lnTo>
                  <a:lnTo>
                    <a:pt x="211" y="266"/>
                  </a:lnTo>
                  <a:lnTo>
                    <a:pt x="217" y="252"/>
                  </a:lnTo>
                  <a:lnTo>
                    <a:pt x="221" y="239"/>
                  </a:lnTo>
                  <a:lnTo>
                    <a:pt x="226" y="226"/>
                  </a:lnTo>
                  <a:lnTo>
                    <a:pt x="231" y="215"/>
                  </a:lnTo>
                  <a:lnTo>
                    <a:pt x="238" y="203"/>
                  </a:lnTo>
                  <a:lnTo>
                    <a:pt x="244" y="192"/>
                  </a:lnTo>
                  <a:lnTo>
                    <a:pt x="250" y="183"/>
                  </a:lnTo>
                  <a:lnTo>
                    <a:pt x="257" y="173"/>
                  </a:lnTo>
                  <a:lnTo>
                    <a:pt x="264" y="165"/>
                  </a:lnTo>
                  <a:lnTo>
                    <a:pt x="271" y="157"/>
                  </a:lnTo>
                  <a:lnTo>
                    <a:pt x="279" y="150"/>
                  </a:lnTo>
                  <a:lnTo>
                    <a:pt x="286" y="142"/>
                  </a:lnTo>
                  <a:lnTo>
                    <a:pt x="295" y="136"/>
                  </a:lnTo>
                  <a:lnTo>
                    <a:pt x="303" y="130"/>
                  </a:lnTo>
                  <a:lnTo>
                    <a:pt x="310" y="126"/>
                  </a:lnTo>
                  <a:lnTo>
                    <a:pt x="319" y="122"/>
                  </a:lnTo>
                  <a:lnTo>
                    <a:pt x="327" y="118"/>
                  </a:lnTo>
                  <a:lnTo>
                    <a:pt x="337" y="114"/>
                  </a:lnTo>
                  <a:lnTo>
                    <a:pt x="345" y="112"/>
                  </a:lnTo>
                  <a:lnTo>
                    <a:pt x="353" y="110"/>
                  </a:lnTo>
                  <a:lnTo>
                    <a:pt x="363" y="108"/>
                  </a:lnTo>
                  <a:lnTo>
                    <a:pt x="371" y="108"/>
                  </a:lnTo>
                  <a:lnTo>
                    <a:pt x="381" y="107"/>
                  </a:lnTo>
                  <a:lnTo>
                    <a:pt x="389" y="108"/>
                  </a:lnTo>
                  <a:lnTo>
                    <a:pt x="399" y="108"/>
                  </a:lnTo>
                  <a:lnTo>
                    <a:pt x="407" y="110"/>
                  </a:lnTo>
                  <a:lnTo>
                    <a:pt x="416" y="112"/>
                  </a:lnTo>
                  <a:lnTo>
                    <a:pt x="425" y="114"/>
                  </a:lnTo>
                  <a:lnTo>
                    <a:pt x="433" y="118"/>
                  </a:lnTo>
                  <a:lnTo>
                    <a:pt x="442" y="122"/>
                  </a:lnTo>
                  <a:lnTo>
                    <a:pt x="450" y="126"/>
                  </a:lnTo>
                  <a:lnTo>
                    <a:pt x="459" y="130"/>
                  </a:lnTo>
                  <a:lnTo>
                    <a:pt x="467" y="136"/>
                  </a:lnTo>
                  <a:lnTo>
                    <a:pt x="474" y="142"/>
                  </a:lnTo>
                  <a:lnTo>
                    <a:pt x="482" y="150"/>
                  </a:lnTo>
                  <a:lnTo>
                    <a:pt x="489" y="157"/>
                  </a:lnTo>
                  <a:lnTo>
                    <a:pt x="497" y="165"/>
                  </a:lnTo>
                  <a:lnTo>
                    <a:pt x="504" y="173"/>
                  </a:lnTo>
                  <a:lnTo>
                    <a:pt x="510" y="183"/>
                  </a:lnTo>
                  <a:lnTo>
                    <a:pt x="518" y="192"/>
                  </a:lnTo>
                  <a:lnTo>
                    <a:pt x="523" y="203"/>
                  </a:lnTo>
                  <a:lnTo>
                    <a:pt x="529" y="215"/>
                  </a:lnTo>
                  <a:lnTo>
                    <a:pt x="534" y="226"/>
                  </a:lnTo>
                  <a:lnTo>
                    <a:pt x="540" y="239"/>
                  </a:lnTo>
                  <a:lnTo>
                    <a:pt x="545" y="252"/>
                  </a:lnTo>
                  <a:lnTo>
                    <a:pt x="549" y="266"/>
                  </a:lnTo>
                  <a:lnTo>
                    <a:pt x="553" y="281"/>
                  </a:lnTo>
                  <a:lnTo>
                    <a:pt x="557" y="296"/>
                  </a:lnTo>
                  <a:lnTo>
                    <a:pt x="560" y="312"/>
                  </a:lnTo>
                  <a:lnTo>
                    <a:pt x="563" y="328"/>
                  </a:lnTo>
                  <a:lnTo>
                    <a:pt x="565" y="345"/>
                  </a:lnTo>
                  <a:lnTo>
                    <a:pt x="567" y="363"/>
                  </a:lnTo>
                  <a:lnTo>
                    <a:pt x="568" y="382"/>
                  </a:lnTo>
                  <a:lnTo>
                    <a:pt x="569" y="401"/>
                  </a:lnTo>
                  <a:lnTo>
                    <a:pt x="569" y="422"/>
                  </a:lnTo>
                  <a:lnTo>
                    <a:pt x="569" y="441"/>
                  </a:lnTo>
                  <a:lnTo>
                    <a:pt x="568" y="461"/>
                  </a:lnTo>
                  <a:lnTo>
                    <a:pt x="567" y="479"/>
                  </a:lnTo>
                  <a:lnTo>
                    <a:pt x="565" y="497"/>
                  </a:lnTo>
                  <a:lnTo>
                    <a:pt x="563" y="514"/>
                  </a:lnTo>
                  <a:lnTo>
                    <a:pt x="560" y="532"/>
                  </a:lnTo>
                  <a:lnTo>
                    <a:pt x="557" y="546"/>
                  </a:lnTo>
                  <a:lnTo>
                    <a:pt x="553" y="562"/>
                  </a:lnTo>
                  <a:lnTo>
                    <a:pt x="549" y="576"/>
                  </a:lnTo>
                  <a:lnTo>
                    <a:pt x="545" y="590"/>
                  </a:lnTo>
                  <a:lnTo>
                    <a:pt x="540" y="604"/>
                  </a:lnTo>
                  <a:lnTo>
                    <a:pt x="534" y="616"/>
                  </a:lnTo>
                  <a:lnTo>
                    <a:pt x="529" y="629"/>
                  </a:lnTo>
                  <a:lnTo>
                    <a:pt x="523" y="639"/>
                  </a:lnTo>
                  <a:lnTo>
                    <a:pt x="518" y="650"/>
                  </a:lnTo>
                  <a:lnTo>
                    <a:pt x="510" y="660"/>
                  </a:lnTo>
                  <a:lnTo>
                    <a:pt x="504" y="669"/>
                  </a:lnTo>
                  <a:lnTo>
                    <a:pt x="497" y="678"/>
                  </a:lnTo>
                  <a:lnTo>
                    <a:pt x="489" y="686"/>
                  </a:lnTo>
                  <a:lnTo>
                    <a:pt x="482" y="694"/>
                  </a:lnTo>
                  <a:lnTo>
                    <a:pt x="474" y="700"/>
                  </a:lnTo>
                  <a:lnTo>
                    <a:pt x="467" y="707"/>
                  </a:lnTo>
                  <a:lnTo>
                    <a:pt x="459" y="712"/>
                  </a:lnTo>
                  <a:lnTo>
                    <a:pt x="450" y="717"/>
                  </a:lnTo>
                  <a:lnTo>
                    <a:pt x="442" y="721"/>
                  </a:lnTo>
                  <a:lnTo>
                    <a:pt x="433" y="725"/>
                  </a:lnTo>
                  <a:lnTo>
                    <a:pt x="425" y="728"/>
                  </a:lnTo>
                  <a:lnTo>
                    <a:pt x="416" y="731"/>
                  </a:lnTo>
                  <a:lnTo>
                    <a:pt x="407" y="733"/>
                  </a:lnTo>
                  <a:lnTo>
                    <a:pt x="399" y="734"/>
                  </a:lnTo>
                  <a:lnTo>
                    <a:pt x="389" y="735"/>
                  </a:lnTo>
                  <a:lnTo>
                    <a:pt x="381" y="7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8" name="Freeform 10"/>
            <p:cNvSpPr>
              <a:spLocks/>
            </p:cNvSpPr>
            <p:nvPr userDrawn="1"/>
          </p:nvSpPr>
          <p:spPr bwMode="auto">
            <a:xfrm>
              <a:off x="8555038" y="2933700"/>
              <a:ext cx="233362" cy="247650"/>
            </a:xfrm>
            <a:custGeom>
              <a:avLst/>
              <a:gdLst/>
              <a:ahLst/>
              <a:cxnLst>
                <a:cxn ang="0">
                  <a:pos x="736" y="780"/>
                </a:cxn>
                <a:cxn ang="0">
                  <a:pos x="441" y="0"/>
                </a:cxn>
                <a:cxn ang="0">
                  <a:pos x="286" y="0"/>
                </a:cxn>
                <a:cxn ang="0">
                  <a:pos x="0" y="780"/>
                </a:cxn>
                <a:cxn ang="0">
                  <a:pos x="139" y="780"/>
                </a:cxn>
                <a:cxn ang="0">
                  <a:pos x="332" y="253"/>
                </a:cxn>
                <a:cxn ang="0">
                  <a:pos x="527" y="780"/>
                </a:cxn>
                <a:cxn ang="0">
                  <a:pos x="736" y="780"/>
                </a:cxn>
              </a:cxnLst>
              <a:rect l="0" t="0" r="r" b="b"/>
              <a:pathLst>
                <a:path w="736" h="780">
                  <a:moveTo>
                    <a:pt x="736" y="780"/>
                  </a:moveTo>
                  <a:lnTo>
                    <a:pt x="441" y="0"/>
                  </a:lnTo>
                  <a:lnTo>
                    <a:pt x="286" y="0"/>
                  </a:lnTo>
                  <a:lnTo>
                    <a:pt x="0" y="780"/>
                  </a:lnTo>
                  <a:lnTo>
                    <a:pt x="139" y="780"/>
                  </a:lnTo>
                  <a:lnTo>
                    <a:pt x="332" y="253"/>
                  </a:lnTo>
                  <a:lnTo>
                    <a:pt x="527" y="780"/>
                  </a:lnTo>
                  <a:lnTo>
                    <a:pt x="736" y="78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9" name="Freeform 11"/>
            <p:cNvSpPr>
              <a:spLocks/>
            </p:cNvSpPr>
            <p:nvPr userDrawn="1"/>
          </p:nvSpPr>
          <p:spPr bwMode="auto">
            <a:xfrm>
              <a:off x="8724900" y="2933700"/>
              <a:ext cx="160337" cy="247650"/>
            </a:xfrm>
            <a:custGeom>
              <a:avLst/>
              <a:gdLst/>
              <a:ahLst/>
              <a:cxnLst>
                <a:cxn ang="0">
                  <a:pos x="211" y="0"/>
                </a:cxn>
                <a:cxn ang="0">
                  <a:pos x="49" y="0"/>
                </a:cxn>
                <a:cxn ang="0">
                  <a:pos x="0" y="134"/>
                </a:cxn>
                <a:cxn ang="0">
                  <a:pos x="70" y="320"/>
                </a:cxn>
                <a:cxn ang="0">
                  <a:pos x="95" y="253"/>
                </a:cxn>
                <a:cxn ang="0">
                  <a:pos x="286" y="780"/>
                </a:cxn>
                <a:cxn ang="0">
                  <a:pos x="506" y="780"/>
                </a:cxn>
                <a:cxn ang="0">
                  <a:pos x="211" y="0"/>
                </a:cxn>
              </a:cxnLst>
              <a:rect l="0" t="0" r="r" b="b"/>
              <a:pathLst>
                <a:path w="506" h="780">
                  <a:moveTo>
                    <a:pt x="211" y="0"/>
                  </a:moveTo>
                  <a:lnTo>
                    <a:pt x="49" y="0"/>
                  </a:lnTo>
                  <a:lnTo>
                    <a:pt x="0" y="134"/>
                  </a:lnTo>
                  <a:lnTo>
                    <a:pt x="70" y="320"/>
                  </a:lnTo>
                  <a:lnTo>
                    <a:pt x="95" y="253"/>
                  </a:lnTo>
                  <a:lnTo>
                    <a:pt x="286" y="780"/>
                  </a:lnTo>
                  <a:lnTo>
                    <a:pt x="506" y="780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0" name="Freeform 12"/>
            <p:cNvSpPr>
              <a:spLocks/>
            </p:cNvSpPr>
            <p:nvPr userDrawn="1"/>
          </p:nvSpPr>
          <p:spPr bwMode="auto">
            <a:xfrm>
              <a:off x="8645525" y="3094038"/>
              <a:ext cx="52387" cy="8731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0" y="272"/>
                </a:cxn>
                <a:cxn ang="0">
                  <a:pos x="127" y="272"/>
                </a:cxn>
                <a:cxn ang="0">
                  <a:pos x="164" y="170"/>
                </a:cxn>
                <a:cxn ang="0">
                  <a:pos x="99" y="0"/>
                </a:cxn>
              </a:cxnLst>
              <a:rect l="0" t="0" r="r" b="b"/>
              <a:pathLst>
                <a:path w="164" h="272">
                  <a:moveTo>
                    <a:pt x="99" y="0"/>
                  </a:moveTo>
                  <a:lnTo>
                    <a:pt x="0" y="272"/>
                  </a:lnTo>
                  <a:lnTo>
                    <a:pt x="127" y="272"/>
                  </a:lnTo>
                  <a:lnTo>
                    <a:pt x="164" y="170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5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41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266400" y="1899072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42" name="Content Placeholder 3"/>
          <p:cNvSpPr>
            <a:spLocks noGrp="1"/>
          </p:cNvSpPr>
          <p:nvPr>
            <p:ph sz="half" idx="40" hasCustomPrompt="1"/>
          </p:nvPr>
        </p:nvSpPr>
        <p:spPr>
          <a:xfrm>
            <a:off x="6609600" y="1899072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43" name="Content Placeholder 3"/>
          <p:cNvSpPr>
            <a:spLocks noGrp="1"/>
          </p:cNvSpPr>
          <p:nvPr>
            <p:ph sz="half" idx="41" hasCustomPrompt="1"/>
          </p:nvPr>
        </p:nvSpPr>
        <p:spPr>
          <a:xfrm>
            <a:off x="3439800" y="1899072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21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40" name="Text Placeholder 2"/>
          <p:cNvSpPr>
            <a:spLocks noGrp="1"/>
          </p:cNvSpPr>
          <p:nvPr>
            <p:ph type="body" idx="44" hasCustomPrompt="1"/>
          </p:nvPr>
        </p:nvSpPr>
        <p:spPr>
          <a:xfrm>
            <a:off x="266400" y="1684800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3440856" y="1684800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609600" y="1684800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266400" y="4351553"/>
            <a:ext cx="93708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4134822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"/>
          <p:cNvSpPr>
            <a:spLocks noGrp="1"/>
          </p:cNvSpPr>
          <p:nvPr>
            <p:ph sz="half" idx="34" hasCustomPrompt="1"/>
          </p:nvPr>
        </p:nvSpPr>
        <p:spPr>
          <a:xfrm>
            <a:off x="272480" y="4624482"/>
            <a:ext cx="4611600" cy="174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half" idx="35" hasCustomPrompt="1"/>
          </p:nvPr>
        </p:nvSpPr>
        <p:spPr>
          <a:xfrm>
            <a:off x="5016751" y="4624482"/>
            <a:ext cx="4611600" cy="174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6" hasCustomPrompt="1"/>
          </p:nvPr>
        </p:nvSpPr>
        <p:spPr>
          <a:xfrm>
            <a:off x="272480" y="2204864"/>
            <a:ext cx="4611600" cy="174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33" hasCustomPrompt="1"/>
          </p:nvPr>
        </p:nvSpPr>
        <p:spPr>
          <a:xfrm>
            <a:off x="5016751" y="2204864"/>
            <a:ext cx="4611600" cy="174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8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1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5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266400" y="4091964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29" hasCustomPrompt="1"/>
          </p:nvPr>
        </p:nvSpPr>
        <p:spPr>
          <a:xfrm>
            <a:off x="272480" y="1988864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30" hasCustomPrompt="1"/>
          </p:nvPr>
        </p:nvSpPr>
        <p:spPr>
          <a:xfrm>
            <a:off x="5018400" y="1988864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31" hasCustomPrompt="1"/>
          </p:nvPr>
        </p:nvSpPr>
        <p:spPr>
          <a:xfrm>
            <a:off x="272480" y="4406522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32" hasCustomPrompt="1"/>
          </p:nvPr>
        </p:nvSpPr>
        <p:spPr>
          <a:xfrm>
            <a:off x="5018400" y="4406522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5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41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266400" y="2187104"/>
            <a:ext cx="3024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42" name="Content Placeholder 3"/>
          <p:cNvSpPr>
            <a:spLocks noGrp="1"/>
          </p:cNvSpPr>
          <p:nvPr>
            <p:ph sz="half" idx="40" hasCustomPrompt="1"/>
          </p:nvPr>
        </p:nvSpPr>
        <p:spPr>
          <a:xfrm>
            <a:off x="6609600" y="2187104"/>
            <a:ext cx="3024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43" name="Content Placeholder 3"/>
          <p:cNvSpPr>
            <a:spLocks noGrp="1"/>
          </p:cNvSpPr>
          <p:nvPr>
            <p:ph sz="half" idx="41" hasCustomPrompt="1"/>
          </p:nvPr>
        </p:nvSpPr>
        <p:spPr>
          <a:xfrm>
            <a:off x="3439800" y="2187104"/>
            <a:ext cx="3024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21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idx="44" hasCustomPrompt="1"/>
          </p:nvPr>
        </p:nvSpPr>
        <p:spPr>
          <a:xfrm>
            <a:off x="266400" y="197859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3440856" y="197859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609600" y="197859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47" hasCustomPrompt="1"/>
          </p:nvPr>
        </p:nvSpPr>
        <p:spPr>
          <a:xfrm>
            <a:off x="266400" y="4653336"/>
            <a:ext cx="3024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48" hasCustomPrompt="1"/>
          </p:nvPr>
        </p:nvSpPr>
        <p:spPr>
          <a:xfrm>
            <a:off x="6609600" y="4653336"/>
            <a:ext cx="3024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49" hasCustomPrompt="1"/>
          </p:nvPr>
        </p:nvSpPr>
        <p:spPr>
          <a:xfrm>
            <a:off x="3439800" y="4653336"/>
            <a:ext cx="3024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50" hasCustomPrompt="1"/>
          </p:nvPr>
        </p:nvSpPr>
        <p:spPr>
          <a:xfrm>
            <a:off x="266400" y="4150300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51" hasCustomPrompt="1"/>
          </p:nvPr>
        </p:nvSpPr>
        <p:spPr>
          <a:xfrm>
            <a:off x="266400" y="4444830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52" hasCustomPrompt="1"/>
          </p:nvPr>
        </p:nvSpPr>
        <p:spPr>
          <a:xfrm>
            <a:off x="3440856" y="4444830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53" hasCustomPrompt="1"/>
          </p:nvPr>
        </p:nvSpPr>
        <p:spPr>
          <a:xfrm>
            <a:off x="6609600" y="4444830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53" hasCustomPrompt="1"/>
          </p:nvPr>
        </p:nvSpPr>
        <p:spPr>
          <a:xfrm>
            <a:off x="266400" y="2185814"/>
            <a:ext cx="2232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8" name="Content Placeholder 3"/>
          <p:cNvSpPr>
            <a:spLocks noGrp="1"/>
          </p:cNvSpPr>
          <p:nvPr>
            <p:ph sz="half" idx="54" hasCustomPrompt="1"/>
          </p:nvPr>
        </p:nvSpPr>
        <p:spPr>
          <a:xfrm>
            <a:off x="2649600" y="2185814"/>
            <a:ext cx="2232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33" name="Content Placeholder 3"/>
          <p:cNvSpPr>
            <a:spLocks noGrp="1"/>
          </p:cNvSpPr>
          <p:nvPr>
            <p:ph sz="half" idx="55" hasCustomPrompt="1"/>
          </p:nvPr>
        </p:nvSpPr>
        <p:spPr>
          <a:xfrm>
            <a:off x="5025600" y="2185814"/>
            <a:ext cx="2232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half" idx="56" hasCustomPrompt="1"/>
          </p:nvPr>
        </p:nvSpPr>
        <p:spPr>
          <a:xfrm>
            <a:off x="7401600" y="2185814"/>
            <a:ext cx="2232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8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idx="57" hasCustomPrompt="1"/>
          </p:nvPr>
        </p:nvSpPr>
        <p:spPr>
          <a:xfrm>
            <a:off x="266400" y="1979954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ysClr val="windowText" lastClr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idx="58" hasCustomPrompt="1"/>
          </p:nvPr>
        </p:nvSpPr>
        <p:spPr>
          <a:xfrm>
            <a:off x="2649600" y="1979954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ysClr val="windowText" lastClr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59" hasCustomPrompt="1"/>
          </p:nvPr>
        </p:nvSpPr>
        <p:spPr>
          <a:xfrm>
            <a:off x="5023912" y="1979954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ysClr val="windowText" lastClr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idx="60" hasCustomPrompt="1"/>
          </p:nvPr>
        </p:nvSpPr>
        <p:spPr>
          <a:xfrm>
            <a:off x="7401600" y="1979954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ysClr val="windowText" lastClr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61" hasCustomPrompt="1"/>
          </p:nvPr>
        </p:nvSpPr>
        <p:spPr>
          <a:xfrm>
            <a:off x="266400" y="4578818"/>
            <a:ext cx="2232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62" hasCustomPrompt="1"/>
          </p:nvPr>
        </p:nvSpPr>
        <p:spPr>
          <a:xfrm>
            <a:off x="2649600" y="4578818"/>
            <a:ext cx="2232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63" hasCustomPrompt="1"/>
          </p:nvPr>
        </p:nvSpPr>
        <p:spPr>
          <a:xfrm>
            <a:off x="5025600" y="4578818"/>
            <a:ext cx="2232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64" hasCustomPrompt="1"/>
          </p:nvPr>
        </p:nvSpPr>
        <p:spPr>
          <a:xfrm>
            <a:off x="7401600" y="4578818"/>
            <a:ext cx="2232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65" hasCustomPrompt="1"/>
          </p:nvPr>
        </p:nvSpPr>
        <p:spPr>
          <a:xfrm>
            <a:off x="266400" y="4077072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66" hasCustomPrompt="1"/>
          </p:nvPr>
        </p:nvSpPr>
        <p:spPr>
          <a:xfrm>
            <a:off x="266400" y="437295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ysClr val="windowText" lastClr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67" hasCustomPrompt="1"/>
          </p:nvPr>
        </p:nvSpPr>
        <p:spPr>
          <a:xfrm>
            <a:off x="2649600" y="437295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ysClr val="windowText" lastClr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68" hasCustomPrompt="1"/>
          </p:nvPr>
        </p:nvSpPr>
        <p:spPr>
          <a:xfrm>
            <a:off x="5023912" y="437295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ysClr val="windowText" lastClr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idx="69" hasCustomPrompt="1"/>
          </p:nvPr>
        </p:nvSpPr>
        <p:spPr>
          <a:xfrm>
            <a:off x="7401600" y="437295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ysClr val="windowText" lastClr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10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7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31_Comple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73050" y="3645024"/>
            <a:ext cx="7821613" cy="8604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def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Enter your title here</a:t>
            </a:r>
            <a:endParaRPr lang="en-GB" dirty="0"/>
          </a:p>
        </p:txBody>
      </p:sp>
      <p:grpSp>
        <p:nvGrpSpPr>
          <p:cNvPr id="7" name="Group 52"/>
          <p:cNvGrpSpPr>
            <a:grpSpLocks/>
          </p:cNvGrpSpPr>
          <p:nvPr userDrawn="1"/>
        </p:nvGrpSpPr>
        <p:grpSpPr bwMode="auto">
          <a:xfrm>
            <a:off x="0" y="3313112"/>
            <a:ext cx="9906000" cy="115888"/>
            <a:chOff x="0" y="1474"/>
            <a:chExt cx="5760" cy="73"/>
          </a:xfrm>
        </p:grpSpPr>
        <p:sp>
          <p:nvSpPr>
            <p:cNvPr id="8" name="Rectangle 53"/>
            <p:cNvSpPr>
              <a:spLocks noChangeArrowheads="1"/>
            </p:cNvSpPr>
            <p:nvPr userDrawn="1"/>
          </p:nvSpPr>
          <p:spPr bwMode="auto">
            <a:xfrm>
              <a:off x="0" y="1474"/>
              <a:ext cx="4704" cy="73"/>
            </a:xfrm>
            <a:prstGeom prst="rect">
              <a:avLst/>
            </a:prstGeom>
            <a:solidFill>
              <a:srgbClr val="CA242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Rectangle 54"/>
            <p:cNvSpPr>
              <a:spLocks noChangeArrowheads="1"/>
            </p:cNvSpPr>
            <p:nvPr userDrawn="1"/>
          </p:nvSpPr>
          <p:spPr bwMode="auto">
            <a:xfrm>
              <a:off x="4704" y="1474"/>
              <a:ext cx="1056" cy="73"/>
            </a:xfrm>
            <a:prstGeom prst="rect">
              <a:avLst/>
            </a:prstGeom>
            <a:solidFill>
              <a:srgbClr val="737373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1" name="Title 15"/>
          <p:cNvSpPr>
            <a:spLocks noGrp="1"/>
          </p:cNvSpPr>
          <p:nvPr>
            <p:ph type="title" hasCustomPrompt="1"/>
          </p:nvPr>
        </p:nvSpPr>
        <p:spPr>
          <a:xfrm>
            <a:off x="273050" y="4577584"/>
            <a:ext cx="7821613" cy="507600"/>
          </a:xfrm>
          <a:prstGeom prst="rect">
            <a:avLst/>
          </a:prstGeom>
        </p:spPr>
        <p:txBody>
          <a:bodyPr lIns="0" tIns="72000" rIns="0" bIns="0"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lang="en-GB" sz="1800" b="1" baseline="0" dirty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1000"/>
              </a:spcBef>
              <a:spcAft>
                <a:spcPts val="1000"/>
              </a:spcAft>
              <a:buClr>
                <a:srgbClr val="CC3300"/>
              </a:buClr>
            </a:pPr>
            <a:r>
              <a:rPr lang="en-US" dirty="0" smtClean="0"/>
              <a:t>Enter your subtitle here</a:t>
            </a:r>
            <a:endParaRPr lang="en-GB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8088313" y="2924175"/>
            <a:ext cx="1512887" cy="266700"/>
            <a:chOff x="8088313" y="2924175"/>
            <a:chExt cx="1512887" cy="266700"/>
          </a:xfrm>
          <a:solidFill>
            <a:schemeClr val="tx1"/>
          </a:solidFill>
        </p:grpSpPr>
        <p:sp>
          <p:nvSpPr>
            <p:cNvPr id="3077" name="Freeform 5"/>
            <p:cNvSpPr>
              <a:spLocks/>
            </p:cNvSpPr>
            <p:nvPr userDrawn="1"/>
          </p:nvSpPr>
          <p:spPr bwMode="auto">
            <a:xfrm>
              <a:off x="8088313" y="2933700"/>
              <a:ext cx="207962" cy="247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0"/>
                </a:cxn>
                <a:cxn ang="0">
                  <a:pos x="133" y="780"/>
                </a:cxn>
                <a:cxn ang="0">
                  <a:pos x="133" y="256"/>
                </a:cxn>
                <a:cxn ang="0">
                  <a:pos x="542" y="780"/>
                </a:cxn>
                <a:cxn ang="0">
                  <a:pos x="654" y="780"/>
                </a:cxn>
                <a:cxn ang="0">
                  <a:pos x="654" y="0"/>
                </a:cxn>
                <a:cxn ang="0">
                  <a:pos x="527" y="0"/>
                </a:cxn>
                <a:cxn ang="0">
                  <a:pos x="527" y="430"/>
                </a:cxn>
                <a:cxn ang="0">
                  <a:pos x="187" y="0"/>
                </a:cxn>
                <a:cxn ang="0">
                  <a:pos x="0" y="0"/>
                </a:cxn>
              </a:cxnLst>
              <a:rect l="0" t="0" r="r" b="b"/>
              <a:pathLst>
                <a:path w="654" h="780">
                  <a:moveTo>
                    <a:pt x="0" y="0"/>
                  </a:moveTo>
                  <a:lnTo>
                    <a:pt x="0" y="780"/>
                  </a:lnTo>
                  <a:lnTo>
                    <a:pt x="133" y="780"/>
                  </a:lnTo>
                  <a:lnTo>
                    <a:pt x="133" y="256"/>
                  </a:lnTo>
                  <a:lnTo>
                    <a:pt x="542" y="780"/>
                  </a:lnTo>
                  <a:lnTo>
                    <a:pt x="654" y="780"/>
                  </a:lnTo>
                  <a:lnTo>
                    <a:pt x="654" y="0"/>
                  </a:lnTo>
                  <a:lnTo>
                    <a:pt x="527" y="0"/>
                  </a:lnTo>
                  <a:lnTo>
                    <a:pt x="527" y="430"/>
                  </a:lnTo>
                  <a:lnTo>
                    <a:pt x="18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8" name="Freeform 6"/>
            <p:cNvSpPr>
              <a:spLocks noEditPoints="1"/>
            </p:cNvSpPr>
            <p:nvPr userDrawn="1"/>
          </p:nvSpPr>
          <p:spPr bwMode="auto">
            <a:xfrm>
              <a:off x="9345613" y="2933700"/>
              <a:ext cx="255587" cy="247650"/>
            </a:xfrm>
            <a:custGeom>
              <a:avLst/>
              <a:gdLst/>
              <a:ahLst/>
              <a:cxnLst>
                <a:cxn ang="0">
                  <a:pos x="309" y="0"/>
                </a:cxn>
                <a:cxn ang="0">
                  <a:pos x="0" y="780"/>
                </a:cxn>
                <a:cxn ang="0">
                  <a:pos x="134" y="780"/>
                </a:cxn>
                <a:cxn ang="0">
                  <a:pos x="219" y="566"/>
                </a:cxn>
                <a:cxn ang="0">
                  <a:pos x="500" y="566"/>
                </a:cxn>
                <a:cxn ang="0">
                  <a:pos x="586" y="780"/>
                </a:cxn>
                <a:cxn ang="0">
                  <a:pos x="803" y="780"/>
                </a:cxn>
                <a:cxn ang="0">
                  <a:pos x="490" y="0"/>
                </a:cxn>
                <a:cxn ang="0">
                  <a:pos x="309" y="0"/>
                </a:cxn>
                <a:cxn ang="0">
                  <a:pos x="262" y="454"/>
                </a:cxn>
                <a:cxn ang="0">
                  <a:pos x="359" y="209"/>
                </a:cxn>
                <a:cxn ang="0">
                  <a:pos x="456" y="454"/>
                </a:cxn>
                <a:cxn ang="0">
                  <a:pos x="262" y="454"/>
                </a:cxn>
              </a:cxnLst>
              <a:rect l="0" t="0" r="r" b="b"/>
              <a:pathLst>
                <a:path w="803" h="780">
                  <a:moveTo>
                    <a:pt x="309" y="0"/>
                  </a:moveTo>
                  <a:lnTo>
                    <a:pt x="0" y="780"/>
                  </a:lnTo>
                  <a:lnTo>
                    <a:pt x="134" y="780"/>
                  </a:lnTo>
                  <a:lnTo>
                    <a:pt x="219" y="566"/>
                  </a:lnTo>
                  <a:lnTo>
                    <a:pt x="500" y="566"/>
                  </a:lnTo>
                  <a:lnTo>
                    <a:pt x="586" y="780"/>
                  </a:lnTo>
                  <a:lnTo>
                    <a:pt x="803" y="780"/>
                  </a:lnTo>
                  <a:lnTo>
                    <a:pt x="490" y="0"/>
                  </a:lnTo>
                  <a:lnTo>
                    <a:pt x="309" y="0"/>
                  </a:lnTo>
                  <a:close/>
                  <a:moveTo>
                    <a:pt x="262" y="454"/>
                  </a:moveTo>
                  <a:lnTo>
                    <a:pt x="359" y="209"/>
                  </a:lnTo>
                  <a:lnTo>
                    <a:pt x="456" y="454"/>
                  </a:lnTo>
                  <a:lnTo>
                    <a:pt x="262" y="4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9" name="Freeform 7"/>
            <p:cNvSpPr>
              <a:spLocks/>
            </p:cNvSpPr>
            <p:nvPr userDrawn="1"/>
          </p:nvSpPr>
          <p:spPr bwMode="auto">
            <a:xfrm>
              <a:off x="8891588" y="2933700"/>
              <a:ext cx="203200" cy="257175"/>
            </a:xfrm>
            <a:custGeom>
              <a:avLst/>
              <a:gdLst/>
              <a:ahLst/>
              <a:cxnLst>
                <a:cxn ang="0">
                  <a:pos x="495" y="533"/>
                </a:cxn>
                <a:cxn ang="0">
                  <a:pos x="493" y="562"/>
                </a:cxn>
                <a:cxn ang="0">
                  <a:pos x="488" y="589"/>
                </a:cxn>
                <a:cxn ang="0">
                  <a:pos x="481" y="613"/>
                </a:cxn>
                <a:cxn ang="0">
                  <a:pos x="471" y="633"/>
                </a:cxn>
                <a:cxn ang="0">
                  <a:pos x="463" y="645"/>
                </a:cxn>
                <a:cxn ang="0">
                  <a:pos x="453" y="654"/>
                </a:cxn>
                <a:cxn ang="0">
                  <a:pos x="443" y="664"/>
                </a:cxn>
                <a:cxn ang="0">
                  <a:pos x="431" y="671"/>
                </a:cxn>
                <a:cxn ang="0">
                  <a:pos x="418" y="677"/>
                </a:cxn>
                <a:cxn ang="0">
                  <a:pos x="402" y="682"/>
                </a:cxn>
                <a:cxn ang="0">
                  <a:pos x="367" y="687"/>
                </a:cxn>
                <a:cxn ang="0">
                  <a:pos x="347" y="688"/>
                </a:cxn>
                <a:cxn ang="0">
                  <a:pos x="327" y="687"/>
                </a:cxn>
                <a:cxn ang="0">
                  <a:pos x="309" y="685"/>
                </a:cxn>
                <a:cxn ang="0">
                  <a:pos x="292" y="682"/>
                </a:cxn>
                <a:cxn ang="0">
                  <a:pos x="277" y="677"/>
                </a:cxn>
                <a:cxn ang="0">
                  <a:pos x="258" y="667"/>
                </a:cxn>
                <a:cxn ang="0">
                  <a:pos x="246" y="659"/>
                </a:cxn>
                <a:cxn ang="0">
                  <a:pos x="235" y="650"/>
                </a:cxn>
                <a:cxn ang="0">
                  <a:pos x="223" y="633"/>
                </a:cxn>
                <a:cxn ang="0">
                  <a:pos x="210" y="605"/>
                </a:cxn>
                <a:cxn ang="0">
                  <a:pos x="203" y="572"/>
                </a:cxn>
                <a:cxn ang="0">
                  <a:pos x="200" y="553"/>
                </a:cxn>
                <a:cxn ang="0">
                  <a:pos x="199" y="511"/>
                </a:cxn>
                <a:cxn ang="0">
                  <a:pos x="0" y="0"/>
                </a:cxn>
                <a:cxn ang="0">
                  <a:pos x="1" y="530"/>
                </a:cxn>
                <a:cxn ang="0">
                  <a:pos x="3" y="567"/>
                </a:cxn>
                <a:cxn ang="0">
                  <a:pos x="9" y="601"/>
                </a:cxn>
                <a:cxn ang="0">
                  <a:pos x="18" y="632"/>
                </a:cxn>
                <a:cxn ang="0">
                  <a:pos x="28" y="661"/>
                </a:cxn>
                <a:cxn ang="0">
                  <a:pos x="42" y="686"/>
                </a:cxn>
                <a:cxn ang="0">
                  <a:pos x="53" y="704"/>
                </a:cxn>
                <a:cxn ang="0">
                  <a:pos x="66" y="720"/>
                </a:cxn>
                <a:cxn ang="0">
                  <a:pos x="86" y="740"/>
                </a:cxn>
                <a:cxn ang="0">
                  <a:pos x="108" y="757"/>
                </a:cxn>
                <a:cxn ang="0">
                  <a:pos x="132" y="772"/>
                </a:cxn>
                <a:cxn ang="0">
                  <a:pos x="159" y="783"/>
                </a:cxn>
                <a:cxn ang="0">
                  <a:pos x="187" y="794"/>
                </a:cxn>
                <a:cxn ang="0">
                  <a:pos x="218" y="801"/>
                </a:cxn>
                <a:cxn ang="0">
                  <a:pos x="249" y="807"/>
                </a:cxn>
                <a:cxn ang="0">
                  <a:pos x="284" y="810"/>
                </a:cxn>
                <a:cxn ang="0">
                  <a:pos x="320" y="811"/>
                </a:cxn>
                <a:cxn ang="0">
                  <a:pos x="357" y="810"/>
                </a:cxn>
                <a:cxn ang="0">
                  <a:pos x="390" y="807"/>
                </a:cxn>
                <a:cxn ang="0">
                  <a:pos x="423" y="801"/>
                </a:cxn>
                <a:cxn ang="0">
                  <a:pos x="453" y="794"/>
                </a:cxn>
                <a:cxn ang="0">
                  <a:pos x="482" y="783"/>
                </a:cxn>
                <a:cxn ang="0">
                  <a:pos x="508" y="772"/>
                </a:cxn>
                <a:cxn ang="0">
                  <a:pos x="532" y="757"/>
                </a:cxn>
                <a:cxn ang="0">
                  <a:pos x="553" y="740"/>
                </a:cxn>
                <a:cxn ang="0">
                  <a:pos x="573" y="720"/>
                </a:cxn>
                <a:cxn ang="0">
                  <a:pos x="590" y="698"/>
                </a:cxn>
                <a:cxn ang="0">
                  <a:pos x="605" y="673"/>
                </a:cxn>
                <a:cxn ang="0">
                  <a:pos x="612" y="661"/>
                </a:cxn>
                <a:cxn ang="0">
                  <a:pos x="623" y="632"/>
                </a:cxn>
                <a:cxn ang="0">
                  <a:pos x="631" y="601"/>
                </a:cxn>
                <a:cxn ang="0">
                  <a:pos x="635" y="575"/>
                </a:cxn>
                <a:cxn ang="0">
                  <a:pos x="639" y="550"/>
                </a:cxn>
                <a:cxn ang="0">
                  <a:pos x="640" y="511"/>
                </a:cxn>
                <a:cxn ang="0">
                  <a:pos x="496" y="0"/>
                </a:cxn>
              </a:cxnLst>
              <a:rect l="0" t="0" r="r" b="b"/>
              <a:pathLst>
                <a:path w="640" h="811">
                  <a:moveTo>
                    <a:pt x="496" y="511"/>
                  </a:moveTo>
                  <a:lnTo>
                    <a:pt x="495" y="533"/>
                  </a:lnTo>
                  <a:lnTo>
                    <a:pt x="494" y="553"/>
                  </a:lnTo>
                  <a:lnTo>
                    <a:pt x="493" y="562"/>
                  </a:lnTo>
                  <a:lnTo>
                    <a:pt x="491" y="572"/>
                  </a:lnTo>
                  <a:lnTo>
                    <a:pt x="488" y="589"/>
                  </a:lnTo>
                  <a:lnTo>
                    <a:pt x="484" y="605"/>
                  </a:lnTo>
                  <a:lnTo>
                    <a:pt x="481" y="613"/>
                  </a:lnTo>
                  <a:lnTo>
                    <a:pt x="479" y="619"/>
                  </a:lnTo>
                  <a:lnTo>
                    <a:pt x="471" y="633"/>
                  </a:lnTo>
                  <a:lnTo>
                    <a:pt x="467" y="638"/>
                  </a:lnTo>
                  <a:lnTo>
                    <a:pt x="463" y="645"/>
                  </a:lnTo>
                  <a:lnTo>
                    <a:pt x="459" y="650"/>
                  </a:lnTo>
                  <a:lnTo>
                    <a:pt x="453" y="654"/>
                  </a:lnTo>
                  <a:lnTo>
                    <a:pt x="448" y="659"/>
                  </a:lnTo>
                  <a:lnTo>
                    <a:pt x="443" y="664"/>
                  </a:lnTo>
                  <a:lnTo>
                    <a:pt x="438" y="667"/>
                  </a:lnTo>
                  <a:lnTo>
                    <a:pt x="431" y="671"/>
                  </a:lnTo>
                  <a:lnTo>
                    <a:pt x="424" y="674"/>
                  </a:lnTo>
                  <a:lnTo>
                    <a:pt x="418" y="677"/>
                  </a:lnTo>
                  <a:lnTo>
                    <a:pt x="410" y="680"/>
                  </a:lnTo>
                  <a:lnTo>
                    <a:pt x="402" y="682"/>
                  </a:lnTo>
                  <a:lnTo>
                    <a:pt x="385" y="685"/>
                  </a:lnTo>
                  <a:lnTo>
                    <a:pt x="367" y="687"/>
                  </a:lnTo>
                  <a:lnTo>
                    <a:pt x="358" y="688"/>
                  </a:lnTo>
                  <a:lnTo>
                    <a:pt x="347" y="688"/>
                  </a:lnTo>
                  <a:lnTo>
                    <a:pt x="337" y="688"/>
                  </a:lnTo>
                  <a:lnTo>
                    <a:pt x="327" y="687"/>
                  </a:lnTo>
                  <a:lnTo>
                    <a:pt x="318" y="686"/>
                  </a:lnTo>
                  <a:lnTo>
                    <a:pt x="309" y="685"/>
                  </a:lnTo>
                  <a:lnTo>
                    <a:pt x="301" y="684"/>
                  </a:lnTo>
                  <a:lnTo>
                    <a:pt x="292" y="682"/>
                  </a:lnTo>
                  <a:lnTo>
                    <a:pt x="284" y="680"/>
                  </a:lnTo>
                  <a:lnTo>
                    <a:pt x="277" y="677"/>
                  </a:lnTo>
                  <a:lnTo>
                    <a:pt x="263" y="671"/>
                  </a:lnTo>
                  <a:lnTo>
                    <a:pt x="258" y="667"/>
                  </a:lnTo>
                  <a:lnTo>
                    <a:pt x="251" y="664"/>
                  </a:lnTo>
                  <a:lnTo>
                    <a:pt x="246" y="659"/>
                  </a:lnTo>
                  <a:lnTo>
                    <a:pt x="241" y="654"/>
                  </a:lnTo>
                  <a:lnTo>
                    <a:pt x="235" y="650"/>
                  </a:lnTo>
                  <a:lnTo>
                    <a:pt x="231" y="645"/>
                  </a:lnTo>
                  <a:lnTo>
                    <a:pt x="223" y="633"/>
                  </a:lnTo>
                  <a:lnTo>
                    <a:pt x="217" y="619"/>
                  </a:lnTo>
                  <a:lnTo>
                    <a:pt x="210" y="605"/>
                  </a:lnTo>
                  <a:lnTo>
                    <a:pt x="206" y="589"/>
                  </a:lnTo>
                  <a:lnTo>
                    <a:pt x="203" y="572"/>
                  </a:lnTo>
                  <a:lnTo>
                    <a:pt x="201" y="562"/>
                  </a:lnTo>
                  <a:lnTo>
                    <a:pt x="200" y="553"/>
                  </a:lnTo>
                  <a:lnTo>
                    <a:pt x="199" y="533"/>
                  </a:lnTo>
                  <a:lnTo>
                    <a:pt x="199" y="511"/>
                  </a:lnTo>
                  <a:lnTo>
                    <a:pt x="199" y="0"/>
                  </a:lnTo>
                  <a:lnTo>
                    <a:pt x="0" y="0"/>
                  </a:lnTo>
                  <a:lnTo>
                    <a:pt x="0" y="511"/>
                  </a:lnTo>
                  <a:lnTo>
                    <a:pt x="1" y="530"/>
                  </a:lnTo>
                  <a:lnTo>
                    <a:pt x="2" y="550"/>
                  </a:lnTo>
                  <a:lnTo>
                    <a:pt x="3" y="567"/>
                  </a:lnTo>
                  <a:lnTo>
                    <a:pt x="6" y="584"/>
                  </a:lnTo>
                  <a:lnTo>
                    <a:pt x="9" y="601"/>
                  </a:lnTo>
                  <a:lnTo>
                    <a:pt x="12" y="617"/>
                  </a:lnTo>
                  <a:lnTo>
                    <a:pt x="18" y="632"/>
                  </a:lnTo>
                  <a:lnTo>
                    <a:pt x="22" y="647"/>
                  </a:lnTo>
                  <a:lnTo>
                    <a:pt x="28" y="661"/>
                  </a:lnTo>
                  <a:lnTo>
                    <a:pt x="35" y="673"/>
                  </a:lnTo>
                  <a:lnTo>
                    <a:pt x="42" y="686"/>
                  </a:lnTo>
                  <a:lnTo>
                    <a:pt x="49" y="698"/>
                  </a:lnTo>
                  <a:lnTo>
                    <a:pt x="53" y="704"/>
                  </a:lnTo>
                  <a:lnTo>
                    <a:pt x="58" y="710"/>
                  </a:lnTo>
                  <a:lnTo>
                    <a:pt x="66" y="720"/>
                  </a:lnTo>
                  <a:lnTo>
                    <a:pt x="77" y="730"/>
                  </a:lnTo>
                  <a:lnTo>
                    <a:pt x="86" y="740"/>
                  </a:lnTo>
                  <a:lnTo>
                    <a:pt x="97" y="749"/>
                  </a:lnTo>
                  <a:lnTo>
                    <a:pt x="108" y="757"/>
                  </a:lnTo>
                  <a:lnTo>
                    <a:pt x="120" y="764"/>
                  </a:lnTo>
                  <a:lnTo>
                    <a:pt x="132" y="772"/>
                  </a:lnTo>
                  <a:lnTo>
                    <a:pt x="145" y="778"/>
                  </a:lnTo>
                  <a:lnTo>
                    <a:pt x="159" y="783"/>
                  </a:lnTo>
                  <a:lnTo>
                    <a:pt x="172" y="789"/>
                  </a:lnTo>
                  <a:lnTo>
                    <a:pt x="187" y="794"/>
                  </a:lnTo>
                  <a:lnTo>
                    <a:pt x="202" y="798"/>
                  </a:lnTo>
                  <a:lnTo>
                    <a:pt x="218" y="801"/>
                  </a:lnTo>
                  <a:lnTo>
                    <a:pt x="233" y="805"/>
                  </a:lnTo>
                  <a:lnTo>
                    <a:pt x="249" y="807"/>
                  </a:lnTo>
                  <a:lnTo>
                    <a:pt x="267" y="809"/>
                  </a:lnTo>
                  <a:lnTo>
                    <a:pt x="284" y="810"/>
                  </a:lnTo>
                  <a:lnTo>
                    <a:pt x="302" y="811"/>
                  </a:lnTo>
                  <a:lnTo>
                    <a:pt x="320" y="811"/>
                  </a:lnTo>
                  <a:lnTo>
                    <a:pt x="339" y="811"/>
                  </a:lnTo>
                  <a:lnTo>
                    <a:pt x="357" y="810"/>
                  </a:lnTo>
                  <a:lnTo>
                    <a:pt x="373" y="809"/>
                  </a:lnTo>
                  <a:lnTo>
                    <a:pt x="390" y="807"/>
                  </a:lnTo>
                  <a:lnTo>
                    <a:pt x="407" y="805"/>
                  </a:lnTo>
                  <a:lnTo>
                    <a:pt x="423" y="801"/>
                  </a:lnTo>
                  <a:lnTo>
                    <a:pt x="439" y="798"/>
                  </a:lnTo>
                  <a:lnTo>
                    <a:pt x="453" y="794"/>
                  </a:lnTo>
                  <a:lnTo>
                    <a:pt x="467" y="789"/>
                  </a:lnTo>
                  <a:lnTo>
                    <a:pt x="482" y="783"/>
                  </a:lnTo>
                  <a:lnTo>
                    <a:pt x="494" y="778"/>
                  </a:lnTo>
                  <a:lnTo>
                    <a:pt x="508" y="772"/>
                  </a:lnTo>
                  <a:lnTo>
                    <a:pt x="520" y="764"/>
                  </a:lnTo>
                  <a:lnTo>
                    <a:pt x="532" y="757"/>
                  </a:lnTo>
                  <a:lnTo>
                    <a:pt x="543" y="749"/>
                  </a:lnTo>
                  <a:lnTo>
                    <a:pt x="553" y="740"/>
                  </a:lnTo>
                  <a:lnTo>
                    <a:pt x="564" y="730"/>
                  </a:lnTo>
                  <a:lnTo>
                    <a:pt x="573" y="720"/>
                  </a:lnTo>
                  <a:lnTo>
                    <a:pt x="583" y="710"/>
                  </a:lnTo>
                  <a:lnTo>
                    <a:pt x="590" y="698"/>
                  </a:lnTo>
                  <a:lnTo>
                    <a:pt x="599" y="686"/>
                  </a:lnTo>
                  <a:lnTo>
                    <a:pt x="605" y="673"/>
                  </a:lnTo>
                  <a:lnTo>
                    <a:pt x="609" y="667"/>
                  </a:lnTo>
                  <a:lnTo>
                    <a:pt x="612" y="661"/>
                  </a:lnTo>
                  <a:lnTo>
                    <a:pt x="617" y="647"/>
                  </a:lnTo>
                  <a:lnTo>
                    <a:pt x="623" y="632"/>
                  </a:lnTo>
                  <a:lnTo>
                    <a:pt x="627" y="617"/>
                  </a:lnTo>
                  <a:lnTo>
                    <a:pt x="631" y="601"/>
                  </a:lnTo>
                  <a:lnTo>
                    <a:pt x="634" y="584"/>
                  </a:lnTo>
                  <a:lnTo>
                    <a:pt x="635" y="575"/>
                  </a:lnTo>
                  <a:lnTo>
                    <a:pt x="636" y="567"/>
                  </a:lnTo>
                  <a:lnTo>
                    <a:pt x="639" y="550"/>
                  </a:lnTo>
                  <a:lnTo>
                    <a:pt x="640" y="530"/>
                  </a:lnTo>
                  <a:lnTo>
                    <a:pt x="640" y="511"/>
                  </a:lnTo>
                  <a:lnTo>
                    <a:pt x="640" y="0"/>
                  </a:lnTo>
                  <a:lnTo>
                    <a:pt x="496" y="0"/>
                  </a:lnTo>
                  <a:lnTo>
                    <a:pt x="496" y="5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0" name="Freeform 8"/>
            <p:cNvSpPr>
              <a:spLocks/>
            </p:cNvSpPr>
            <p:nvPr userDrawn="1"/>
          </p:nvSpPr>
          <p:spPr bwMode="auto">
            <a:xfrm>
              <a:off x="9134475" y="2933700"/>
              <a:ext cx="204787" cy="247650"/>
            </a:xfrm>
            <a:custGeom>
              <a:avLst/>
              <a:gdLst/>
              <a:ahLst/>
              <a:cxnLst>
                <a:cxn ang="0">
                  <a:pos x="282" y="110"/>
                </a:cxn>
                <a:cxn ang="0">
                  <a:pos x="316" y="112"/>
                </a:cxn>
                <a:cxn ang="0">
                  <a:pos x="330" y="115"/>
                </a:cxn>
                <a:cxn ang="0">
                  <a:pos x="344" y="121"/>
                </a:cxn>
                <a:cxn ang="0">
                  <a:pos x="357" y="126"/>
                </a:cxn>
                <a:cxn ang="0">
                  <a:pos x="374" y="137"/>
                </a:cxn>
                <a:cxn ang="0">
                  <a:pos x="383" y="144"/>
                </a:cxn>
                <a:cxn ang="0">
                  <a:pos x="391" y="154"/>
                </a:cxn>
                <a:cxn ang="0">
                  <a:pos x="402" y="170"/>
                </a:cxn>
                <a:cxn ang="0">
                  <a:pos x="410" y="188"/>
                </a:cxn>
                <a:cxn ang="0">
                  <a:pos x="416" y="207"/>
                </a:cxn>
                <a:cxn ang="0">
                  <a:pos x="419" y="230"/>
                </a:cxn>
                <a:cxn ang="0">
                  <a:pos x="420" y="252"/>
                </a:cxn>
                <a:cxn ang="0">
                  <a:pos x="420" y="270"/>
                </a:cxn>
                <a:cxn ang="0">
                  <a:pos x="418" y="286"/>
                </a:cxn>
                <a:cxn ang="0">
                  <a:pos x="415" y="301"/>
                </a:cxn>
                <a:cxn ang="0">
                  <a:pos x="409" y="315"/>
                </a:cxn>
                <a:cxn ang="0">
                  <a:pos x="403" y="327"/>
                </a:cxn>
                <a:cxn ang="0">
                  <a:pos x="396" y="338"/>
                </a:cxn>
                <a:cxn ang="0">
                  <a:pos x="386" y="348"/>
                </a:cxn>
                <a:cxn ang="0">
                  <a:pos x="376" y="358"/>
                </a:cxn>
                <a:cxn ang="0">
                  <a:pos x="363" y="365"/>
                </a:cxn>
                <a:cxn ang="0">
                  <a:pos x="349" y="372"/>
                </a:cxn>
                <a:cxn ang="0">
                  <a:pos x="317" y="383"/>
                </a:cxn>
                <a:cxn ang="0">
                  <a:pos x="298" y="387"/>
                </a:cxn>
                <a:cxn ang="0">
                  <a:pos x="278" y="391"/>
                </a:cxn>
                <a:cxn ang="0">
                  <a:pos x="255" y="393"/>
                </a:cxn>
                <a:cxn ang="0">
                  <a:pos x="435" y="780"/>
                </a:cxn>
                <a:cxn ang="0">
                  <a:pos x="459" y="437"/>
                </a:cxn>
                <a:cxn ang="0">
                  <a:pos x="495" y="423"/>
                </a:cxn>
                <a:cxn ang="0">
                  <a:pos x="526" y="406"/>
                </a:cxn>
                <a:cxn ang="0">
                  <a:pos x="552" y="386"/>
                </a:cxn>
                <a:cxn ang="0">
                  <a:pos x="565" y="375"/>
                </a:cxn>
                <a:cxn ang="0">
                  <a:pos x="576" y="362"/>
                </a:cxn>
                <a:cxn ang="0">
                  <a:pos x="585" y="349"/>
                </a:cxn>
                <a:cxn ang="0">
                  <a:pos x="592" y="334"/>
                </a:cxn>
                <a:cxn ang="0">
                  <a:pos x="600" y="319"/>
                </a:cxn>
                <a:cxn ang="0">
                  <a:pos x="606" y="302"/>
                </a:cxn>
                <a:cxn ang="0">
                  <a:pos x="610" y="284"/>
                </a:cxn>
                <a:cxn ang="0">
                  <a:pos x="613" y="265"/>
                </a:cxn>
                <a:cxn ang="0">
                  <a:pos x="616" y="234"/>
                </a:cxn>
                <a:cxn ang="0">
                  <a:pos x="616" y="211"/>
                </a:cxn>
                <a:cxn ang="0">
                  <a:pos x="613" y="188"/>
                </a:cxn>
                <a:cxn ang="0">
                  <a:pos x="609" y="166"/>
                </a:cxn>
                <a:cxn ang="0">
                  <a:pos x="603" y="145"/>
                </a:cxn>
                <a:cxn ang="0">
                  <a:pos x="594" y="125"/>
                </a:cxn>
                <a:cxn ang="0">
                  <a:pos x="583" y="106"/>
                </a:cxn>
                <a:cxn ang="0">
                  <a:pos x="570" y="88"/>
                </a:cxn>
                <a:cxn ang="0">
                  <a:pos x="557" y="72"/>
                </a:cxn>
                <a:cxn ang="0">
                  <a:pos x="541" y="57"/>
                </a:cxn>
                <a:cxn ang="0">
                  <a:pos x="532" y="49"/>
                </a:cxn>
                <a:cxn ang="0">
                  <a:pos x="523" y="43"/>
                </a:cxn>
                <a:cxn ang="0">
                  <a:pos x="504" y="31"/>
                </a:cxn>
                <a:cxn ang="0">
                  <a:pos x="484" y="21"/>
                </a:cxn>
                <a:cxn ang="0">
                  <a:pos x="462" y="13"/>
                </a:cxn>
                <a:cxn ang="0">
                  <a:pos x="439" y="7"/>
                </a:cxn>
                <a:cxn ang="0">
                  <a:pos x="415" y="2"/>
                </a:cxn>
                <a:cxn ang="0">
                  <a:pos x="389" y="0"/>
                </a:cxn>
                <a:cxn ang="0">
                  <a:pos x="0" y="0"/>
                </a:cxn>
                <a:cxn ang="0">
                  <a:pos x="198" y="780"/>
                </a:cxn>
              </a:cxnLst>
              <a:rect l="0" t="0" r="r" b="b"/>
              <a:pathLst>
                <a:path w="644" h="780">
                  <a:moveTo>
                    <a:pt x="198" y="110"/>
                  </a:moveTo>
                  <a:lnTo>
                    <a:pt x="282" y="110"/>
                  </a:lnTo>
                  <a:lnTo>
                    <a:pt x="300" y="111"/>
                  </a:lnTo>
                  <a:lnTo>
                    <a:pt x="316" y="112"/>
                  </a:lnTo>
                  <a:lnTo>
                    <a:pt x="323" y="114"/>
                  </a:lnTo>
                  <a:lnTo>
                    <a:pt x="330" y="115"/>
                  </a:lnTo>
                  <a:lnTo>
                    <a:pt x="338" y="118"/>
                  </a:lnTo>
                  <a:lnTo>
                    <a:pt x="344" y="121"/>
                  </a:lnTo>
                  <a:lnTo>
                    <a:pt x="350" y="123"/>
                  </a:lnTo>
                  <a:lnTo>
                    <a:pt x="357" y="126"/>
                  </a:lnTo>
                  <a:lnTo>
                    <a:pt x="368" y="132"/>
                  </a:lnTo>
                  <a:lnTo>
                    <a:pt x="374" y="137"/>
                  </a:lnTo>
                  <a:lnTo>
                    <a:pt x="378" y="140"/>
                  </a:lnTo>
                  <a:lnTo>
                    <a:pt x="383" y="144"/>
                  </a:lnTo>
                  <a:lnTo>
                    <a:pt x="387" y="150"/>
                  </a:lnTo>
                  <a:lnTo>
                    <a:pt x="391" y="154"/>
                  </a:lnTo>
                  <a:lnTo>
                    <a:pt x="395" y="159"/>
                  </a:lnTo>
                  <a:lnTo>
                    <a:pt x="402" y="170"/>
                  </a:lnTo>
                  <a:lnTo>
                    <a:pt x="407" y="182"/>
                  </a:lnTo>
                  <a:lnTo>
                    <a:pt x="410" y="188"/>
                  </a:lnTo>
                  <a:lnTo>
                    <a:pt x="413" y="194"/>
                  </a:lnTo>
                  <a:lnTo>
                    <a:pt x="416" y="207"/>
                  </a:lnTo>
                  <a:lnTo>
                    <a:pt x="418" y="222"/>
                  </a:lnTo>
                  <a:lnTo>
                    <a:pt x="419" y="230"/>
                  </a:lnTo>
                  <a:lnTo>
                    <a:pt x="420" y="237"/>
                  </a:lnTo>
                  <a:lnTo>
                    <a:pt x="420" y="252"/>
                  </a:lnTo>
                  <a:lnTo>
                    <a:pt x="420" y="262"/>
                  </a:lnTo>
                  <a:lnTo>
                    <a:pt x="420" y="270"/>
                  </a:lnTo>
                  <a:lnTo>
                    <a:pt x="419" y="279"/>
                  </a:lnTo>
                  <a:lnTo>
                    <a:pt x="418" y="286"/>
                  </a:lnTo>
                  <a:lnTo>
                    <a:pt x="416" y="294"/>
                  </a:lnTo>
                  <a:lnTo>
                    <a:pt x="415" y="301"/>
                  </a:lnTo>
                  <a:lnTo>
                    <a:pt x="413" y="308"/>
                  </a:lnTo>
                  <a:lnTo>
                    <a:pt x="409" y="315"/>
                  </a:lnTo>
                  <a:lnTo>
                    <a:pt x="406" y="321"/>
                  </a:lnTo>
                  <a:lnTo>
                    <a:pt x="403" y="327"/>
                  </a:lnTo>
                  <a:lnTo>
                    <a:pt x="400" y="333"/>
                  </a:lnTo>
                  <a:lnTo>
                    <a:pt x="396" y="338"/>
                  </a:lnTo>
                  <a:lnTo>
                    <a:pt x="391" y="344"/>
                  </a:lnTo>
                  <a:lnTo>
                    <a:pt x="386" y="348"/>
                  </a:lnTo>
                  <a:lnTo>
                    <a:pt x="381" y="353"/>
                  </a:lnTo>
                  <a:lnTo>
                    <a:pt x="376" y="358"/>
                  </a:lnTo>
                  <a:lnTo>
                    <a:pt x="369" y="362"/>
                  </a:lnTo>
                  <a:lnTo>
                    <a:pt x="363" y="365"/>
                  </a:lnTo>
                  <a:lnTo>
                    <a:pt x="357" y="369"/>
                  </a:lnTo>
                  <a:lnTo>
                    <a:pt x="349" y="372"/>
                  </a:lnTo>
                  <a:lnTo>
                    <a:pt x="334" y="378"/>
                  </a:lnTo>
                  <a:lnTo>
                    <a:pt x="317" y="383"/>
                  </a:lnTo>
                  <a:lnTo>
                    <a:pt x="307" y="385"/>
                  </a:lnTo>
                  <a:lnTo>
                    <a:pt x="298" y="387"/>
                  </a:lnTo>
                  <a:lnTo>
                    <a:pt x="288" y="389"/>
                  </a:lnTo>
                  <a:lnTo>
                    <a:pt x="278" y="391"/>
                  </a:lnTo>
                  <a:lnTo>
                    <a:pt x="266" y="392"/>
                  </a:lnTo>
                  <a:lnTo>
                    <a:pt x="255" y="393"/>
                  </a:lnTo>
                  <a:lnTo>
                    <a:pt x="230" y="395"/>
                  </a:lnTo>
                  <a:lnTo>
                    <a:pt x="435" y="780"/>
                  </a:lnTo>
                  <a:lnTo>
                    <a:pt x="644" y="780"/>
                  </a:lnTo>
                  <a:lnTo>
                    <a:pt x="459" y="437"/>
                  </a:lnTo>
                  <a:lnTo>
                    <a:pt x="477" y="430"/>
                  </a:lnTo>
                  <a:lnTo>
                    <a:pt x="495" y="423"/>
                  </a:lnTo>
                  <a:lnTo>
                    <a:pt x="510" y="415"/>
                  </a:lnTo>
                  <a:lnTo>
                    <a:pt x="526" y="406"/>
                  </a:lnTo>
                  <a:lnTo>
                    <a:pt x="540" y="396"/>
                  </a:lnTo>
                  <a:lnTo>
                    <a:pt x="552" y="386"/>
                  </a:lnTo>
                  <a:lnTo>
                    <a:pt x="559" y="380"/>
                  </a:lnTo>
                  <a:lnTo>
                    <a:pt x="565" y="375"/>
                  </a:lnTo>
                  <a:lnTo>
                    <a:pt x="570" y="368"/>
                  </a:lnTo>
                  <a:lnTo>
                    <a:pt x="576" y="362"/>
                  </a:lnTo>
                  <a:lnTo>
                    <a:pt x="580" y="355"/>
                  </a:lnTo>
                  <a:lnTo>
                    <a:pt x="585" y="349"/>
                  </a:lnTo>
                  <a:lnTo>
                    <a:pt x="589" y="342"/>
                  </a:lnTo>
                  <a:lnTo>
                    <a:pt x="592" y="334"/>
                  </a:lnTo>
                  <a:lnTo>
                    <a:pt x="597" y="327"/>
                  </a:lnTo>
                  <a:lnTo>
                    <a:pt x="600" y="319"/>
                  </a:lnTo>
                  <a:lnTo>
                    <a:pt x="603" y="311"/>
                  </a:lnTo>
                  <a:lnTo>
                    <a:pt x="606" y="302"/>
                  </a:lnTo>
                  <a:lnTo>
                    <a:pt x="608" y="294"/>
                  </a:lnTo>
                  <a:lnTo>
                    <a:pt x="610" y="284"/>
                  </a:lnTo>
                  <a:lnTo>
                    <a:pt x="612" y="275"/>
                  </a:lnTo>
                  <a:lnTo>
                    <a:pt x="613" y="265"/>
                  </a:lnTo>
                  <a:lnTo>
                    <a:pt x="616" y="244"/>
                  </a:lnTo>
                  <a:lnTo>
                    <a:pt x="616" y="234"/>
                  </a:lnTo>
                  <a:lnTo>
                    <a:pt x="617" y="223"/>
                  </a:lnTo>
                  <a:lnTo>
                    <a:pt x="616" y="211"/>
                  </a:lnTo>
                  <a:lnTo>
                    <a:pt x="616" y="200"/>
                  </a:lnTo>
                  <a:lnTo>
                    <a:pt x="613" y="188"/>
                  </a:lnTo>
                  <a:lnTo>
                    <a:pt x="611" y="177"/>
                  </a:lnTo>
                  <a:lnTo>
                    <a:pt x="609" y="166"/>
                  </a:lnTo>
                  <a:lnTo>
                    <a:pt x="606" y="155"/>
                  </a:lnTo>
                  <a:lnTo>
                    <a:pt x="603" y="145"/>
                  </a:lnTo>
                  <a:lnTo>
                    <a:pt x="599" y="135"/>
                  </a:lnTo>
                  <a:lnTo>
                    <a:pt x="594" y="125"/>
                  </a:lnTo>
                  <a:lnTo>
                    <a:pt x="589" y="115"/>
                  </a:lnTo>
                  <a:lnTo>
                    <a:pt x="583" y="106"/>
                  </a:lnTo>
                  <a:lnTo>
                    <a:pt x="578" y="96"/>
                  </a:lnTo>
                  <a:lnTo>
                    <a:pt x="570" y="88"/>
                  </a:lnTo>
                  <a:lnTo>
                    <a:pt x="564" y="79"/>
                  </a:lnTo>
                  <a:lnTo>
                    <a:pt x="557" y="72"/>
                  </a:lnTo>
                  <a:lnTo>
                    <a:pt x="549" y="64"/>
                  </a:lnTo>
                  <a:lnTo>
                    <a:pt x="541" y="57"/>
                  </a:lnTo>
                  <a:lnTo>
                    <a:pt x="537" y="53"/>
                  </a:lnTo>
                  <a:lnTo>
                    <a:pt x="532" y="49"/>
                  </a:lnTo>
                  <a:lnTo>
                    <a:pt x="527" y="46"/>
                  </a:lnTo>
                  <a:lnTo>
                    <a:pt x="523" y="43"/>
                  </a:lnTo>
                  <a:lnTo>
                    <a:pt x="514" y="37"/>
                  </a:lnTo>
                  <a:lnTo>
                    <a:pt x="504" y="31"/>
                  </a:lnTo>
                  <a:lnTo>
                    <a:pt x="495" y="26"/>
                  </a:lnTo>
                  <a:lnTo>
                    <a:pt x="484" y="21"/>
                  </a:lnTo>
                  <a:lnTo>
                    <a:pt x="474" y="17"/>
                  </a:lnTo>
                  <a:lnTo>
                    <a:pt x="462" y="13"/>
                  </a:lnTo>
                  <a:lnTo>
                    <a:pt x="450" y="10"/>
                  </a:lnTo>
                  <a:lnTo>
                    <a:pt x="439" y="7"/>
                  </a:lnTo>
                  <a:lnTo>
                    <a:pt x="427" y="4"/>
                  </a:lnTo>
                  <a:lnTo>
                    <a:pt x="415" y="2"/>
                  </a:lnTo>
                  <a:lnTo>
                    <a:pt x="403" y="1"/>
                  </a:lnTo>
                  <a:lnTo>
                    <a:pt x="389" y="0"/>
                  </a:lnTo>
                  <a:lnTo>
                    <a:pt x="377" y="0"/>
                  </a:lnTo>
                  <a:lnTo>
                    <a:pt x="0" y="0"/>
                  </a:lnTo>
                  <a:lnTo>
                    <a:pt x="0" y="780"/>
                  </a:lnTo>
                  <a:lnTo>
                    <a:pt x="198" y="780"/>
                  </a:lnTo>
                  <a:lnTo>
                    <a:pt x="198" y="1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1" name="Freeform 9"/>
            <p:cNvSpPr>
              <a:spLocks noEditPoints="1"/>
            </p:cNvSpPr>
            <p:nvPr userDrawn="1"/>
          </p:nvSpPr>
          <p:spPr bwMode="auto">
            <a:xfrm>
              <a:off x="8323263" y="2924175"/>
              <a:ext cx="241300" cy="266700"/>
            </a:xfrm>
            <a:custGeom>
              <a:avLst/>
              <a:gdLst/>
              <a:ahLst/>
              <a:cxnLst>
                <a:cxn ang="0">
                  <a:pos x="291" y="9"/>
                </a:cxn>
                <a:cxn ang="0">
                  <a:pos x="197" y="43"/>
                </a:cxn>
                <a:cxn ang="0">
                  <a:pos x="156" y="68"/>
                </a:cxn>
                <a:cxn ang="0">
                  <a:pos x="120" y="98"/>
                </a:cxn>
                <a:cxn ang="0">
                  <a:pos x="63" y="172"/>
                </a:cxn>
                <a:cxn ang="0">
                  <a:pos x="24" y="261"/>
                </a:cxn>
                <a:cxn ang="0">
                  <a:pos x="11" y="309"/>
                </a:cxn>
                <a:cxn ang="0">
                  <a:pos x="1" y="400"/>
                </a:cxn>
                <a:cxn ang="0">
                  <a:pos x="6" y="504"/>
                </a:cxn>
                <a:cxn ang="0">
                  <a:pos x="30" y="601"/>
                </a:cxn>
                <a:cxn ang="0">
                  <a:pos x="63" y="670"/>
                </a:cxn>
                <a:cxn ang="0">
                  <a:pos x="120" y="744"/>
                </a:cxn>
                <a:cxn ang="0">
                  <a:pos x="197" y="799"/>
                </a:cxn>
                <a:cxn ang="0">
                  <a:pos x="270" y="828"/>
                </a:cxn>
                <a:cxn ang="0">
                  <a:pos x="334" y="840"/>
                </a:cxn>
                <a:cxn ang="0">
                  <a:pos x="427" y="840"/>
                </a:cxn>
                <a:cxn ang="0">
                  <a:pos x="529" y="816"/>
                </a:cxn>
                <a:cxn ang="0">
                  <a:pos x="589" y="785"/>
                </a:cxn>
                <a:cxn ang="0">
                  <a:pos x="627" y="757"/>
                </a:cxn>
                <a:cxn ang="0">
                  <a:pos x="678" y="701"/>
                </a:cxn>
                <a:cxn ang="0">
                  <a:pos x="724" y="619"/>
                </a:cxn>
                <a:cxn ang="0">
                  <a:pos x="745" y="554"/>
                </a:cxn>
                <a:cxn ang="0">
                  <a:pos x="758" y="484"/>
                </a:cxn>
                <a:cxn ang="0">
                  <a:pos x="760" y="379"/>
                </a:cxn>
                <a:cxn ang="0">
                  <a:pos x="743" y="279"/>
                </a:cxn>
                <a:cxn ang="0">
                  <a:pos x="716" y="206"/>
                </a:cxn>
                <a:cxn ang="0">
                  <a:pos x="666" y="126"/>
                </a:cxn>
                <a:cxn ang="0">
                  <a:pos x="598" y="63"/>
                </a:cxn>
                <a:cxn ang="0">
                  <a:pos x="520" y="23"/>
                </a:cxn>
                <a:cxn ang="0">
                  <a:pos x="448" y="6"/>
                </a:cxn>
                <a:cxn ang="0">
                  <a:pos x="381" y="0"/>
                </a:cxn>
                <a:cxn ang="0">
                  <a:pos x="345" y="731"/>
                </a:cxn>
                <a:cxn ang="0">
                  <a:pos x="303" y="712"/>
                </a:cxn>
                <a:cxn ang="0">
                  <a:pos x="264" y="678"/>
                </a:cxn>
                <a:cxn ang="0">
                  <a:pos x="231" y="629"/>
                </a:cxn>
                <a:cxn ang="0">
                  <a:pos x="208" y="562"/>
                </a:cxn>
                <a:cxn ang="0">
                  <a:pos x="195" y="479"/>
                </a:cxn>
                <a:cxn ang="0">
                  <a:pos x="192" y="382"/>
                </a:cxn>
                <a:cxn ang="0">
                  <a:pos x="204" y="296"/>
                </a:cxn>
                <a:cxn ang="0">
                  <a:pos x="226" y="226"/>
                </a:cxn>
                <a:cxn ang="0">
                  <a:pos x="257" y="173"/>
                </a:cxn>
                <a:cxn ang="0">
                  <a:pos x="295" y="136"/>
                </a:cxn>
                <a:cxn ang="0">
                  <a:pos x="337" y="114"/>
                </a:cxn>
                <a:cxn ang="0">
                  <a:pos x="381" y="107"/>
                </a:cxn>
                <a:cxn ang="0">
                  <a:pos x="425" y="114"/>
                </a:cxn>
                <a:cxn ang="0">
                  <a:pos x="467" y="136"/>
                </a:cxn>
                <a:cxn ang="0">
                  <a:pos x="504" y="173"/>
                </a:cxn>
                <a:cxn ang="0">
                  <a:pos x="534" y="226"/>
                </a:cxn>
                <a:cxn ang="0">
                  <a:pos x="557" y="296"/>
                </a:cxn>
                <a:cxn ang="0">
                  <a:pos x="568" y="382"/>
                </a:cxn>
                <a:cxn ang="0">
                  <a:pos x="567" y="479"/>
                </a:cxn>
                <a:cxn ang="0">
                  <a:pos x="553" y="562"/>
                </a:cxn>
                <a:cxn ang="0">
                  <a:pos x="529" y="629"/>
                </a:cxn>
                <a:cxn ang="0">
                  <a:pos x="497" y="678"/>
                </a:cxn>
                <a:cxn ang="0">
                  <a:pos x="459" y="712"/>
                </a:cxn>
                <a:cxn ang="0">
                  <a:pos x="416" y="731"/>
                </a:cxn>
              </a:cxnLst>
              <a:rect l="0" t="0" r="r" b="b"/>
              <a:pathLst>
                <a:path w="761" h="842">
                  <a:moveTo>
                    <a:pt x="381" y="0"/>
                  </a:moveTo>
                  <a:lnTo>
                    <a:pt x="357" y="1"/>
                  </a:lnTo>
                  <a:lnTo>
                    <a:pt x="334" y="2"/>
                  </a:lnTo>
                  <a:lnTo>
                    <a:pt x="312" y="6"/>
                  </a:lnTo>
                  <a:lnTo>
                    <a:pt x="291" y="9"/>
                  </a:lnTo>
                  <a:lnTo>
                    <a:pt x="270" y="14"/>
                  </a:lnTo>
                  <a:lnTo>
                    <a:pt x="251" y="19"/>
                  </a:lnTo>
                  <a:lnTo>
                    <a:pt x="232" y="27"/>
                  </a:lnTo>
                  <a:lnTo>
                    <a:pt x="213" y="34"/>
                  </a:lnTo>
                  <a:lnTo>
                    <a:pt x="197" y="43"/>
                  </a:lnTo>
                  <a:lnTo>
                    <a:pt x="188" y="47"/>
                  </a:lnTo>
                  <a:lnTo>
                    <a:pt x="180" y="52"/>
                  </a:lnTo>
                  <a:lnTo>
                    <a:pt x="171" y="58"/>
                  </a:lnTo>
                  <a:lnTo>
                    <a:pt x="164" y="63"/>
                  </a:lnTo>
                  <a:lnTo>
                    <a:pt x="156" y="68"/>
                  </a:lnTo>
                  <a:lnTo>
                    <a:pt x="148" y="74"/>
                  </a:lnTo>
                  <a:lnTo>
                    <a:pt x="141" y="80"/>
                  </a:lnTo>
                  <a:lnTo>
                    <a:pt x="133" y="86"/>
                  </a:lnTo>
                  <a:lnTo>
                    <a:pt x="127" y="92"/>
                  </a:lnTo>
                  <a:lnTo>
                    <a:pt x="120" y="98"/>
                  </a:lnTo>
                  <a:lnTo>
                    <a:pt x="107" y="112"/>
                  </a:lnTo>
                  <a:lnTo>
                    <a:pt x="95" y="126"/>
                  </a:lnTo>
                  <a:lnTo>
                    <a:pt x="83" y="141"/>
                  </a:lnTo>
                  <a:lnTo>
                    <a:pt x="72" y="156"/>
                  </a:lnTo>
                  <a:lnTo>
                    <a:pt x="63" y="172"/>
                  </a:lnTo>
                  <a:lnTo>
                    <a:pt x="54" y="189"/>
                  </a:lnTo>
                  <a:lnTo>
                    <a:pt x="45" y="206"/>
                  </a:lnTo>
                  <a:lnTo>
                    <a:pt x="37" y="223"/>
                  </a:lnTo>
                  <a:lnTo>
                    <a:pt x="30" y="241"/>
                  </a:lnTo>
                  <a:lnTo>
                    <a:pt x="24" y="261"/>
                  </a:lnTo>
                  <a:lnTo>
                    <a:pt x="21" y="269"/>
                  </a:lnTo>
                  <a:lnTo>
                    <a:pt x="18" y="279"/>
                  </a:lnTo>
                  <a:lnTo>
                    <a:pt x="16" y="288"/>
                  </a:lnTo>
                  <a:lnTo>
                    <a:pt x="14" y="299"/>
                  </a:lnTo>
                  <a:lnTo>
                    <a:pt x="11" y="309"/>
                  </a:lnTo>
                  <a:lnTo>
                    <a:pt x="9" y="318"/>
                  </a:lnTo>
                  <a:lnTo>
                    <a:pt x="6" y="338"/>
                  </a:lnTo>
                  <a:lnTo>
                    <a:pt x="3" y="359"/>
                  </a:lnTo>
                  <a:lnTo>
                    <a:pt x="2" y="379"/>
                  </a:lnTo>
                  <a:lnTo>
                    <a:pt x="1" y="400"/>
                  </a:lnTo>
                  <a:lnTo>
                    <a:pt x="0" y="422"/>
                  </a:lnTo>
                  <a:lnTo>
                    <a:pt x="1" y="442"/>
                  </a:lnTo>
                  <a:lnTo>
                    <a:pt x="2" y="463"/>
                  </a:lnTo>
                  <a:lnTo>
                    <a:pt x="3" y="484"/>
                  </a:lnTo>
                  <a:lnTo>
                    <a:pt x="6" y="504"/>
                  </a:lnTo>
                  <a:lnTo>
                    <a:pt x="9" y="524"/>
                  </a:lnTo>
                  <a:lnTo>
                    <a:pt x="14" y="544"/>
                  </a:lnTo>
                  <a:lnTo>
                    <a:pt x="18" y="564"/>
                  </a:lnTo>
                  <a:lnTo>
                    <a:pt x="24" y="583"/>
                  </a:lnTo>
                  <a:lnTo>
                    <a:pt x="30" y="601"/>
                  </a:lnTo>
                  <a:lnTo>
                    <a:pt x="34" y="610"/>
                  </a:lnTo>
                  <a:lnTo>
                    <a:pt x="37" y="619"/>
                  </a:lnTo>
                  <a:lnTo>
                    <a:pt x="45" y="637"/>
                  </a:lnTo>
                  <a:lnTo>
                    <a:pt x="54" y="654"/>
                  </a:lnTo>
                  <a:lnTo>
                    <a:pt x="63" y="670"/>
                  </a:lnTo>
                  <a:lnTo>
                    <a:pt x="72" y="686"/>
                  </a:lnTo>
                  <a:lnTo>
                    <a:pt x="83" y="701"/>
                  </a:lnTo>
                  <a:lnTo>
                    <a:pt x="95" y="716"/>
                  </a:lnTo>
                  <a:lnTo>
                    <a:pt x="107" y="731"/>
                  </a:lnTo>
                  <a:lnTo>
                    <a:pt x="120" y="744"/>
                  </a:lnTo>
                  <a:lnTo>
                    <a:pt x="133" y="757"/>
                  </a:lnTo>
                  <a:lnTo>
                    <a:pt x="148" y="768"/>
                  </a:lnTo>
                  <a:lnTo>
                    <a:pt x="164" y="780"/>
                  </a:lnTo>
                  <a:lnTo>
                    <a:pt x="180" y="790"/>
                  </a:lnTo>
                  <a:lnTo>
                    <a:pt x="197" y="799"/>
                  </a:lnTo>
                  <a:lnTo>
                    <a:pt x="213" y="808"/>
                  </a:lnTo>
                  <a:lnTo>
                    <a:pt x="232" y="816"/>
                  </a:lnTo>
                  <a:lnTo>
                    <a:pt x="242" y="820"/>
                  </a:lnTo>
                  <a:lnTo>
                    <a:pt x="251" y="823"/>
                  </a:lnTo>
                  <a:lnTo>
                    <a:pt x="270" y="828"/>
                  </a:lnTo>
                  <a:lnTo>
                    <a:pt x="281" y="831"/>
                  </a:lnTo>
                  <a:lnTo>
                    <a:pt x="291" y="833"/>
                  </a:lnTo>
                  <a:lnTo>
                    <a:pt x="312" y="837"/>
                  </a:lnTo>
                  <a:lnTo>
                    <a:pt x="323" y="839"/>
                  </a:lnTo>
                  <a:lnTo>
                    <a:pt x="334" y="840"/>
                  </a:lnTo>
                  <a:lnTo>
                    <a:pt x="346" y="841"/>
                  </a:lnTo>
                  <a:lnTo>
                    <a:pt x="357" y="842"/>
                  </a:lnTo>
                  <a:lnTo>
                    <a:pt x="381" y="842"/>
                  </a:lnTo>
                  <a:lnTo>
                    <a:pt x="404" y="842"/>
                  </a:lnTo>
                  <a:lnTo>
                    <a:pt x="427" y="840"/>
                  </a:lnTo>
                  <a:lnTo>
                    <a:pt x="448" y="837"/>
                  </a:lnTo>
                  <a:lnTo>
                    <a:pt x="470" y="833"/>
                  </a:lnTo>
                  <a:lnTo>
                    <a:pt x="490" y="828"/>
                  </a:lnTo>
                  <a:lnTo>
                    <a:pt x="510" y="823"/>
                  </a:lnTo>
                  <a:lnTo>
                    <a:pt x="529" y="816"/>
                  </a:lnTo>
                  <a:lnTo>
                    <a:pt x="547" y="808"/>
                  </a:lnTo>
                  <a:lnTo>
                    <a:pt x="565" y="799"/>
                  </a:lnTo>
                  <a:lnTo>
                    <a:pt x="573" y="795"/>
                  </a:lnTo>
                  <a:lnTo>
                    <a:pt x="582" y="790"/>
                  </a:lnTo>
                  <a:lnTo>
                    <a:pt x="589" y="785"/>
                  </a:lnTo>
                  <a:lnTo>
                    <a:pt x="598" y="780"/>
                  </a:lnTo>
                  <a:lnTo>
                    <a:pt x="605" y="774"/>
                  </a:lnTo>
                  <a:lnTo>
                    <a:pt x="612" y="768"/>
                  </a:lnTo>
                  <a:lnTo>
                    <a:pt x="620" y="763"/>
                  </a:lnTo>
                  <a:lnTo>
                    <a:pt x="627" y="757"/>
                  </a:lnTo>
                  <a:lnTo>
                    <a:pt x="634" y="750"/>
                  </a:lnTo>
                  <a:lnTo>
                    <a:pt x="641" y="744"/>
                  </a:lnTo>
                  <a:lnTo>
                    <a:pt x="653" y="731"/>
                  </a:lnTo>
                  <a:lnTo>
                    <a:pt x="666" y="716"/>
                  </a:lnTo>
                  <a:lnTo>
                    <a:pt x="678" y="701"/>
                  </a:lnTo>
                  <a:lnTo>
                    <a:pt x="688" y="686"/>
                  </a:lnTo>
                  <a:lnTo>
                    <a:pt x="699" y="670"/>
                  </a:lnTo>
                  <a:lnTo>
                    <a:pt x="707" y="654"/>
                  </a:lnTo>
                  <a:lnTo>
                    <a:pt x="716" y="637"/>
                  </a:lnTo>
                  <a:lnTo>
                    <a:pt x="724" y="619"/>
                  </a:lnTo>
                  <a:lnTo>
                    <a:pt x="731" y="601"/>
                  </a:lnTo>
                  <a:lnTo>
                    <a:pt x="738" y="583"/>
                  </a:lnTo>
                  <a:lnTo>
                    <a:pt x="740" y="573"/>
                  </a:lnTo>
                  <a:lnTo>
                    <a:pt x="743" y="564"/>
                  </a:lnTo>
                  <a:lnTo>
                    <a:pt x="745" y="554"/>
                  </a:lnTo>
                  <a:lnTo>
                    <a:pt x="747" y="544"/>
                  </a:lnTo>
                  <a:lnTo>
                    <a:pt x="749" y="535"/>
                  </a:lnTo>
                  <a:lnTo>
                    <a:pt x="751" y="524"/>
                  </a:lnTo>
                  <a:lnTo>
                    <a:pt x="754" y="504"/>
                  </a:lnTo>
                  <a:lnTo>
                    <a:pt x="758" y="484"/>
                  </a:lnTo>
                  <a:lnTo>
                    <a:pt x="760" y="463"/>
                  </a:lnTo>
                  <a:lnTo>
                    <a:pt x="761" y="442"/>
                  </a:lnTo>
                  <a:lnTo>
                    <a:pt x="761" y="422"/>
                  </a:lnTo>
                  <a:lnTo>
                    <a:pt x="761" y="400"/>
                  </a:lnTo>
                  <a:lnTo>
                    <a:pt x="760" y="379"/>
                  </a:lnTo>
                  <a:lnTo>
                    <a:pt x="758" y="359"/>
                  </a:lnTo>
                  <a:lnTo>
                    <a:pt x="754" y="338"/>
                  </a:lnTo>
                  <a:lnTo>
                    <a:pt x="751" y="318"/>
                  </a:lnTo>
                  <a:lnTo>
                    <a:pt x="747" y="299"/>
                  </a:lnTo>
                  <a:lnTo>
                    <a:pt x="743" y="279"/>
                  </a:lnTo>
                  <a:lnTo>
                    <a:pt x="738" y="261"/>
                  </a:lnTo>
                  <a:lnTo>
                    <a:pt x="731" y="241"/>
                  </a:lnTo>
                  <a:lnTo>
                    <a:pt x="727" y="233"/>
                  </a:lnTo>
                  <a:lnTo>
                    <a:pt x="724" y="223"/>
                  </a:lnTo>
                  <a:lnTo>
                    <a:pt x="716" y="206"/>
                  </a:lnTo>
                  <a:lnTo>
                    <a:pt x="707" y="189"/>
                  </a:lnTo>
                  <a:lnTo>
                    <a:pt x="699" y="172"/>
                  </a:lnTo>
                  <a:lnTo>
                    <a:pt x="688" y="156"/>
                  </a:lnTo>
                  <a:lnTo>
                    <a:pt x="678" y="141"/>
                  </a:lnTo>
                  <a:lnTo>
                    <a:pt x="666" y="126"/>
                  </a:lnTo>
                  <a:lnTo>
                    <a:pt x="653" y="112"/>
                  </a:lnTo>
                  <a:lnTo>
                    <a:pt x="641" y="98"/>
                  </a:lnTo>
                  <a:lnTo>
                    <a:pt x="627" y="86"/>
                  </a:lnTo>
                  <a:lnTo>
                    <a:pt x="612" y="74"/>
                  </a:lnTo>
                  <a:lnTo>
                    <a:pt x="598" y="63"/>
                  </a:lnTo>
                  <a:lnTo>
                    <a:pt x="582" y="52"/>
                  </a:lnTo>
                  <a:lnTo>
                    <a:pt x="565" y="43"/>
                  </a:lnTo>
                  <a:lnTo>
                    <a:pt x="547" y="34"/>
                  </a:lnTo>
                  <a:lnTo>
                    <a:pt x="529" y="27"/>
                  </a:lnTo>
                  <a:lnTo>
                    <a:pt x="520" y="23"/>
                  </a:lnTo>
                  <a:lnTo>
                    <a:pt x="510" y="19"/>
                  </a:lnTo>
                  <a:lnTo>
                    <a:pt x="490" y="14"/>
                  </a:lnTo>
                  <a:lnTo>
                    <a:pt x="480" y="12"/>
                  </a:lnTo>
                  <a:lnTo>
                    <a:pt x="470" y="9"/>
                  </a:lnTo>
                  <a:lnTo>
                    <a:pt x="448" y="6"/>
                  </a:lnTo>
                  <a:lnTo>
                    <a:pt x="438" y="3"/>
                  </a:lnTo>
                  <a:lnTo>
                    <a:pt x="427" y="2"/>
                  </a:lnTo>
                  <a:lnTo>
                    <a:pt x="416" y="1"/>
                  </a:lnTo>
                  <a:lnTo>
                    <a:pt x="404" y="1"/>
                  </a:lnTo>
                  <a:lnTo>
                    <a:pt x="381" y="0"/>
                  </a:lnTo>
                  <a:close/>
                  <a:moveTo>
                    <a:pt x="381" y="735"/>
                  </a:moveTo>
                  <a:lnTo>
                    <a:pt x="371" y="735"/>
                  </a:lnTo>
                  <a:lnTo>
                    <a:pt x="363" y="734"/>
                  </a:lnTo>
                  <a:lnTo>
                    <a:pt x="353" y="733"/>
                  </a:lnTo>
                  <a:lnTo>
                    <a:pt x="345" y="731"/>
                  </a:lnTo>
                  <a:lnTo>
                    <a:pt x="337" y="728"/>
                  </a:lnTo>
                  <a:lnTo>
                    <a:pt x="327" y="725"/>
                  </a:lnTo>
                  <a:lnTo>
                    <a:pt x="319" y="721"/>
                  </a:lnTo>
                  <a:lnTo>
                    <a:pt x="310" y="717"/>
                  </a:lnTo>
                  <a:lnTo>
                    <a:pt x="303" y="712"/>
                  </a:lnTo>
                  <a:lnTo>
                    <a:pt x="295" y="707"/>
                  </a:lnTo>
                  <a:lnTo>
                    <a:pt x="286" y="700"/>
                  </a:lnTo>
                  <a:lnTo>
                    <a:pt x="279" y="694"/>
                  </a:lnTo>
                  <a:lnTo>
                    <a:pt x="271" y="686"/>
                  </a:lnTo>
                  <a:lnTo>
                    <a:pt x="264" y="678"/>
                  </a:lnTo>
                  <a:lnTo>
                    <a:pt x="257" y="669"/>
                  </a:lnTo>
                  <a:lnTo>
                    <a:pt x="250" y="660"/>
                  </a:lnTo>
                  <a:lnTo>
                    <a:pt x="244" y="650"/>
                  </a:lnTo>
                  <a:lnTo>
                    <a:pt x="238" y="639"/>
                  </a:lnTo>
                  <a:lnTo>
                    <a:pt x="231" y="629"/>
                  </a:lnTo>
                  <a:lnTo>
                    <a:pt x="226" y="616"/>
                  </a:lnTo>
                  <a:lnTo>
                    <a:pt x="221" y="604"/>
                  </a:lnTo>
                  <a:lnTo>
                    <a:pt x="217" y="590"/>
                  </a:lnTo>
                  <a:lnTo>
                    <a:pt x="211" y="576"/>
                  </a:lnTo>
                  <a:lnTo>
                    <a:pt x="208" y="562"/>
                  </a:lnTo>
                  <a:lnTo>
                    <a:pt x="204" y="546"/>
                  </a:lnTo>
                  <a:lnTo>
                    <a:pt x="201" y="532"/>
                  </a:lnTo>
                  <a:lnTo>
                    <a:pt x="198" y="514"/>
                  </a:lnTo>
                  <a:lnTo>
                    <a:pt x="196" y="497"/>
                  </a:lnTo>
                  <a:lnTo>
                    <a:pt x="195" y="479"/>
                  </a:lnTo>
                  <a:lnTo>
                    <a:pt x="192" y="461"/>
                  </a:lnTo>
                  <a:lnTo>
                    <a:pt x="192" y="441"/>
                  </a:lnTo>
                  <a:lnTo>
                    <a:pt x="191" y="422"/>
                  </a:lnTo>
                  <a:lnTo>
                    <a:pt x="192" y="401"/>
                  </a:lnTo>
                  <a:lnTo>
                    <a:pt x="192" y="382"/>
                  </a:lnTo>
                  <a:lnTo>
                    <a:pt x="195" y="363"/>
                  </a:lnTo>
                  <a:lnTo>
                    <a:pt x="196" y="345"/>
                  </a:lnTo>
                  <a:lnTo>
                    <a:pt x="198" y="328"/>
                  </a:lnTo>
                  <a:lnTo>
                    <a:pt x="201" y="312"/>
                  </a:lnTo>
                  <a:lnTo>
                    <a:pt x="204" y="296"/>
                  </a:lnTo>
                  <a:lnTo>
                    <a:pt x="208" y="281"/>
                  </a:lnTo>
                  <a:lnTo>
                    <a:pt x="211" y="266"/>
                  </a:lnTo>
                  <a:lnTo>
                    <a:pt x="217" y="252"/>
                  </a:lnTo>
                  <a:lnTo>
                    <a:pt x="221" y="239"/>
                  </a:lnTo>
                  <a:lnTo>
                    <a:pt x="226" y="226"/>
                  </a:lnTo>
                  <a:lnTo>
                    <a:pt x="231" y="215"/>
                  </a:lnTo>
                  <a:lnTo>
                    <a:pt x="238" y="203"/>
                  </a:lnTo>
                  <a:lnTo>
                    <a:pt x="244" y="192"/>
                  </a:lnTo>
                  <a:lnTo>
                    <a:pt x="250" y="183"/>
                  </a:lnTo>
                  <a:lnTo>
                    <a:pt x="257" y="173"/>
                  </a:lnTo>
                  <a:lnTo>
                    <a:pt x="264" y="165"/>
                  </a:lnTo>
                  <a:lnTo>
                    <a:pt x="271" y="157"/>
                  </a:lnTo>
                  <a:lnTo>
                    <a:pt x="279" y="150"/>
                  </a:lnTo>
                  <a:lnTo>
                    <a:pt x="286" y="142"/>
                  </a:lnTo>
                  <a:lnTo>
                    <a:pt x="295" y="136"/>
                  </a:lnTo>
                  <a:lnTo>
                    <a:pt x="303" y="130"/>
                  </a:lnTo>
                  <a:lnTo>
                    <a:pt x="310" y="126"/>
                  </a:lnTo>
                  <a:lnTo>
                    <a:pt x="319" y="122"/>
                  </a:lnTo>
                  <a:lnTo>
                    <a:pt x="327" y="118"/>
                  </a:lnTo>
                  <a:lnTo>
                    <a:pt x="337" y="114"/>
                  </a:lnTo>
                  <a:lnTo>
                    <a:pt x="345" y="112"/>
                  </a:lnTo>
                  <a:lnTo>
                    <a:pt x="353" y="110"/>
                  </a:lnTo>
                  <a:lnTo>
                    <a:pt x="363" y="108"/>
                  </a:lnTo>
                  <a:lnTo>
                    <a:pt x="371" y="108"/>
                  </a:lnTo>
                  <a:lnTo>
                    <a:pt x="381" y="107"/>
                  </a:lnTo>
                  <a:lnTo>
                    <a:pt x="389" y="108"/>
                  </a:lnTo>
                  <a:lnTo>
                    <a:pt x="399" y="108"/>
                  </a:lnTo>
                  <a:lnTo>
                    <a:pt x="407" y="110"/>
                  </a:lnTo>
                  <a:lnTo>
                    <a:pt x="416" y="112"/>
                  </a:lnTo>
                  <a:lnTo>
                    <a:pt x="425" y="114"/>
                  </a:lnTo>
                  <a:lnTo>
                    <a:pt x="433" y="118"/>
                  </a:lnTo>
                  <a:lnTo>
                    <a:pt x="442" y="122"/>
                  </a:lnTo>
                  <a:lnTo>
                    <a:pt x="450" y="126"/>
                  </a:lnTo>
                  <a:lnTo>
                    <a:pt x="459" y="130"/>
                  </a:lnTo>
                  <a:lnTo>
                    <a:pt x="467" y="136"/>
                  </a:lnTo>
                  <a:lnTo>
                    <a:pt x="474" y="142"/>
                  </a:lnTo>
                  <a:lnTo>
                    <a:pt x="482" y="150"/>
                  </a:lnTo>
                  <a:lnTo>
                    <a:pt x="489" y="157"/>
                  </a:lnTo>
                  <a:lnTo>
                    <a:pt x="497" y="165"/>
                  </a:lnTo>
                  <a:lnTo>
                    <a:pt x="504" y="173"/>
                  </a:lnTo>
                  <a:lnTo>
                    <a:pt x="510" y="183"/>
                  </a:lnTo>
                  <a:lnTo>
                    <a:pt x="518" y="192"/>
                  </a:lnTo>
                  <a:lnTo>
                    <a:pt x="523" y="203"/>
                  </a:lnTo>
                  <a:lnTo>
                    <a:pt x="529" y="215"/>
                  </a:lnTo>
                  <a:lnTo>
                    <a:pt x="534" y="226"/>
                  </a:lnTo>
                  <a:lnTo>
                    <a:pt x="540" y="239"/>
                  </a:lnTo>
                  <a:lnTo>
                    <a:pt x="545" y="252"/>
                  </a:lnTo>
                  <a:lnTo>
                    <a:pt x="549" y="266"/>
                  </a:lnTo>
                  <a:lnTo>
                    <a:pt x="553" y="281"/>
                  </a:lnTo>
                  <a:lnTo>
                    <a:pt x="557" y="296"/>
                  </a:lnTo>
                  <a:lnTo>
                    <a:pt x="560" y="312"/>
                  </a:lnTo>
                  <a:lnTo>
                    <a:pt x="563" y="328"/>
                  </a:lnTo>
                  <a:lnTo>
                    <a:pt x="565" y="345"/>
                  </a:lnTo>
                  <a:lnTo>
                    <a:pt x="567" y="363"/>
                  </a:lnTo>
                  <a:lnTo>
                    <a:pt x="568" y="382"/>
                  </a:lnTo>
                  <a:lnTo>
                    <a:pt x="569" y="401"/>
                  </a:lnTo>
                  <a:lnTo>
                    <a:pt x="569" y="422"/>
                  </a:lnTo>
                  <a:lnTo>
                    <a:pt x="569" y="441"/>
                  </a:lnTo>
                  <a:lnTo>
                    <a:pt x="568" y="461"/>
                  </a:lnTo>
                  <a:lnTo>
                    <a:pt x="567" y="479"/>
                  </a:lnTo>
                  <a:lnTo>
                    <a:pt x="565" y="497"/>
                  </a:lnTo>
                  <a:lnTo>
                    <a:pt x="563" y="514"/>
                  </a:lnTo>
                  <a:lnTo>
                    <a:pt x="560" y="532"/>
                  </a:lnTo>
                  <a:lnTo>
                    <a:pt x="557" y="546"/>
                  </a:lnTo>
                  <a:lnTo>
                    <a:pt x="553" y="562"/>
                  </a:lnTo>
                  <a:lnTo>
                    <a:pt x="549" y="576"/>
                  </a:lnTo>
                  <a:lnTo>
                    <a:pt x="545" y="590"/>
                  </a:lnTo>
                  <a:lnTo>
                    <a:pt x="540" y="604"/>
                  </a:lnTo>
                  <a:lnTo>
                    <a:pt x="534" y="616"/>
                  </a:lnTo>
                  <a:lnTo>
                    <a:pt x="529" y="629"/>
                  </a:lnTo>
                  <a:lnTo>
                    <a:pt x="523" y="639"/>
                  </a:lnTo>
                  <a:lnTo>
                    <a:pt x="518" y="650"/>
                  </a:lnTo>
                  <a:lnTo>
                    <a:pt x="510" y="660"/>
                  </a:lnTo>
                  <a:lnTo>
                    <a:pt x="504" y="669"/>
                  </a:lnTo>
                  <a:lnTo>
                    <a:pt x="497" y="678"/>
                  </a:lnTo>
                  <a:lnTo>
                    <a:pt x="489" y="686"/>
                  </a:lnTo>
                  <a:lnTo>
                    <a:pt x="482" y="694"/>
                  </a:lnTo>
                  <a:lnTo>
                    <a:pt x="474" y="700"/>
                  </a:lnTo>
                  <a:lnTo>
                    <a:pt x="467" y="707"/>
                  </a:lnTo>
                  <a:lnTo>
                    <a:pt x="459" y="712"/>
                  </a:lnTo>
                  <a:lnTo>
                    <a:pt x="450" y="717"/>
                  </a:lnTo>
                  <a:lnTo>
                    <a:pt x="442" y="721"/>
                  </a:lnTo>
                  <a:lnTo>
                    <a:pt x="433" y="725"/>
                  </a:lnTo>
                  <a:lnTo>
                    <a:pt x="425" y="728"/>
                  </a:lnTo>
                  <a:lnTo>
                    <a:pt x="416" y="731"/>
                  </a:lnTo>
                  <a:lnTo>
                    <a:pt x="407" y="733"/>
                  </a:lnTo>
                  <a:lnTo>
                    <a:pt x="399" y="734"/>
                  </a:lnTo>
                  <a:lnTo>
                    <a:pt x="389" y="735"/>
                  </a:lnTo>
                  <a:lnTo>
                    <a:pt x="381" y="7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auto">
            <a:xfrm>
              <a:off x="8555038" y="2933700"/>
              <a:ext cx="233362" cy="247650"/>
            </a:xfrm>
            <a:custGeom>
              <a:avLst/>
              <a:gdLst/>
              <a:ahLst/>
              <a:cxnLst>
                <a:cxn ang="0">
                  <a:pos x="736" y="780"/>
                </a:cxn>
                <a:cxn ang="0">
                  <a:pos x="441" y="0"/>
                </a:cxn>
                <a:cxn ang="0">
                  <a:pos x="286" y="0"/>
                </a:cxn>
                <a:cxn ang="0">
                  <a:pos x="0" y="780"/>
                </a:cxn>
                <a:cxn ang="0">
                  <a:pos x="139" y="780"/>
                </a:cxn>
                <a:cxn ang="0">
                  <a:pos x="332" y="253"/>
                </a:cxn>
                <a:cxn ang="0">
                  <a:pos x="527" y="780"/>
                </a:cxn>
                <a:cxn ang="0">
                  <a:pos x="736" y="780"/>
                </a:cxn>
              </a:cxnLst>
              <a:rect l="0" t="0" r="r" b="b"/>
              <a:pathLst>
                <a:path w="736" h="780">
                  <a:moveTo>
                    <a:pt x="736" y="780"/>
                  </a:moveTo>
                  <a:lnTo>
                    <a:pt x="441" y="0"/>
                  </a:lnTo>
                  <a:lnTo>
                    <a:pt x="286" y="0"/>
                  </a:lnTo>
                  <a:lnTo>
                    <a:pt x="0" y="780"/>
                  </a:lnTo>
                  <a:lnTo>
                    <a:pt x="139" y="780"/>
                  </a:lnTo>
                  <a:lnTo>
                    <a:pt x="332" y="253"/>
                  </a:lnTo>
                  <a:lnTo>
                    <a:pt x="527" y="780"/>
                  </a:lnTo>
                  <a:lnTo>
                    <a:pt x="736" y="78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3" name="Freeform 11"/>
            <p:cNvSpPr>
              <a:spLocks/>
            </p:cNvSpPr>
            <p:nvPr userDrawn="1"/>
          </p:nvSpPr>
          <p:spPr bwMode="auto">
            <a:xfrm>
              <a:off x="8724900" y="2933700"/>
              <a:ext cx="160337" cy="247650"/>
            </a:xfrm>
            <a:custGeom>
              <a:avLst/>
              <a:gdLst/>
              <a:ahLst/>
              <a:cxnLst>
                <a:cxn ang="0">
                  <a:pos x="211" y="0"/>
                </a:cxn>
                <a:cxn ang="0">
                  <a:pos x="49" y="0"/>
                </a:cxn>
                <a:cxn ang="0">
                  <a:pos x="0" y="134"/>
                </a:cxn>
                <a:cxn ang="0">
                  <a:pos x="70" y="320"/>
                </a:cxn>
                <a:cxn ang="0">
                  <a:pos x="95" y="253"/>
                </a:cxn>
                <a:cxn ang="0">
                  <a:pos x="286" y="780"/>
                </a:cxn>
                <a:cxn ang="0">
                  <a:pos x="506" y="780"/>
                </a:cxn>
                <a:cxn ang="0">
                  <a:pos x="211" y="0"/>
                </a:cxn>
              </a:cxnLst>
              <a:rect l="0" t="0" r="r" b="b"/>
              <a:pathLst>
                <a:path w="506" h="780">
                  <a:moveTo>
                    <a:pt x="211" y="0"/>
                  </a:moveTo>
                  <a:lnTo>
                    <a:pt x="49" y="0"/>
                  </a:lnTo>
                  <a:lnTo>
                    <a:pt x="0" y="134"/>
                  </a:lnTo>
                  <a:lnTo>
                    <a:pt x="70" y="320"/>
                  </a:lnTo>
                  <a:lnTo>
                    <a:pt x="95" y="253"/>
                  </a:lnTo>
                  <a:lnTo>
                    <a:pt x="286" y="780"/>
                  </a:lnTo>
                  <a:lnTo>
                    <a:pt x="506" y="780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4" name="Freeform 12"/>
            <p:cNvSpPr>
              <a:spLocks/>
            </p:cNvSpPr>
            <p:nvPr userDrawn="1"/>
          </p:nvSpPr>
          <p:spPr bwMode="auto">
            <a:xfrm>
              <a:off x="8645525" y="3094038"/>
              <a:ext cx="52387" cy="8731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0" y="272"/>
                </a:cxn>
                <a:cxn ang="0">
                  <a:pos x="127" y="272"/>
                </a:cxn>
                <a:cxn ang="0">
                  <a:pos x="164" y="170"/>
                </a:cxn>
                <a:cxn ang="0">
                  <a:pos x="99" y="0"/>
                </a:cxn>
              </a:cxnLst>
              <a:rect l="0" t="0" r="r" b="b"/>
              <a:pathLst>
                <a:path w="164" h="272">
                  <a:moveTo>
                    <a:pt x="99" y="0"/>
                  </a:moveTo>
                  <a:lnTo>
                    <a:pt x="0" y="272"/>
                  </a:lnTo>
                  <a:lnTo>
                    <a:pt x="127" y="272"/>
                  </a:lnTo>
                  <a:lnTo>
                    <a:pt x="164" y="170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66400" y="233850"/>
            <a:ext cx="7200000" cy="5724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en-GB" sz="1800" b="1" baseline="0" dirty="0" smtClean="0">
                <a:ea typeface="MS PGothic" pitchFamily="34" charset="-128"/>
              </a:rPr>
              <a:t>Table of contents</a:t>
            </a:r>
            <a:endParaRPr lang="en-GB" sz="1800" b="1" baseline="0" dirty="0"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3049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B1F92669-E9AC-495A-9485-4D654D029480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7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700" i="1" baseline="0">
                <a:ea typeface="MS PGothic" pitchFamily="34" charset="-128"/>
              </a:defRPr>
            </a:lvl1pPr>
          </a:lstStyle>
          <a:p>
            <a:pPr lvl="0"/>
            <a:r>
              <a:rPr lang="en-GB" dirty="0" smtClean="0"/>
              <a:t>Source / Disclaimer / Annotations: 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6400" y="1702676"/>
            <a:ext cx="9370800" cy="477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4800" rIns="46800" bIns="64800"/>
          <a:lstStyle>
            <a:lvl1pPr marL="0" indent="0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SzPct val="150000"/>
              <a:buFontTx/>
              <a:buNone/>
              <a:tabLst/>
              <a:defRPr lang="en-US" sz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lang="en-US" sz="12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7188" indent="-177800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200"/>
              <a:buFont typeface="Arial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36575" indent="-179388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200"/>
              <a:buFont typeface="Symbol"/>
              <a:buChar char="-"/>
              <a:defRPr lang="en-US" sz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200"/>
              <a:buFont typeface="Symbol"/>
              <a:buChar char="-"/>
              <a:defRPr lang="en-GB" sz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6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400" y="59241"/>
            <a:ext cx="7200000" cy="74736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6400" y="1900799"/>
            <a:ext cx="93708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SzPct val="150000"/>
              <a:buFontTx/>
              <a:buNone/>
              <a:tabLst/>
              <a:defRPr lang="en-US" sz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lang="en-US" sz="12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7188" indent="-177800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200"/>
              <a:buFont typeface="Arial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36575" indent="-179388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200"/>
              <a:buFont typeface="Symbol"/>
              <a:buChar char="-"/>
              <a:defRPr lang="en-US" sz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200"/>
              <a:buFont typeface="Symbol"/>
              <a:buChar char="-"/>
              <a:defRPr lang="en-GB" sz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3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14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0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6400" y="1900800"/>
            <a:ext cx="46116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9" hasCustomPrompt="1"/>
          </p:nvPr>
        </p:nvSpPr>
        <p:spPr>
          <a:xfrm>
            <a:off x="5022000" y="1900800"/>
            <a:ext cx="46116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6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17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0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5022024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/>
          <p:cNvSpPr>
            <a:spLocks noGrp="1"/>
          </p:cNvSpPr>
          <p:nvPr>
            <p:ph sz="half" idx="26" hasCustomPrompt="1"/>
          </p:nvPr>
        </p:nvSpPr>
        <p:spPr>
          <a:xfrm>
            <a:off x="266400" y="1900800"/>
            <a:ext cx="93708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7" hasCustomPrompt="1"/>
          </p:nvPr>
        </p:nvSpPr>
        <p:spPr>
          <a:xfrm>
            <a:off x="266400" y="4305599"/>
            <a:ext cx="9370800" cy="217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Level 1</a:t>
            </a:r>
          </a:p>
          <a:p>
            <a:pPr lvl="2"/>
            <a:r>
              <a:rPr lang="en-GB" dirty="0" smtClean="0"/>
              <a:t>Level 2</a:t>
            </a:r>
          </a:p>
          <a:p>
            <a:pPr lvl="3"/>
            <a:r>
              <a:rPr lang="en-GB" dirty="0" smtClean="0"/>
              <a:t>Level 3</a:t>
            </a:r>
          </a:p>
          <a:p>
            <a:pPr lvl="4"/>
            <a:r>
              <a:rPr lang="en-GB" dirty="0" smtClean="0"/>
              <a:t>Level 4</a:t>
            </a:r>
          </a:p>
        </p:txBody>
      </p:sp>
      <p:sp>
        <p:nvSpPr>
          <p:cNvPr id="18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 smtClean="0"/>
              <a:t>Main text</a:t>
            </a:r>
            <a:endParaRPr lang="en-GB" dirty="0"/>
          </a:p>
        </p:txBody>
      </p:sp>
      <p:sp>
        <p:nvSpPr>
          <p:cNvPr id="21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 smtClean="0"/>
              <a:t>Source / Disclaimer / Annotations: 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 smtClean="0"/>
              <a:t>Subheading text (optional)</a:t>
            </a:r>
            <a:br>
              <a:rPr lang="en-US" dirty="0" smtClean="0"/>
            </a:br>
            <a:r>
              <a:rPr lang="en-US" dirty="0" smtClean="0"/>
              <a:t>Subheading text (optional)</a:t>
            </a:r>
          </a:p>
        </p:txBody>
      </p:sp>
      <p:sp>
        <p:nvSpPr>
          <p:cNvPr id="15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266400" y="4091964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 smtClean="0"/>
              <a:t>Title bar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80800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B1F92669-E9AC-495A-9485-4D654D029480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0" y="864144"/>
            <a:ext cx="8312150" cy="108000"/>
          </a:xfrm>
          <a:prstGeom prst="rect">
            <a:avLst/>
          </a:prstGeom>
          <a:solidFill>
            <a:srgbClr val="CA242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ja-JP" altLang="ja-JP" dirty="0">
              <a:latin typeface="Arial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8312150" y="864144"/>
            <a:ext cx="1595438" cy="108000"/>
          </a:xfrm>
          <a:prstGeom prst="rect">
            <a:avLst/>
          </a:prstGeom>
          <a:solidFill>
            <a:srgbClr val="73737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ja-JP" altLang="ja-JP">
              <a:latin typeface="Arial" pitchFamily="34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312150" y="528638"/>
            <a:ext cx="1331913" cy="234950"/>
            <a:chOff x="8312150" y="528638"/>
            <a:chExt cx="1331913" cy="234950"/>
          </a:xfrm>
          <a:solidFill>
            <a:schemeClr val="tx1"/>
          </a:solidFill>
        </p:grpSpPr>
        <p:sp>
          <p:nvSpPr>
            <p:cNvPr id="1029" name="Freeform 5"/>
            <p:cNvSpPr>
              <a:spLocks/>
            </p:cNvSpPr>
            <p:nvPr userDrawn="1"/>
          </p:nvSpPr>
          <p:spPr bwMode="auto">
            <a:xfrm>
              <a:off x="8312150" y="536575"/>
              <a:ext cx="182563" cy="219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25"/>
                </a:cxn>
                <a:cxn ang="0">
                  <a:pos x="140" y="825"/>
                </a:cxn>
                <a:cxn ang="0">
                  <a:pos x="140" y="271"/>
                </a:cxn>
                <a:cxn ang="0">
                  <a:pos x="573" y="825"/>
                </a:cxn>
                <a:cxn ang="0">
                  <a:pos x="690" y="825"/>
                </a:cxn>
                <a:cxn ang="0">
                  <a:pos x="690" y="0"/>
                </a:cxn>
                <a:cxn ang="0">
                  <a:pos x="557" y="0"/>
                </a:cxn>
                <a:cxn ang="0">
                  <a:pos x="557" y="455"/>
                </a:cxn>
                <a:cxn ang="0">
                  <a:pos x="198" y="0"/>
                </a:cxn>
                <a:cxn ang="0">
                  <a:pos x="0" y="0"/>
                </a:cxn>
              </a:cxnLst>
              <a:rect l="0" t="0" r="r" b="b"/>
              <a:pathLst>
                <a:path w="690" h="825">
                  <a:moveTo>
                    <a:pt x="0" y="0"/>
                  </a:moveTo>
                  <a:lnTo>
                    <a:pt x="0" y="825"/>
                  </a:lnTo>
                  <a:lnTo>
                    <a:pt x="140" y="825"/>
                  </a:lnTo>
                  <a:lnTo>
                    <a:pt x="140" y="271"/>
                  </a:lnTo>
                  <a:lnTo>
                    <a:pt x="573" y="825"/>
                  </a:lnTo>
                  <a:lnTo>
                    <a:pt x="690" y="825"/>
                  </a:lnTo>
                  <a:lnTo>
                    <a:pt x="690" y="0"/>
                  </a:lnTo>
                  <a:lnTo>
                    <a:pt x="557" y="0"/>
                  </a:lnTo>
                  <a:lnTo>
                    <a:pt x="557" y="455"/>
                  </a:lnTo>
                  <a:lnTo>
                    <a:pt x="1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Freeform 6"/>
            <p:cNvSpPr>
              <a:spLocks noEditPoints="1"/>
            </p:cNvSpPr>
            <p:nvPr userDrawn="1"/>
          </p:nvSpPr>
          <p:spPr bwMode="auto">
            <a:xfrm>
              <a:off x="9418638" y="536575"/>
              <a:ext cx="225425" cy="219075"/>
            </a:xfrm>
            <a:custGeom>
              <a:avLst/>
              <a:gdLst/>
              <a:ahLst/>
              <a:cxnLst>
                <a:cxn ang="0">
                  <a:pos x="326" y="0"/>
                </a:cxn>
                <a:cxn ang="0">
                  <a:pos x="0" y="825"/>
                </a:cxn>
                <a:cxn ang="0">
                  <a:pos x="141" y="825"/>
                </a:cxn>
                <a:cxn ang="0">
                  <a:pos x="231" y="598"/>
                </a:cxn>
                <a:cxn ang="0">
                  <a:pos x="528" y="598"/>
                </a:cxn>
                <a:cxn ang="0">
                  <a:pos x="619" y="825"/>
                </a:cxn>
                <a:cxn ang="0">
                  <a:pos x="848" y="825"/>
                </a:cxn>
                <a:cxn ang="0">
                  <a:pos x="518" y="0"/>
                </a:cxn>
                <a:cxn ang="0">
                  <a:pos x="326" y="0"/>
                </a:cxn>
                <a:cxn ang="0">
                  <a:pos x="276" y="480"/>
                </a:cxn>
                <a:cxn ang="0">
                  <a:pos x="379" y="221"/>
                </a:cxn>
                <a:cxn ang="0">
                  <a:pos x="481" y="480"/>
                </a:cxn>
                <a:cxn ang="0">
                  <a:pos x="276" y="480"/>
                </a:cxn>
              </a:cxnLst>
              <a:rect l="0" t="0" r="r" b="b"/>
              <a:pathLst>
                <a:path w="848" h="825">
                  <a:moveTo>
                    <a:pt x="326" y="0"/>
                  </a:moveTo>
                  <a:lnTo>
                    <a:pt x="0" y="825"/>
                  </a:lnTo>
                  <a:lnTo>
                    <a:pt x="141" y="825"/>
                  </a:lnTo>
                  <a:lnTo>
                    <a:pt x="231" y="598"/>
                  </a:lnTo>
                  <a:lnTo>
                    <a:pt x="528" y="598"/>
                  </a:lnTo>
                  <a:lnTo>
                    <a:pt x="619" y="825"/>
                  </a:lnTo>
                  <a:lnTo>
                    <a:pt x="848" y="825"/>
                  </a:lnTo>
                  <a:lnTo>
                    <a:pt x="518" y="0"/>
                  </a:lnTo>
                  <a:lnTo>
                    <a:pt x="326" y="0"/>
                  </a:lnTo>
                  <a:close/>
                  <a:moveTo>
                    <a:pt x="276" y="480"/>
                  </a:moveTo>
                  <a:lnTo>
                    <a:pt x="379" y="221"/>
                  </a:lnTo>
                  <a:lnTo>
                    <a:pt x="481" y="480"/>
                  </a:lnTo>
                  <a:lnTo>
                    <a:pt x="276" y="48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9018588" y="536575"/>
              <a:ext cx="179388" cy="227013"/>
            </a:xfrm>
            <a:custGeom>
              <a:avLst/>
              <a:gdLst/>
              <a:ahLst/>
              <a:cxnLst>
                <a:cxn ang="0">
                  <a:pos x="523" y="563"/>
                </a:cxn>
                <a:cxn ang="0">
                  <a:pos x="521" y="595"/>
                </a:cxn>
                <a:cxn ang="0">
                  <a:pos x="515" y="623"/>
                </a:cxn>
                <a:cxn ang="0">
                  <a:pos x="508" y="648"/>
                </a:cxn>
                <a:cxn ang="0">
                  <a:pos x="498" y="669"/>
                </a:cxn>
                <a:cxn ang="0">
                  <a:pos x="489" y="682"/>
                </a:cxn>
                <a:cxn ang="0">
                  <a:pos x="479" y="692"/>
                </a:cxn>
                <a:cxn ang="0">
                  <a:pos x="468" y="702"/>
                </a:cxn>
                <a:cxn ang="0">
                  <a:pos x="455" y="710"/>
                </a:cxn>
                <a:cxn ang="0">
                  <a:pos x="441" y="716"/>
                </a:cxn>
                <a:cxn ang="0">
                  <a:pos x="424" y="721"/>
                </a:cxn>
                <a:cxn ang="0">
                  <a:pos x="388" y="727"/>
                </a:cxn>
                <a:cxn ang="0">
                  <a:pos x="366" y="728"/>
                </a:cxn>
                <a:cxn ang="0">
                  <a:pos x="345" y="727"/>
                </a:cxn>
                <a:cxn ang="0">
                  <a:pos x="326" y="725"/>
                </a:cxn>
                <a:cxn ang="0">
                  <a:pos x="309" y="721"/>
                </a:cxn>
                <a:cxn ang="0">
                  <a:pos x="292" y="716"/>
                </a:cxn>
                <a:cxn ang="0">
                  <a:pos x="272" y="706"/>
                </a:cxn>
                <a:cxn ang="0">
                  <a:pos x="260" y="698"/>
                </a:cxn>
                <a:cxn ang="0">
                  <a:pos x="249" y="688"/>
                </a:cxn>
                <a:cxn ang="0">
                  <a:pos x="235" y="669"/>
                </a:cxn>
                <a:cxn ang="0">
                  <a:pos x="222" y="640"/>
                </a:cxn>
                <a:cxn ang="0">
                  <a:pos x="214" y="605"/>
                </a:cxn>
                <a:cxn ang="0">
                  <a:pos x="211" y="585"/>
                </a:cxn>
                <a:cxn ang="0">
                  <a:pos x="210" y="541"/>
                </a:cxn>
                <a:cxn ang="0">
                  <a:pos x="0" y="0"/>
                </a:cxn>
                <a:cxn ang="0">
                  <a:pos x="1" y="561"/>
                </a:cxn>
                <a:cxn ang="0">
                  <a:pos x="3" y="600"/>
                </a:cxn>
                <a:cxn ang="0">
                  <a:pos x="10" y="636"/>
                </a:cxn>
                <a:cxn ang="0">
                  <a:pos x="18" y="668"/>
                </a:cxn>
                <a:cxn ang="0">
                  <a:pos x="30" y="699"/>
                </a:cxn>
                <a:cxn ang="0">
                  <a:pos x="44" y="726"/>
                </a:cxn>
                <a:cxn ang="0">
                  <a:pos x="56" y="745"/>
                </a:cxn>
                <a:cxn ang="0">
                  <a:pos x="70" y="762"/>
                </a:cxn>
                <a:cxn ang="0">
                  <a:pos x="91" y="782"/>
                </a:cxn>
                <a:cxn ang="0">
                  <a:pos x="114" y="800"/>
                </a:cxn>
                <a:cxn ang="0">
                  <a:pos x="140" y="816"/>
                </a:cxn>
                <a:cxn ang="0">
                  <a:pos x="167" y="829"/>
                </a:cxn>
                <a:cxn ang="0">
                  <a:pos x="197" y="840"/>
                </a:cxn>
                <a:cxn ang="0">
                  <a:pos x="230" y="848"/>
                </a:cxn>
                <a:cxn ang="0">
                  <a:pos x="263" y="853"/>
                </a:cxn>
                <a:cxn ang="0">
                  <a:pos x="300" y="857"/>
                </a:cxn>
                <a:cxn ang="0">
                  <a:pos x="338" y="858"/>
                </a:cxn>
                <a:cxn ang="0">
                  <a:pos x="376" y="857"/>
                </a:cxn>
                <a:cxn ang="0">
                  <a:pos x="412" y="853"/>
                </a:cxn>
                <a:cxn ang="0">
                  <a:pos x="446" y="848"/>
                </a:cxn>
                <a:cxn ang="0">
                  <a:pos x="479" y="840"/>
                </a:cxn>
                <a:cxn ang="0">
                  <a:pos x="509" y="829"/>
                </a:cxn>
                <a:cxn ang="0">
                  <a:pos x="537" y="816"/>
                </a:cxn>
                <a:cxn ang="0">
                  <a:pos x="562" y="800"/>
                </a:cxn>
                <a:cxn ang="0">
                  <a:pos x="584" y="782"/>
                </a:cxn>
                <a:cxn ang="0">
                  <a:pos x="605" y="762"/>
                </a:cxn>
                <a:cxn ang="0">
                  <a:pos x="623" y="738"/>
                </a:cxn>
                <a:cxn ang="0">
                  <a:pos x="639" y="712"/>
                </a:cxn>
                <a:cxn ang="0">
                  <a:pos x="647" y="699"/>
                </a:cxn>
                <a:cxn ang="0">
                  <a:pos x="658" y="668"/>
                </a:cxn>
                <a:cxn ang="0">
                  <a:pos x="667" y="636"/>
                </a:cxn>
                <a:cxn ang="0">
                  <a:pos x="671" y="609"/>
                </a:cxn>
                <a:cxn ang="0">
                  <a:pos x="674" y="581"/>
                </a:cxn>
                <a:cxn ang="0">
                  <a:pos x="675" y="541"/>
                </a:cxn>
                <a:cxn ang="0">
                  <a:pos x="524" y="0"/>
                </a:cxn>
              </a:cxnLst>
              <a:rect l="0" t="0" r="r" b="b"/>
              <a:pathLst>
                <a:path w="675" h="858">
                  <a:moveTo>
                    <a:pt x="524" y="541"/>
                  </a:moveTo>
                  <a:lnTo>
                    <a:pt x="523" y="563"/>
                  </a:lnTo>
                  <a:lnTo>
                    <a:pt x="522" y="585"/>
                  </a:lnTo>
                  <a:lnTo>
                    <a:pt x="521" y="595"/>
                  </a:lnTo>
                  <a:lnTo>
                    <a:pt x="519" y="605"/>
                  </a:lnTo>
                  <a:lnTo>
                    <a:pt x="515" y="623"/>
                  </a:lnTo>
                  <a:lnTo>
                    <a:pt x="511" y="640"/>
                  </a:lnTo>
                  <a:lnTo>
                    <a:pt x="508" y="648"/>
                  </a:lnTo>
                  <a:lnTo>
                    <a:pt x="505" y="655"/>
                  </a:lnTo>
                  <a:lnTo>
                    <a:pt x="498" y="669"/>
                  </a:lnTo>
                  <a:lnTo>
                    <a:pt x="493" y="675"/>
                  </a:lnTo>
                  <a:lnTo>
                    <a:pt x="489" y="682"/>
                  </a:lnTo>
                  <a:lnTo>
                    <a:pt x="484" y="688"/>
                  </a:lnTo>
                  <a:lnTo>
                    <a:pt x="479" y="692"/>
                  </a:lnTo>
                  <a:lnTo>
                    <a:pt x="473" y="698"/>
                  </a:lnTo>
                  <a:lnTo>
                    <a:pt x="468" y="702"/>
                  </a:lnTo>
                  <a:lnTo>
                    <a:pt x="462" y="706"/>
                  </a:lnTo>
                  <a:lnTo>
                    <a:pt x="455" y="710"/>
                  </a:lnTo>
                  <a:lnTo>
                    <a:pt x="448" y="714"/>
                  </a:lnTo>
                  <a:lnTo>
                    <a:pt x="441" y="716"/>
                  </a:lnTo>
                  <a:lnTo>
                    <a:pt x="433" y="719"/>
                  </a:lnTo>
                  <a:lnTo>
                    <a:pt x="424" y="721"/>
                  </a:lnTo>
                  <a:lnTo>
                    <a:pt x="406" y="725"/>
                  </a:lnTo>
                  <a:lnTo>
                    <a:pt x="388" y="727"/>
                  </a:lnTo>
                  <a:lnTo>
                    <a:pt x="378" y="728"/>
                  </a:lnTo>
                  <a:lnTo>
                    <a:pt x="366" y="728"/>
                  </a:lnTo>
                  <a:lnTo>
                    <a:pt x="355" y="728"/>
                  </a:lnTo>
                  <a:lnTo>
                    <a:pt x="345" y="727"/>
                  </a:lnTo>
                  <a:lnTo>
                    <a:pt x="335" y="726"/>
                  </a:lnTo>
                  <a:lnTo>
                    <a:pt x="326" y="725"/>
                  </a:lnTo>
                  <a:lnTo>
                    <a:pt x="317" y="724"/>
                  </a:lnTo>
                  <a:lnTo>
                    <a:pt x="309" y="721"/>
                  </a:lnTo>
                  <a:lnTo>
                    <a:pt x="300" y="719"/>
                  </a:lnTo>
                  <a:lnTo>
                    <a:pt x="292" y="716"/>
                  </a:lnTo>
                  <a:lnTo>
                    <a:pt x="277" y="710"/>
                  </a:lnTo>
                  <a:lnTo>
                    <a:pt x="272" y="706"/>
                  </a:lnTo>
                  <a:lnTo>
                    <a:pt x="265" y="702"/>
                  </a:lnTo>
                  <a:lnTo>
                    <a:pt x="260" y="698"/>
                  </a:lnTo>
                  <a:lnTo>
                    <a:pt x="254" y="692"/>
                  </a:lnTo>
                  <a:lnTo>
                    <a:pt x="249" y="688"/>
                  </a:lnTo>
                  <a:lnTo>
                    <a:pt x="244" y="682"/>
                  </a:lnTo>
                  <a:lnTo>
                    <a:pt x="235" y="669"/>
                  </a:lnTo>
                  <a:lnTo>
                    <a:pt x="229" y="655"/>
                  </a:lnTo>
                  <a:lnTo>
                    <a:pt x="222" y="640"/>
                  </a:lnTo>
                  <a:lnTo>
                    <a:pt x="217" y="623"/>
                  </a:lnTo>
                  <a:lnTo>
                    <a:pt x="214" y="605"/>
                  </a:lnTo>
                  <a:lnTo>
                    <a:pt x="212" y="595"/>
                  </a:lnTo>
                  <a:lnTo>
                    <a:pt x="211" y="585"/>
                  </a:lnTo>
                  <a:lnTo>
                    <a:pt x="210" y="563"/>
                  </a:lnTo>
                  <a:lnTo>
                    <a:pt x="210" y="541"/>
                  </a:lnTo>
                  <a:lnTo>
                    <a:pt x="210" y="0"/>
                  </a:lnTo>
                  <a:lnTo>
                    <a:pt x="0" y="0"/>
                  </a:lnTo>
                  <a:lnTo>
                    <a:pt x="0" y="541"/>
                  </a:lnTo>
                  <a:lnTo>
                    <a:pt x="1" y="561"/>
                  </a:lnTo>
                  <a:lnTo>
                    <a:pt x="2" y="581"/>
                  </a:lnTo>
                  <a:lnTo>
                    <a:pt x="3" y="600"/>
                  </a:lnTo>
                  <a:lnTo>
                    <a:pt x="6" y="618"/>
                  </a:lnTo>
                  <a:lnTo>
                    <a:pt x="10" y="636"/>
                  </a:lnTo>
                  <a:lnTo>
                    <a:pt x="13" y="653"/>
                  </a:lnTo>
                  <a:lnTo>
                    <a:pt x="18" y="668"/>
                  </a:lnTo>
                  <a:lnTo>
                    <a:pt x="23" y="684"/>
                  </a:lnTo>
                  <a:lnTo>
                    <a:pt x="30" y="699"/>
                  </a:lnTo>
                  <a:lnTo>
                    <a:pt x="36" y="712"/>
                  </a:lnTo>
                  <a:lnTo>
                    <a:pt x="44" y="726"/>
                  </a:lnTo>
                  <a:lnTo>
                    <a:pt x="52" y="738"/>
                  </a:lnTo>
                  <a:lnTo>
                    <a:pt x="56" y="745"/>
                  </a:lnTo>
                  <a:lnTo>
                    <a:pt x="61" y="751"/>
                  </a:lnTo>
                  <a:lnTo>
                    <a:pt x="70" y="762"/>
                  </a:lnTo>
                  <a:lnTo>
                    <a:pt x="81" y="772"/>
                  </a:lnTo>
                  <a:lnTo>
                    <a:pt x="91" y="782"/>
                  </a:lnTo>
                  <a:lnTo>
                    <a:pt x="102" y="793"/>
                  </a:lnTo>
                  <a:lnTo>
                    <a:pt x="114" y="800"/>
                  </a:lnTo>
                  <a:lnTo>
                    <a:pt x="126" y="808"/>
                  </a:lnTo>
                  <a:lnTo>
                    <a:pt x="140" y="816"/>
                  </a:lnTo>
                  <a:lnTo>
                    <a:pt x="153" y="823"/>
                  </a:lnTo>
                  <a:lnTo>
                    <a:pt x="167" y="829"/>
                  </a:lnTo>
                  <a:lnTo>
                    <a:pt x="182" y="834"/>
                  </a:lnTo>
                  <a:lnTo>
                    <a:pt x="197" y="840"/>
                  </a:lnTo>
                  <a:lnTo>
                    <a:pt x="213" y="844"/>
                  </a:lnTo>
                  <a:lnTo>
                    <a:pt x="230" y="848"/>
                  </a:lnTo>
                  <a:lnTo>
                    <a:pt x="246" y="851"/>
                  </a:lnTo>
                  <a:lnTo>
                    <a:pt x="263" y="853"/>
                  </a:lnTo>
                  <a:lnTo>
                    <a:pt x="282" y="856"/>
                  </a:lnTo>
                  <a:lnTo>
                    <a:pt x="300" y="857"/>
                  </a:lnTo>
                  <a:lnTo>
                    <a:pt x="319" y="858"/>
                  </a:lnTo>
                  <a:lnTo>
                    <a:pt x="338" y="858"/>
                  </a:lnTo>
                  <a:lnTo>
                    <a:pt x="358" y="858"/>
                  </a:lnTo>
                  <a:lnTo>
                    <a:pt x="376" y="857"/>
                  </a:lnTo>
                  <a:lnTo>
                    <a:pt x="394" y="856"/>
                  </a:lnTo>
                  <a:lnTo>
                    <a:pt x="412" y="853"/>
                  </a:lnTo>
                  <a:lnTo>
                    <a:pt x="430" y="851"/>
                  </a:lnTo>
                  <a:lnTo>
                    <a:pt x="446" y="848"/>
                  </a:lnTo>
                  <a:lnTo>
                    <a:pt x="463" y="844"/>
                  </a:lnTo>
                  <a:lnTo>
                    <a:pt x="479" y="840"/>
                  </a:lnTo>
                  <a:lnTo>
                    <a:pt x="493" y="834"/>
                  </a:lnTo>
                  <a:lnTo>
                    <a:pt x="509" y="829"/>
                  </a:lnTo>
                  <a:lnTo>
                    <a:pt x="522" y="823"/>
                  </a:lnTo>
                  <a:lnTo>
                    <a:pt x="537" y="816"/>
                  </a:lnTo>
                  <a:lnTo>
                    <a:pt x="549" y="808"/>
                  </a:lnTo>
                  <a:lnTo>
                    <a:pt x="562" y="800"/>
                  </a:lnTo>
                  <a:lnTo>
                    <a:pt x="573" y="793"/>
                  </a:lnTo>
                  <a:lnTo>
                    <a:pt x="584" y="782"/>
                  </a:lnTo>
                  <a:lnTo>
                    <a:pt x="595" y="772"/>
                  </a:lnTo>
                  <a:lnTo>
                    <a:pt x="605" y="762"/>
                  </a:lnTo>
                  <a:lnTo>
                    <a:pt x="615" y="751"/>
                  </a:lnTo>
                  <a:lnTo>
                    <a:pt x="623" y="738"/>
                  </a:lnTo>
                  <a:lnTo>
                    <a:pt x="632" y="726"/>
                  </a:lnTo>
                  <a:lnTo>
                    <a:pt x="639" y="712"/>
                  </a:lnTo>
                  <a:lnTo>
                    <a:pt x="643" y="706"/>
                  </a:lnTo>
                  <a:lnTo>
                    <a:pt x="647" y="699"/>
                  </a:lnTo>
                  <a:lnTo>
                    <a:pt x="652" y="684"/>
                  </a:lnTo>
                  <a:lnTo>
                    <a:pt x="658" y="668"/>
                  </a:lnTo>
                  <a:lnTo>
                    <a:pt x="662" y="653"/>
                  </a:lnTo>
                  <a:lnTo>
                    <a:pt x="667" y="636"/>
                  </a:lnTo>
                  <a:lnTo>
                    <a:pt x="670" y="618"/>
                  </a:lnTo>
                  <a:lnTo>
                    <a:pt x="671" y="609"/>
                  </a:lnTo>
                  <a:lnTo>
                    <a:pt x="672" y="600"/>
                  </a:lnTo>
                  <a:lnTo>
                    <a:pt x="674" y="581"/>
                  </a:lnTo>
                  <a:lnTo>
                    <a:pt x="675" y="561"/>
                  </a:lnTo>
                  <a:lnTo>
                    <a:pt x="675" y="541"/>
                  </a:lnTo>
                  <a:lnTo>
                    <a:pt x="675" y="0"/>
                  </a:lnTo>
                  <a:lnTo>
                    <a:pt x="524" y="0"/>
                  </a:lnTo>
                  <a:lnTo>
                    <a:pt x="524" y="5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9234488" y="536575"/>
              <a:ext cx="179388" cy="219075"/>
            </a:xfrm>
            <a:custGeom>
              <a:avLst/>
              <a:gdLst/>
              <a:ahLst/>
              <a:cxnLst>
                <a:cxn ang="0">
                  <a:pos x="298" y="116"/>
                </a:cxn>
                <a:cxn ang="0">
                  <a:pos x="334" y="119"/>
                </a:cxn>
                <a:cxn ang="0">
                  <a:pos x="349" y="122"/>
                </a:cxn>
                <a:cxn ang="0">
                  <a:pos x="364" y="128"/>
                </a:cxn>
                <a:cxn ang="0">
                  <a:pos x="377" y="133"/>
                </a:cxn>
                <a:cxn ang="0">
                  <a:pos x="395" y="145"/>
                </a:cxn>
                <a:cxn ang="0">
                  <a:pos x="405" y="153"/>
                </a:cxn>
                <a:cxn ang="0">
                  <a:pos x="414" y="163"/>
                </a:cxn>
                <a:cxn ang="0">
                  <a:pos x="425" y="180"/>
                </a:cxn>
                <a:cxn ang="0">
                  <a:pos x="434" y="199"/>
                </a:cxn>
                <a:cxn ang="0">
                  <a:pos x="439" y="219"/>
                </a:cxn>
                <a:cxn ang="0">
                  <a:pos x="443" y="243"/>
                </a:cxn>
                <a:cxn ang="0">
                  <a:pos x="444" y="267"/>
                </a:cxn>
                <a:cxn ang="0">
                  <a:pos x="444" y="286"/>
                </a:cxn>
                <a:cxn ang="0">
                  <a:pos x="441" y="303"/>
                </a:cxn>
                <a:cxn ang="0">
                  <a:pos x="438" y="318"/>
                </a:cxn>
                <a:cxn ang="0">
                  <a:pos x="433" y="333"/>
                </a:cxn>
                <a:cxn ang="0">
                  <a:pos x="426" y="346"/>
                </a:cxn>
                <a:cxn ang="0">
                  <a:pos x="418" y="358"/>
                </a:cxn>
                <a:cxn ang="0">
                  <a:pos x="408" y="368"/>
                </a:cxn>
                <a:cxn ang="0">
                  <a:pos x="397" y="378"/>
                </a:cxn>
                <a:cxn ang="0">
                  <a:pos x="384" y="386"/>
                </a:cxn>
                <a:cxn ang="0">
                  <a:pos x="369" y="394"/>
                </a:cxn>
                <a:cxn ang="0">
                  <a:pos x="335" y="405"/>
                </a:cxn>
                <a:cxn ang="0">
                  <a:pos x="315" y="410"/>
                </a:cxn>
                <a:cxn ang="0">
                  <a:pos x="294" y="413"/>
                </a:cxn>
                <a:cxn ang="0">
                  <a:pos x="269" y="416"/>
                </a:cxn>
                <a:cxn ang="0">
                  <a:pos x="459" y="825"/>
                </a:cxn>
                <a:cxn ang="0">
                  <a:pos x="485" y="462"/>
                </a:cxn>
                <a:cxn ang="0">
                  <a:pos x="523" y="447"/>
                </a:cxn>
                <a:cxn ang="0">
                  <a:pos x="556" y="429"/>
                </a:cxn>
                <a:cxn ang="0">
                  <a:pos x="584" y="409"/>
                </a:cxn>
                <a:cxn ang="0">
                  <a:pos x="597" y="396"/>
                </a:cxn>
                <a:cxn ang="0">
                  <a:pos x="608" y="383"/>
                </a:cxn>
                <a:cxn ang="0">
                  <a:pos x="618" y="369"/>
                </a:cxn>
                <a:cxn ang="0">
                  <a:pos x="626" y="353"/>
                </a:cxn>
                <a:cxn ang="0">
                  <a:pos x="634" y="338"/>
                </a:cxn>
                <a:cxn ang="0">
                  <a:pos x="640" y="320"/>
                </a:cxn>
                <a:cxn ang="0">
                  <a:pos x="645" y="300"/>
                </a:cxn>
                <a:cxn ang="0">
                  <a:pos x="648" y="280"/>
                </a:cxn>
                <a:cxn ang="0">
                  <a:pos x="650" y="247"/>
                </a:cxn>
                <a:cxn ang="0">
                  <a:pos x="650" y="224"/>
                </a:cxn>
                <a:cxn ang="0">
                  <a:pos x="648" y="199"/>
                </a:cxn>
                <a:cxn ang="0">
                  <a:pos x="644" y="175"/>
                </a:cxn>
                <a:cxn ang="0">
                  <a:pos x="637" y="154"/>
                </a:cxn>
                <a:cxn ang="0">
                  <a:pos x="627" y="132"/>
                </a:cxn>
                <a:cxn ang="0">
                  <a:pos x="616" y="112"/>
                </a:cxn>
                <a:cxn ang="0">
                  <a:pos x="603" y="93"/>
                </a:cxn>
                <a:cxn ang="0">
                  <a:pos x="588" y="76"/>
                </a:cxn>
                <a:cxn ang="0">
                  <a:pos x="572" y="60"/>
                </a:cxn>
                <a:cxn ang="0">
                  <a:pos x="563" y="52"/>
                </a:cxn>
                <a:cxn ang="0">
                  <a:pos x="553" y="45"/>
                </a:cxn>
                <a:cxn ang="0">
                  <a:pos x="533" y="33"/>
                </a:cxn>
                <a:cxn ang="0">
                  <a:pos x="512" y="23"/>
                </a:cxn>
                <a:cxn ang="0">
                  <a:pos x="488" y="14"/>
                </a:cxn>
                <a:cxn ang="0">
                  <a:pos x="464" y="7"/>
                </a:cxn>
                <a:cxn ang="0">
                  <a:pos x="438" y="2"/>
                </a:cxn>
                <a:cxn ang="0">
                  <a:pos x="411" y="0"/>
                </a:cxn>
                <a:cxn ang="0">
                  <a:pos x="0" y="0"/>
                </a:cxn>
                <a:cxn ang="0">
                  <a:pos x="209" y="825"/>
                </a:cxn>
              </a:cxnLst>
              <a:rect l="0" t="0" r="r" b="b"/>
              <a:pathLst>
                <a:path w="681" h="825">
                  <a:moveTo>
                    <a:pt x="209" y="116"/>
                  </a:moveTo>
                  <a:lnTo>
                    <a:pt x="298" y="116"/>
                  </a:lnTo>
                  <a:lnTo>
                    <a:pt x="317" y="118"/>
                  </a:lnTo>
                  <a:lnTo>
                    <a:pt x="334" y="119"/>
                  </a:lnTo>
                  <a:lnTo>
                    <a:pt x="341" y="121"/>
                  </a:lnTo>
                  <a:lnTo>
                    <a:pt x="349" y="122"/>
                  </a:lnTo>
                  <a:lnTo>
                    <a:pt x="357" y="124"/>
                  </a:lnTo>
                  <a:lnTo>
                    <a:pt x="364" y="128"/>
                  </a:lnTo>
                  <a:lnTo>
                    <a:pt x="370" y="130"/>
                  </a:lnTo>
                  <a:lnTo>
                    <a:pt x="377" y="133"/>
                  </a:lnTo>
                  <a:lnTo>
                    <a:pt x="389" y="140"/>
                  </a:lnTo>
                  <a:lnTo>
                    <a:pt x="395" y="145"/>
                  </a:lnTo>
                  <a:lnTo>
                    <a:pt x="399" y="148"/>
                  </a:lnTo>
                  <a:lnTo>
                    <a:pt x="405" y="153"/>
                  </a:lnTo>
                  <a:lnTo>
                    <a:pt x="409" y="158"/>
                  </a:lnTo>
                  <a:lnTo>
                    <a:pt x="414" y="163"/>
                  </a:lnTo>
                  <a:lnTo>
                    <a:pt x="417" y="168"/>
                  </a:lnTo>
                  <a:lnTo>
                    <a:pt x="425" y="180"/>
                  </a:lnTo>
                  <a:lnTo>
                    <a:pt x="430" y="192"/>
                  </a:lnTo>
                  <a:lnTo>
                    <a:pt x="434" y="199"/>
                  </a:lnTo>
                  <a:lnTo>
                    <a:pt x="436" y="206"/>
                  </a:lnTo>
                  <a:lnTo>
                    <a:pt x="439" y="219"/>
                  </a:lnTo>
                  <a:lnTo>
                    <a:pt x="441" y="235"/>
                  </a:lnTo>
                  <a:lnTo>
                    <a:pt x="443" y="243"/>
                  </a:lnTo>
                  <a:lnTo>
                    <a:pt x="444" y="251"/>
                  </a:lnTo>
                  <a:lnTo>
                    <a:pt x="444" y="267"/>
                  </a:lnTo>
                  <a:lnTo>
                    <a:pt x="444" y="277"/>
                  </a:lnTo>
                  <a:lnTo>
                    <a:pt x="444" y="286"/>
                  </a:lnTo>
                  <a:lnTo>
                    <a:pt x="443" y="295"/>
                  </a:lnTo>
                  <a:lnTo>
                    <a:pt x="441" y="303"/>
                  </a:lnTo>
                  <a:lnTo>
                    <a:pt x="439" y="311"/>
                  </a:lnTo>
                  <a:lnTo>
                    <a:pt x="438" y="318"/>
                  </a:lnTo>
                  <a:lnTo>
                    <a:pt x="436" y="326"/>
                  </a:lnTo>
                  <a:lnTo>
                    <a:pt x="433" y="333"/>
                  </a:lnTo>
                  <a:lnTo>
                    <a:pt x="429" y="340"/>
                  </a:lnTo>
                  <a:lnTo>
                    <a:pt x="426" y="346"/>
                  </a:lnTo>
                  <a:lnTo>
                    <a:pt x="423" y="352"/>
                  </a:lnTo>
                  <a:lnTo>
                    <a:pt x="418" y="358"/>
                  </a:lnTo>
                  <a:lnTo>
                    <a:pt x="414" y="364"/>
                  </a:lnTo>
                  <a:lnTo>
                    <a:pt x="408" y="368"/>
                  </a:lnTo>
                  <a:lnTo>
                    <a:pt x="403" y="374"/>
                  </a:lnTo>
                  <a:lnTo>
                    <a:pt x="397" y="378"/>
                  </a:lnTo>
                  <a:lnTo>
                    <a:pt x="390" y="383"/>
                  </a:lnTo>
                  <a:lnTo>
                    <a:pt x="384" y="386"/>
                  </a:lnTo>
                  <a:lnTo>
                    <a:pt x="377" y="391"/>
                  </a:lnTo>
                  <a:lnTo>
                    <a:pt x="369" y="394"/>
                  </a:lnTo>
                  <a:lnTo>
                    <a:pt x="353" y="400"/>
                  </a:lnTo>
                  <a:lnTo>
                    <a:pt x="335" y="405"/>
                  </a:lnTo>
                  <a:lnTo>
                    <a:pt x="325" y="408"/>
                  </a:lnTo>
                  <a:lnTo>
                    <a:pt x="315" y="410"/>
                  </a:lnTo>
                  <a:lnTo>
                    <a:pt x="305" y="411"/>
                  </a:lnTo>
                  <a:lnTo>
                    <a:pt x="294" y="413"/>
                  </a:lnTo>
                  <a:lnTo>
                    <a:pt x="281" y="414"/>
                  </a:lnTo>
                  <a:lnTo>
                    <a:pt x="269" y="416"/>
                  </a:lnTo>
                  <a:lnTo>
                    <a:pt x="244" y="418"/>
                  </a:lnTo>
                  <a:lnTo>
                    <a:pt x="459" y="825"/>
                  </a:lnTo>
                  <a:lnTo>
                    <a:pt x="681" y="825"/>
                  </a:lnTo>
                  <a:lnTo>
                    <a:pt x="485" y="462"/>
                  </a:lnTo>
                  <a:lnTo>
                    <a:pt x="504" y="455"/>
                  </a:lnTo>
                  <a:lnTo>
                    <a:pt x="523" y="447"/>
                  </a:lnTo>
                  <a:lnTo>
                    <a:pt x="539" y="439"/>
                  </a:lnTo>
                  <a:lnTo>
                    <a:pt x="556" y="429"/>
                  </a:lnTo>
                  <a:lnTo>
                    <a:pt x="570" y="419"/>
                  </a:lnTo>
                  <a:lnTo>
                    <a:pt x="584" y="409"/>
                  </a:lnTo>
                  <a:lnTo>
                    <a:pt x="590" y="402"/>
                  </a:lnTo>
                  <a:lnTo>
                    <a:pt x="597" y="396"/>
                  </a:lnTo>
                  <a:lnTo>
                    <a:pt x="603" y="390"/>
                  </a:lnTo>
                  <a:lnTo>
                    <a:pt x="608" y="383"/>
                  </a:lnTo>
                  <a:lnTo>
                    <a:pt x="613" y="376"/>
                  </a:lnTo>
                  <a:lnTo>
                    <a:pt x="618" y="369"/>
                  </a:lnTo>
                  <a:lnTo>
                    <a:pt x="623" y="361"/>
                  </a:lnTo>
                  <a:lnTo>
                    <a:pt x="626" y="353"/>
                  </a:lnTo>
                  <a:lnTo>
                    <a:pt x="630" y="346"/>
                  </a:lnTo>
                  <a:lnTo>
                    <a:pt x="634" y="338"/>
                  </a:lnTo>
                  <a:lnTo>
                    <a:pt x="637" y="329"/>
                  </a:lnTo>
                  <a:lnTo>
                    <a:pt x="640" y="320"/>
                  </a:lnTo>
                  <a:lnTo>
                    <a:pt x="643" y="311"/>
                  </a:lnTo>
                  <a:lnTo>
                    <a:pt x="645" y="300"/>
                  </a:lnTo>
                  <a:lnTo>
                    <a:pt x="647" y="291"/>
                  </a:lnTo>
                  <a:lnTo>
                    <a:pt x="648" y="280"/>
                  </a:lnTo>
                  <a:lnTo>
                    <a:pt x="650" y="259"/>
                  </a:lnTo>
                  <a:lnTo>
                    <a:pt x="650" y="247"/>
                  </a:lnTo>
                  <a:lnTo>
                    <a:pt x="652" y="236"/>
                  </a:lnTo>
                  <a:lnTo>
                    <a:pt x="650" y="224"/>
                  </a:lnTo>
                  <a:lnTo>
                    <a:pt x="650" y="211"/>
                  </a:lnTo>
                  <a:lnTo>
                    <a:pt x="648" y="199"/>
                  </a:lnTo>
                  <a:lnTo>
                    <a:pt x="646" y="188"/>
                  </a:lnTo>
                  <a:lnTo>
                    <a:pt x="644" y="175"/>
                  </a:lnTo>
                  <a:lnTo>
                    <a:pt x="640" y="164"/>
                  </a:lnTo>
                  <a:lnTo>
                    <a:pt x="637" y="154"/>
                  </a:lnTo>
                  <a:lnTo>
                    <a:pt x="633" y="142"/>
                  </a:lnTo>
                  <a:lnTo>
                    <a:pt x="627" y="132"/>
                  </a:lnTo>
                  <a:lnTo>
                    <a:pt x="623" y="122"/>
                  </a:lnTo>
                  <a:lnTo>
                    <a:pt x="616" y="112"/>
                  </a:lnTo>
                  <a:lnTo>
                    <a:pt x="610" y="102"/>
                  </a:lnTo>
                  <a:lnTo>
                    <a:pt x="603" y="93"/>
                  </a:lnTo>
                  <a:lnTo>
                    <a:pt x="596" y="84"/>
                  </a:lnTo>
                  <a:lnTo>
                    <a:pt x="588" y="76"/>
                  </a:lnTo>
                  <a:lnTo>
                    <a:pt x="580" y="68"/>
                  </a:lnTo>
                  <a:lnTo>
                    <a:pt x="572" y="60"/>
                  </a:lnTo>
                  <a:lnTo>
                    <a:pt x="567" y="57"/>
                  </a:lnTo>
                  <a:lnTo>
                    <a:pt x="563" y="52"/>
                  </a:lnTo>
                  <a:lnTo>
                    <a:pt x="557" y="49"/>
                  </a:lnTo>
                  <a:lnTo>
                    <a:pt x="553" y="45"/>
                  </a:lnTo>
                  <a:lnTo>
                    <a:pt x="543" y="40"/>
                  </a:lnTo>
                  <a:lnTo>
                    <a:pt x="533" y="33"/>
                  </a:lnTo>
                  <a:lnTo>
                    <a:pt x="523" y="27"/>
                  </a:lnTo>
                  <a:lnTo>
                    <a:pt x="512" y="23"/>
                  </a:lnTo>
                  <a:lnTo>
                    <a:pt x="500" y="18"/>
                  </a:lnTo>
                  <a:lnTo>
                    <a:pt x="488" y="14"/>
                  </a:lnTo>
                  <a:lnTo>
                    <a:pt x="476" y="10"/>
                  </a:lnTo>
                  <a:lnTo>
                    <a:pt x="464" y="7"/>
                  </a:lnTo>
                  <a:lnTo>
                    <a:pt x="451" y="5"/>
                  </a:lnTo>
                  <a:lnTo>
                    <a:pt x="438" y="2"/>
                  </a:lnTo>
                  <a:lnTo>
                    <a:pt x="426" y="1"/>
                  </a:lnTo>
                  <a:lnTo>
                    <a:pt x="411" y="0"/>
                  </a:lnTo>
                  <a:lnTo>
                    <a:pt x="398" y="0"/>
                  </a:lnTo>
                  <a:lnTo>
                    <a:pt x="0" y="0"/>
                  </a:lnTo>
                  <a:lnTo>
                    <a:pt x="0" y="825"/>
                  </a:lnTo>
                  <a:lnTo>
                    <a:pt x="209" y="825"/>
                  </a:lnTo>
                  <a:lnTo>
                    <a:pt x="209" y="1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" name="Freeform 9"/>
            <p:cNvSpPr>
              <a:spLocks noEditPoints="1"/>
            </p:cNvSpPr>
            <p:nvPr userDrawn="1"/>
          </p:nvSpPr>
          <p:spPr bwMode="auto">
            <a:xfrm>
              <a:off x="8518525" y="528638"/>
              <a:ext cx="212725" cy="234950"/>
            </a:xfrm>
            <a:custGeom>
              <a:avLst/>
              <a:gdLst/>
              <a:ahLst/>
              <a:cxnLst>
                <a:cxn ang="0">
                  <a:pos x="308" y="9"/>
                </a:cxn>
                <a:cxn ang="0">
                  <a:pos x="208" y="46"/>
                </a:cxn>
                <a:cxn ang="0">
                  <a:pos x="164" y="73"/>
                </a:cxn>
                <a:cxn ang="0">
                  <a:pos x="126" y="104"/>
                </a:cxn>
                <a:cxn ang="0">
                  <a:pos x="66" y="182"/>
                </a:cxn>
                <a:cxn ang="0">
                  <a:pos x="25" y="276"/>
                </a:cxn>
                <a:cxn ang="0">
                  <a:pos x="12" y="327"/>
                </a:cxn>
                <a:cxn ang="0">
                  <a:pos x="1" y="424"/>
                </a:cxn>
                <a:cxn ang="0">
                  <a:pos x="6" y="533"/>
                </a:cxn>
                <a:cxn ang="0">
                  <a:pos x="32" y="636"/>
                </a:cxn>
                <a:cxn ang="0">
                  <a:pos x="66" y="709"/>
                </a:cxn>
                <a:cxn ang="0">
                  <a:pos x="126" y="787"/>
                </a:cxn>
                <a:cxn ang="0">
                  <a:pos x="208" y="846"/>
                </a:cxn>
                <a:cxn ang="0">
                  <a:pos x="285" y="876"/>
                </a:cxn>
                <a:cxn ang="0">
                  <a:pos x="353" y="889"/>
                </a:cxn>
                <a:cxn ang="0">
                  <a:pos x="451" y="889"/>
                </a:cxn>
                <a:cxn ang="0">
                  <a:pos x="559" y="864"/>
                </a:cxn>
                <a:cxn ang="0">
                  <a:pos x="622" y="831"/>
                </a:cxn>
                <a:cxn ang="0">
                  <a:pos x="662" y="801"/>
                </a:cxn>
                <a:cxn ang="0">
                  <a:pos x="716" y="742"/>
                </a:cxn>
                <a:cxn ang="0">
                  <a:pos x="765" y="655"/>
                </a:cxn>
                <a:cxn ang="0">
                  <a:pos x="787" y="586"/>
                </a:cxn>
                <a:cxn ang="0">
                  <a:pos x="800" y="512"/>
                </a:cxn>
                <a:cxn ang="0">
                  <a:pos x="802" y="401"/>
                </a:cxn>
                <a:cxn ang="0">
                  <a:pos x="785" y="295"/>
                </a:cxn>
                <a:cxn ang="0">
                  <a:pos x="757" y="218"/>
                </a:cxn>
                <a:cxn ang="0">
                  <a:pos x="703" y="134"/>
                </a:cxn>
                <a:cxn ang="0">
                  <a:pos x="631" y="67"/>
                </a:cxn>
                <a:cxn ang="0">
                  <a:pos x="549" y="24"/>
                </a:cxn>
                <a:cxn ang="0">
                  <a:pos x="473" y="6"/>
                </a:cxn>
                <a:cxn ang="0">
                  <a:pos x="402" y="0"/>
                </a:cxn>
                <a:cxn ang="0">
                  <a:pos x="364" y="774"/>
                </a:cxn>
                <a:cxn ang="0">
                  <a:pos x="320" y="753"/>
                </a:cxn>
                <a:cxn ang="0">
                  <a:pos x="279" y="717"/>
                </a:cxn>
                <a:cxn ang="0">
                  <a:pos x="244" y="665"/>
                </a:cxn>
                <a:cxn ang="0">
                  <a:pos x="220" y="595"/>
                </a:cxn>
                <a:cxn ang="0">
                  <a:pos x="205" y="507"/>
                </a:cxn>
                <a:cxn ang="0">
                  <a:pos x="203" y="404"/>
                </a:cxn>
                <a:cxn ang="0">
                  <a:pos x="215" y="313"/>
                </a:cxn>
                <a:cxn ang="0">
                  <a:pos x="239" y="240"/>
                </a:cxn>
                <a:cxn ang="0">
                  <a:pos x="271" y="183"/>
                </a:cxn>
                <a:cxn ang="0">
                  <a:pos x="311" y="144"/>
                </a:cxn>
                <a:cxn ang="0">
                  <a:pos x="355" y="121"/>
                </a:cxn>
                <a:cxn ang="0">
                  <a:pos x="402" y="113"/>
                </a:cxn>
                <a:cxn ang="0">
                  <a:pos x="449" y="121"/>
                </a:cxn>
                <a:cxn ang="0">
                  <a:pos x="493" y="144"/>
                </a:cxn>
                <a:cxn ang="0">
                  <a:pos x="532" y="183"/>
                </a:cxn>
                <a:cxn ang="0">
                  <a:pos x="564" y="240"/>
                </a:cxn>
                <a:cxn ang="0">
                  <a:pos x="588" y="313"/>
                </a:cxn>
                <a:cxn ang="0">
                  <a:pos x="600" y="404"/>
                </a:cxn>
                <a:cxn ang="0">
                  <a:pos x="599" y="507"/>
                </a:cxn>
                <a:cxn ang="0">
                  <a:pos x="584" y="595"/>
                </a:cxn>
                <a:cxn ang="0">
                  <a:pos x="559" y="665"/>
                </a:cxn>
                <a:cxn ang="0">
                  <a:pos x="524" y="717"/>
                </a:cxn>
                <a:cxn ang="0">
                  <a:pos x="484" y="753"/>
                </a:cxn>
                <a:cxn ang="0">
                  <a:pos x="439" y="774"/>
                </a:cxn>
              </a:cxnLst>
              <a:rect l="0" t="0" r="r" b="b"/>
              <a:pathLst>
                <a:path w="803" h="891">
                  <a:moveTo>
                    <a:pt x="402" y="0"/>
                  </a:moveTo>
                  <a:lnTo>
                    <a:pt x="377" y="2"/>
                  </a:lnTo>
                  <a:lnTo>
                    <a:pt x="353" y="3"/>
                  </a:lnTo>
                  <a:lnTo>
                    <a:pt x="330" y="6"/>
                  </a:lnTo>
                  <a:lnTo>
                    <a:pt x="308" y="9"/>
                  </a:lnTo>
                  <a:lnTo>
                    <a:pt x="285" y="15"/>
                  </a:lnTo>
                  <a:lnTo>
                    <a:pt x="265" y="21"/>
                  </a:lnTo>
                  <a:lnTo>
                    <a:pt x="245" y="29"/>
                  </a:lnTo>
                  <a:lnTo>
                    <a:pt x="225" y="37"/>
                  </a:lnTo>
                  <a:lnTo>
                    <a:pt x="208" y="46"/>
                  </a:lnTo>
                  <a:lnTo>
                    <a:pt x="199" y="50"/>
                  </a:lnTo>
                  <a:lnTo>
                    <a:pt x="190" y="56"/>
                  </a:lnTo>
                  <a:lnTo>
                    <a:pt x="181" y="61"/>
                  </a:lnTo>
                  <a:lnTo>
                    <a:pt x="173" y="67"/>
                  </a:lnTo>
                  <a:lnTo>
                    <a:pt x="164" y="73"/>
                  </a:lnTo>
                  <a:lnTo>
                    <a:pt x="156" y="78"/>
                  </a:lnTo>
                  <a:lnTo>
                    <a:pt x="149" y="85"/>
                  </a:lnTo>
                  <a:lnTo>
                    <a:pt x="141" y="91"/>
                  </a:lnTo>
                  <a:lnTo>
                    <a:pt x="134" y="97"/>
                  </a:lnTo>
                  <a:lnTo>
                    <a:pt x="126" y="104"/>
                  </a:lnTo>
                  <a:lnTo>
                    <a:pt x="113" y="119"/>
                  </a:lnTo>
                  <a:lnTo>
                    <a:pt x="100" y="134"/>
                  </a:lnTo>
                  <a:lnTo>
                    <a:pt x="87" y="149"/>
                  </a:lnTo>
                  <a:lnTo>
                    <a:pt x="76" y="165"/>
                  </a:lnTo>
                  <a:lnTo>
                    <a:pt x="66" y="182"/>
                  </a:lnTo>
                  <a:lnTo>
                    <a:pt x="56" y="200"/>
                  </a:lnTo>
                  <a:lnTo>
                    <a:pt x="47" y="218"/>
                  </a:lnTo>
                  <a:lnTo>
                    <a:pt x="39" y="236"/>
                  </a:lnTo>
                  <a:lnTo>
                    <a:pt x="32" y="255"/>
                  </a:lnTo>
                  <a:lnTo>
                    <a:pt x="25" y="276"/>
                  </a:lnTo>
                  <a:lnTo>
                    <a:pt x="22" y="285"/>
                  </a:lnTo>
                  <a:lnTo>
                    <a:pt x="19" y="295"/>
                  </a:lnTo>
                  <a:lnTo>
                    <a:pt x="16" y="305"/>
                  </a:lnTo>
                  <a:lnTo>
                    <a:pt x="14" y="316"/>
                  </a:lnTo>
                  <a:lnTo>
                    <a:pt x="12" y="327"/>
                  </a:lnTo>
                  <a:lnTo>
                    <a:pt x="10" y="337"/>
                  </a:lnTo>
                  <a:lnTo>
                    <a:pt x="6" y="358"/>
                  </a:lnTo>
                  <a:lnTo>
                    <a:pt x="3" y="380"/>
                  </a:lnTo>
                  <a:lnTo>
                    <a:pt x="2" y="401"/>
                  </a:lnTo>
                  <a:lnTo>
                    <a:pt x="1" y="424"/>
                  </a:lnTo>
                  <a:lnTo>
                    <a:pt x="0" y="446"/>
                  </a:lnTo>
                  <a:lnTo>
                    <a:pt x="1" y="468"/>
                  </a:lnTo>
                  <a:lnTo>
                    <a:pt x="2" y="490"/>
                  </a:lnTo>
                  <a:lnTo>
                    <a:pt x="3" y="512"/>
                  </a:lnTo>
                  <a:lnTo>
                    <a:pt x="6" y="533"/>
                  </a:lnTo>
                  <a:lnTo>
                    <a:pt x="10" y="555"/>
                  </a:lnTo>
                  <a:lnTo>
                    <a:pt x="14" y="576"/>
                  </a:lnTo>
                  <a:lnTo>
                    <a:pt x="19" y="596"/>
                  </a:lnTo>
                  <a:lnTo>
                    <a:pt x="25" y="617"/>
                  </a:lnTo>
                  <a:lnTo>
                    <a:pt x="32" y="636"/>
                  </a:lnTo>
                  <a:lnTo>
                    <a:pt x="35" y="646"/>
                  </a:lnTo>
                  <a:lnTo>
                    <a:pt x="39" y="655"/>
                  </a:lnTo>
                  <a:lnTo>
                    <a:pt x="47" y="674"/>
                  </a:lnTo>
                  <a:lnTo>
                    <a:pt x="56" y="692"/>
                  </a:lnTo>
                  <a:lnTo>
                    <a:pt x="66" y="709"/>
                  </a:lnTo>
                  <a:lnTo>
                    <a:pt x="76" y="726"/>
                  </a:lnTo>
                  <a:lnTo>
                    <a:pt x="87" y="742"/>
                  </a:lnTo>
                  <a:lnTo>
                    <a:pt x="100" y="758"/>
                  </a:lnTo>
                  <a:lnTo>
                    <a:pt x="113" y="774"/>
                  </a:lnTo>
                  <a:lnTo>
                    <a:pt x="126" y="787"/>
                  </a:lnTo>
                  <a:lnTo>
                    <a:pt x="141" y="801"/>
                  </a:lnTo>
                  <a:lnTo>
                    <a:pt x="156" y="813"/>
                  </a:lnTo>
                  <a:lnTo>
                    <a:pt x="173" y="826"/>
                  </a:lnTo>
                  <a:lnTo>
                    <a:pt x="190" y="836"/>
                  </a:lnTo>
                  <a:lnTo>
                    <a:pt x="208" y="846"/>
                  </a:lnTo>
                  <a:lnTo>
                    <a:pt x="225" y="855"/>
                  </a:lnTo>
                  <a:lnTo>
                    <a:pt x="245" y="864"/>
                  </a:lnTo>
                  <a:lnTo>
                    <a:pt x="255" y="867"/>
                  </a:lnTo>
                  <a:lnTo>
                    <a:pt x="265" y="871"/>
                  </a:lnTo>
                  <a:lnTo>
                    <a:pt x="285" y="876"/>
                  </a:lnTo>
                  <a:lnTo>
                    <a:pt x="297" y="880"/>
                  </a:lnTo>
                  <a:lnTo>
                    <a:pt x="308" y="882"/>
                  </a:lnTo>
                  <a:lnTo>
                    <a:pt x="330" y="885"/>
                  </a:lnTo>
                  <a:lnTo>
                    <a:pt x="341" y="888"/>
                  </a:lnTo>
                  <a:lnTo>
                    <a:pt x="353" y="889"/>
                  </a:lnTo>
                  <a:lnTo>
                    <a:pt x="365" y="890"/>
                  </a:lnTo>
                  <a:lnTo>
                    <a:pt x="377" y="891"/>
                  </a:lnTo>
                  <a:lnTo>
                    <a:pt x="402" y="891"/>
                  </a:lnTo>
                  <a:lnTo>
                    <a:pt x="427" y="891"/>
                  </a:lnTo>
                  <a:lnTo>
                    <a:pt x="451" y="889"/>
                  </a:lnTo>
                  <a:lnTo>
                    <a:pt x="473" y="885"/>
                  </a:lnTo>
                  <a:lnTo>
                    <a:pt x="497" y="882"/>
                  </a:lnTo>
                  <a:lnTo>
                    <a:pt x="518" y="876"/>
                  </a:lnTo>
                  <a:lnTo>
                    <a:pt x="539" y="871"/>
                  </a:lnTo>
                  <a:lnTo>
                    <a:pt x="559" y="864"/>
                  </a:lnTo>
                  <a:lnTo>
                    <a:pt x="578" y="855"/>
                  </a:lnTo>
                  <a:lnTo>
                    <a:pt x="597" y="846"/>
                  </a:lnTo>
                  <a:lnTo>
                    <a:pt x="606" y="841"/>
                  </a:lnTo>
                  <a:lnTo>
                    <a:pt x="614" y="836"/>
                  </a:lnTo>
                  <a:lnTo>
                    <a:pt x="622" y="831"/>
                  </a:lnTo>
                  <a:lnTo>
                    <a:pt x="631" y="826"/>
                  </a:lnTo>
                  <a:lnTo>
                    <a:pt x="639" y="819"/>
                  </a:lnTo>
                  <a:lnTo>
                    <a:pt x="647" y="813"/>
                  </a:lnTo>
                  <a:lnTo>
                    <a:pt x="654" y="807"/>
                  </a:lnTo>
                  <a:lnTo>
                    <a:pt x="662" y="801"/>
                  </a:lnTo>
                  <a:lnTo>
                    <a:pt x="670" y="794"/>
                  </a:lnTo>
                  <a:lnTo>
                    <a:pt x="677" y="787"/>
                  </a:lnTo>
                  <a:lnTo>
                    <a:pt x="690" y="774"/>
                  </a:lnTo>
                  <a:lnTo>
                    <a:pt x="703" y="758"/>
                  </a:lnTo>
                  <a:lnTo>
                    <a:pt x="716" y="742"/>
                  </a:lnTo>
                  <a:lnTo>
                    <a:pt x="727" y="726"/>
                  </a:lnTo>
                  <a:lnTo>
                    <a:pt x="738" y="709"/>
                  </a:lnTo>
                  <a:lnTo>
                    <a:pt x="747" y="692"/>
                  </a:lnTo>
                  <a:lnTo>
                    <a:pt x="757" y="674"/>
                  </a:lnTo>
                  <a:lnTo>
                    <a:pt x="765" y="655"/>
                  </a:lnTo>
                  <a:lnTo>
                    <a:pt x="772" y="636"/>
                  </a:lnTo>
                  <a:lnTo>
                    <a:pt x="779" y="617"/>
                  </a:lnTo>
                  <a:lnTo>
                    <a:pt x="781" y="607"/>
                  </a:lnTo>
                  <a:lnTo>
                    <a:pt x="785" y="596"/>
                  </a:lnTo>
                  <a:lnTo>
                    <a:pt x="787" y="586"/>
                  </a:lnTo>
                  <a:lnTo>
                    <a:pt x="789" y="576"/>
                  </a:lnTo>
                  <a:lnTo>
                    <a:pt x="791" y="566"/>
                  </a:lnTo>
                  <a:lnTo>
                    <a:pt x="793" y="555"/>
                  </a:lnTo>
                  <a:lnTo>
                    <a:pt x="797" y="533"/>
                  </a:lnTo>
                  <a:lnTo>
                    <a:pt x="800" y="512"/>
                  </a:lnTo>
                  <a:lnTo>
                    <a:pt x="802" y="490"/>
                  </a:lnTo>
                  <a:lnTo>
                    <a:pt x="803" y="468"/>
                  </a:lnTo>
                  <a:lnTo>
                    <a:pt x="803" y="446"/>
                  </a:lnTo>
                  <a:lnTo>
                    <a:pt x="803" y="424"/>
                  </a:lnTo>
                  <a:lnTo>
                    <a:pt x="802" y="401"/>
                  </a:lnTo>
                  <a:lnTo>
                    <a:pt x="800" y="380"/>
                  </a:lnTo>
                  <a:lnTo>
                    <a:pt x="797" y="358"/>
                  </a:lnTo>
                  <a:lnTo>
                    <a:pt x="793" y="337"/>
                  </a:lnTo>
                  <a:lnTo>
                    <a:pt x="789" y="316"/>
                  </a:lnTo>
                  <a:lnTo>
                    <a:pt x="785" y="295"/>
                  </a:lnTo>
                  <a:lnTo>
                    <a:pt x="779" y="276"/>
                  </a:lnTo>
                  <a:lnTo>
                    <a:pt x="772" y="255"/>
                  </a:lnTo>
                  <a:lnTo>
                    <a:pt x="768" y="246"/>
                  </a:lnTo>
                  <a:lnTo>
                    <a:pt x="765" y="236"/>
                  </a:lnTo>
                  <a:lnTo>
                    <a:pt x="757" y="218"/>
                  </a:lnTo>
                  <a:lnTo>
                    <a:pt x="747" y="200"/>
                  </a:lnTo>
                  <a:lnTo>
                    <a:pt x="738" y="182"/>
                  </a:lnTo>
                  <a:lnTo>
                    <a:pt x="727" y="165"/>
                  </a:lnTo>
                  <a:lnTo>
                    <a:pt x="716" y="149"/>
                  </a:lnTo>
                  <a:lnTo>
                    <a:pt x="703" y="134"/>
                  </a:lnTo>
                  <a:lnTo>
                    <a:pt x="690" y="119"/>
                  </a:lnTo>
                  <a:lnTo>
                    <a:pt x="677" y="104"/>
                  </a:lnTo>
                  <a:lnTo>
                    <a:pt x="662" y="91"/>
                  </a:lnTo>
                  <a:lnTo>
                    <a:pt x="647" y="78"/>
                  </a:lnTo>
                  <a:lnTo>
                    <a:pt x="631" y="67"/>
                  </a:lnTo>
                  <a:lnTo>
                    <a:pt x="614" y="56"/>
                  </a:lnTo>
                  <a:lnTo>
                    <a:pt x="597" y="46"/>
                  </a:lnTo>
                  <a:lnTo>
                    <a:pt x="578" y="37"/>
                  </a:lnTo>
                  <a:lnTo>
                    <a:pt x="559" y="29"/>
                  </a:lnTo>
                  <a:lnTo>
                    <a:pt x="549" y="24"/>
                  </a:lnTo>
                  <a:lnTo>
                    <a:pt x="539" y="21"/>
                  </a:lnTo>
                  <a:lnTo>
                    <a:pt x="518" y="15"/>
                  </a:lnTo>
                  <a:lnTo>
                    <a:pt x="507" y="13"/>
                  </a:lnTo>
                  <a:lnTo>
                    <a:pt x="497" y="9"/>
                  </a:lnTo>
                  <a:lnTo>
                    <a:pt x="473" y="6"/>
                  </a:lnTo>
                  <a:lnTo>
                    <a:pt x="462" y="4"/>
                  </a:lnTo>
                  <a:lnTo>
                    <a:pt x="451" y="3"/>
                  </a:lnTo>
                  <a:lnTo>
                    <a:pt x="439" y="2"/>
                  </a:lnTo>
                  <a:lnTo>
                    <a:pt x="427" y="2"/>
                  </a:lnTo>
                  <a:lnTo>
                    <a:pt x="402" y="0"/>
                  </a:lnTo>
                  <a:close/>
                  <a:moveTo>
                    <a:pt x="402" y="778"/>
                  </a:moveTo>
                  <a:lnTo>
                    <a:pt x="392" y="778"/>
                  </a:lnTo>
                  <a:lnTo>
                    <a:pt x="383" y="777"/>
                  </a:lnTo>
                  <a:lnTo>
                    <a:pt x="373" y="776"/>
                  </a:lnTo>
                  <a:lnTo>
                    <a:pt x="364" y="774"/>
                  </a:lnTo>
                  <a:lnTo>
                    <a:pt x="355" y="770"/>
                  </a:lnTo>
                  <a:lnTo>
                    <a:pt x="345" y="767"/>
                  </a:lnTo>
                  <a:lnTo>
                    <a:pt x="337" y="763"/>
                  </a:lnTo>
                  <a:lnTo>
                    <a:pt x="328" y="759"/>
                  </a:lnTo>
                  <a:lnTo>
                    <a:pt x="320" y="753"/>
                  </a:lnTo>
                  <a:lnTo>
                    <a:pt x="311" y="748"/>
                  </a:lnTo>
                  <a:lnTo>
                    <a:pt x="302" y="741"/>
                  </a:lnTo>
                  <a:lnTo>
                    <a:pt x="294" y="734"/>
                  </a:lnTo>
                  <a:lnTo>
                    <a:pt x="287" y="726"/>
                  </a:lnTo>
                  <a:lnTo>
                    <a:pt x="279" y="717"/>
                  </a:lnTo>
                  <a:lnTo>
                    <a:pt x="271" y="708"/>
                  </a:lnTo>
                  <a:lnTo>
                    <a:pt x="264" y="698"/>
                  </a:lnTo>
                  <a:lnTo>
                    <a:pt x="258" y="688"/>
                  </a:lnTo>
                  <a:lnTo>
                    <a:pt x="251" y="677"/>
                  </a:lnTo>
                  <a:lnTo>
                    <a:pt x="244" y="665"/>
                  </a:lnTo>
                  <a:lnTo>
                    <a:pt x="239" y="652"/>
                  </a:lnTo>
                  <a:lnTo>
                    <a:pt x="233" y="639"/>
                  </a:lnTo>
                  <a:lnTo>
                    <a:pt x="229" y="625"/>
                  </a:lnTo>
                  <a:lnTo>
                    <a:pt x="223" y="610"/>
                  </a:lnTo>
                  <a:lnTo>
                    <a:pt x="220" y="595"/>
                  </a:lnTo>
                  <a:lnTo>
                    <a:pt x="215" y="578"/>
                  </a:lnTo>
                  <a:lnTo>
                    <a:pt x="212" y="563"/>
                  </a:lnTo>
                  <a:lnTo>
                    <a:pt x="209" y="544"/>
                  </a:lnTo>
                  <a:lnTo>
                    <a:pt x="206" y="526"/>
                  </a:lnTo>
                  <a:lnTo>
                    <a:pt x="205" y="507"/>
                  </a:lnTo>
                  <a:lnTo>
                    <a:pt x="203" y="488"/>
                  </a:lnTo>
                  <a:lnTo>
                    <a:pt x="203" y="467"/>
                  </a:lnTo>
                  <a:lnTo>
                    <a:pt x="202" y="446"/>
                  </a:lnTo>
                  <a:lnTo>
                    <a:pt x="203" y="425"/>
                  </a:lnTo>
                  <a:lnTo>
                    <a:pt x="203" y="404"/>
                  </a:lnTo>
                  <a:lnTo>
                    <a:pt x="205" y="384"/>
                  </a:lnTo>
                  <a:lnTo>
                    <a:pt x="206" y="365"/>
                  </a:lnTo>
                  <a:lnTo>
                    <a:pt x="209" y="347"/>
                  </a:lnTo>
                  <a:lnTo>
                    <a:pt x="212" y="330"/>
                  </a:lnTo>
                  <a:lnTo>
                    <a:pt x="215" y="313"/>
                  </a:lnTo>
                  <a:lnTo>
                    <a:pt x="220" y="297"/>
                  </a:lnTo>
                  <a:lnTo>
                    <a:pt x="223" y="281"/>
                  </a:lnTo>
                  <a:lnTo>
                    <a:pt x="229" y="267"/>
                  </a:lnTo>
                  <a:lnTo>
                    <a:pt x="233" y="253"/>
                  </a:lnTo>
                  <a:lnTo>
                    <a:pt x="239" y="240"/>
                  </a:lnTo>
                  <a:lnTo>
                    <a:pt x="244" y="227"/>
                  </a:lnTo>
                  <a:lnTo>
                    <a:pt x="251" y="215"/>
                  </a:lnTo>
                  <a:lnTo>
                    <a:pt x="258" y="204"/>
                  </a:lnTo>
                  <a:lnTo>
                    <a:pt x="264" y="193"/>
                  </a:lnTo>
                  <a:lnTo>
                    <a:pt x="271" y="183"/>
                  </a:lnTo>
                  <a:lnTo>
                    <a:pt x="279" y="174"/>
                  </a:lnTo>
                  <a:lnTo>
                    <a:pt x="287" y="166"/>
                  </a:lnTo>
                  <a:lnTo>
                    <a:pt x="294" y="158"/>
                  </a:lnTo>
                  <a:lnTo>
                    <a:pt x="302" y="151"/>
                  </a:lnTo>
                  <a:lnTo>
                    <a:pt x="311" y="144"/>
                  </a:lnTo>
                  <a:lnTo>
                    <a:pt x="320" y="138"/>
                  </a:lnTo>
                  <a:lnTo>
                    <a:pt x="328" y="134"/>
                  </a:lnTo>
                  <a:lnTo>
                    <a:pt x="337" y="129"/>
                  </a:lnTo>
                  <a:lnTo>
                    <a:pt x="345" y="125"/>
                  </a:lnTo>
                  <a:lnTo>
                    <a:pt x="355" y="121"/>
                  </a:lnTo>
                  <a:lnTo>
                    <a:pt x="364" y="119"/>
                  </a:lnTo>
                  <a:lnTo>
                    <a:pt x="373" y="117"/>
                  </a:lnTo>
                  <a:lnTo>
                    <a:pt x="383" y="114"/>
                  </a:lnTo>
                  <a:lnTo>
                    <a:pt x="392" y="114"/>
                  </a:lnTo>
                  <a:lnTo>
                    <a:pt x="402" y="113"/>
                  </a:lnTo>
                  <a:lnTo>
                    <a:pt x="411" y="114"/>
                  </a:lnTo>
                  <a:lnTo>
                    <a:pt x="421" y="114"/>
                  </a:lnTo>
                  <a:lnTo>
                    <a:pt x="430" y="117"/>
                  </a:lnTo>
                  <a:lnTo>
                    <a:pt x="439" y="119"/>
                  </a:lnTo>
                  <a:lnTo>
                    <a:pt x="449" y="121"/>
                  </a:lnTo>
                  <a:lnTo>
                    <a:pt x="458" y="125"/>
                  </a:lnTo>
                  <a:lnTo>
                    <a:pt x="467" y="129"/>
                  </a:lnTo>
                  <a:lnTo>
                    <a:pt x="476" y="134"/>
                  </a:lnTo>
                  <a:lnTo>
                    <a:pt x="484" y="138"/>
                  </a:lnTo>
                  <a:lnTo>
                    <a:pt x="493" y="144"/>
                  </a:lnTo>
                  <a:lnTo>
                    <a:pt x="501" y="151"/>
                  </a:lnTo>
                  <a:lnTo>
                    <a:pt x="509" y="158"/>
                  </a:lnTo>
                  <a:lnTo>
                    <a:pt x="517" y="166"/>
                  </a:lnTo>
                  <a:lnTo>
                    <a:pt x="524" y="174"/>
                  </a:lnTo>
                  <a:lnTo>
                    <a:pt x="532" y="183"/>
                  </a:lnTo>
                  <a:lnTo>
                    <a:pt x="539" y="193"/>
                  </a:lnTo>
                  <a:lnTo>
                    <a:pt x="547" y="204"/>
                  </a:lnTo>
                  <a:lnTo>
                    <a:pt x="552" y="215"/>
                  </a:lnTo>
                  <a:lnTo>
                    <a:pt x="559" y="227"/>
                  </a:lnTo>
                  <a:lnTo>
                    <a:pt x="564" y="240"/>
                  </a:lnTo>
                  <a:lnTo>
                    <a:pt x="570" y="253"/>
                  </a:lnTo>
                  <a:lnTo>
                    <a:pt x="576" y="267"/>
                  </a:lnTo>
                  <a:lnTo>
                    <a:pt x="580" y="281"/>
                  </a:lnTo>
                  <a:lnTo>
                    <a:pt x="584" y="297"/>
                  </a:lnTo>
                  <a:lnTo>
                    <a:pt x="588" y="313"/>
                  </a:lnTo>
                  <a:lnTo>
                    <a:pt x="591" y="330"/>
                  </a:lnTo>
                  <a:lnTo>
                    <a:pt x="594" y="347"/>
                  </a:lnTo>
                  <a:lnTo>
                    <a:pt x="597" y="365"/>
                  </a:lnTo>
                  <a:lnTo>
                    <a:pt x="599" y="384"/>
                  </a:lnTo>
                  <a:lnTo>
                    <a:pt x="600" y="404"/>
                  </a:lnTo>
                  <a:lnTo>
                    <a:pt x="601" y="425"/>
                  </a:lnTo>
                  <a:lnTo>
                    <a:pt x="601" y="446"/>
                  </a:lnTo>
                  <a:lnTo>
                    <a:pt x="601" y="467"/>
                  </a:lnTo>
                  <a:lnTo>
                    <a:pt x="600" y="488"/>
                  </a:lnTo>
                  <a:lnTo>
                    <a:pt x="599" y="507"/>
                  </a:lnTo>
                  <a:lnTo>
                    <a:pt x="597" y="526"/>
                  </a:lnTo>
                  <a:lnTo>
                    <a:pt x="594" y="544"/>
                  </a:lnTo>
                  <a:lnTo>
                    <a:pt x="591" y="563"/>
                  </a:lnTo>
                  <a:lnTo>
                    <a:pt x="588" y="578"/>
                  </a:lnTo>
                  <a:lnTo>
                    <a:pt x="584" y="595"/>
                  </a:lnTo>
                  <a:lnTo>
                    <a:pt x="580" y="610"/>
                  </a:lnTo>
                  <a:lnTo>
                    <a:pt x="576" y="625"/>
                  </a:lnTo>
                  <a:lnTo>
                    <a:pt x="570" y="639"/>
                  </a:lnTo>
                  <a:lnTo>
                    <a:pt x="564" y="652"/>
                  </a:lnTo>
                  <a:lnTo>
                    <a:pt x="559" y="665"/>
                  </a:lnTo>
                  <a:lnTo>
                    <a:pt x="552" y="677"/>
                  </a:lnTo>
                  <a:lnTo>
                    <a:pt x="547" y="688"/>
                  </a:lnTo>
                  <a:lnTo>
                    <a:pt x="539" y="698"/>
                  </a:lnTo>
                  <a:lnTo>
                    <a:pt x="532" y="708"/>
                  </a:lnTo>
                  <a:lnTo>
                    <a:pt x="524" y="717"/>
                  </a:lnTo>
                  <a:lnTo>
                    <a:pt x="517" y="726"/>
                  </a:lnTo>
                  <a:lnTo>
                    <a:pt x="509" y="734"/>
                  </a:lnTo>
                  <a:lnTo>
                    <a:pt x="501" y="741"/>
                  </a:lnTo>
                  <a:lnTo>
                    <a:pt x="493" y="748"/>
                  </a:lnTo>
                  <a:lnTo>
                    <a:pt x="484" y="753"/>
                  </a:lnTo>
                  <a:lnTo>
                    <a:pt x="476" y="759"/>
                  </a:lnTo>
                  <a:lnTo>
                    <a:pt x="467" y="763"/>
                  </a:lnTo>
                  <a:lnTo>
                    <a:pt x="458" y="767"/>
                  </a:lnTo>
                  <a:lnTo>
                    <a:pt x="449" y="770"/>
                  </a:lnTo>
                  <a:lnTo>
                    <a:pt x="439" y="774"/>
                  </a:lnTo>
                  <a:lnTo>
                    <a:pt x="430" y="776"/>
                  </a:lnTo>
                  <a:lnTo>
                    <a:pt x="421" y="777"/>
                  </a:lnTo>
                  <a:lnTo>
                    <a:pt x="411" y="778"/>
                  </a:lnTo>
                  <a:lnTo>
                    <a:pt x="402" y="7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8723313" y="536575"/>
              <a:ext cx="206375" cy="219075"/>
            </a:xfrm>
            <a:custGeom>
              <a:avLst/>
              <a:gdLst/>
              <a:ahLst/>
              <a:cxnLst>
                <a:cxn ang="0">
                  <a:pos x="777" y="825"/>
                </a:cxn>
                <a:cxn ang="0">
                  <a:pos x="466" y="0"/>
                </a:cxn>
                <a:cxn ang="0">
                  <a:pos x="303" y="0"/>
                </a:cxn>
                <a:cxn ang="0">
                  <a:pos x="0" y="825"/>
                </a:cxn>
                <a:cxn ang="0">
                  <a:pos x="147" y="825"/>
                </a:cxn>
                <a:cxn ang="0">
                  <a:pos x="350" y="268"/>
                </a:cxn>
                <a:cxn ang="0">
                  <a:pos x="557" y="825"/>
                </a:cxn>
                <a:cxn ang="0">
                  <a:pos x="777" y="825"/>
                </a:cxn>
              </a:cxnLst>
              <a:rect l="0" t="0" r="r" b="b"/>
              <a:pathLst>
                <a:path w="777" h="825">
                  <a:moveTo>
                    <a:pt x="777" y="825"/>
                  </a:moveTo>
                  <a:lnTo>
                    <a:pt x="466" y="0"/>
                  </a:lnTo>
                  <a:lnTo>
                    <a:pt x="303" y="0"/>
                  </a:lnTo>
                  <a:lnTo>
                    <a:pt x="0" y="825"/>
                  </a:lnTo>
                  <a:lnTo>
                    <a:pt x="147" y="825"/>
                  </a:lnTo>
                  <a:lnTo>
                    <a:pt x="350" y="268"/>
                  </a:lnTo>
                  <a:lnTo>
                    <a:pt x="557" y="825"/>
                  </a:lnTo>
                  <a:lnTo>
                    <a:pt x="777" y="8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8872538" y="536575"/>
              <a:ext cx="141288" cy="219075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52" y="0"/>
                </a:cxn>
                <a:cxn ang="0">
                  <a:pos x="0" y="141"/>
                </a:cxn>
                <a:cxn ang="0">
                  <a:pos x="74" y="339"/>
                </a:cxn>
                <a:cxn ang="0">
                  <a:pos x="101" y="268"/>
                </a:cxn>
                <a:cxn ang="0">
                  <a:pos x="302" y="825"/>
                </a:cxn>
                <a:cxn ang="0">
                  <a:pos x="535" y="825"/>
                </a:cxn>
                <a:cxn ang="0">
                  <a:pos x="223" y="0"/>
                </a:cxn>
              </a:cxnLst>
              <a:rect l="0" t="0" r="r" b="b"/>
              <a:pathLst>
                <a:path w="535" h="825">
                  <a:moveTo>
                    <a:pt x="223" y="0"/>
                  </a:moveTo>
                  <a:lnTo>
                    <a:pt x="52" y="0"/>
                  </a:lnTo>
                  <a:lnTo>
                    <a:pt x="0" y="141"/>
                  </a:lnTo>
                  <a:lnTo>
                    <a:pt x="74" y="339"/>
                  </a:lnTo>
                  <a:lnTo>
                    <a:pt x="101" y="268"/>
                  </a:lnTo>
                  <a:lnTo>
                    <a:pt x="302" y="825"/>
                  </a:lnTo>
                  <a:lnTo>
                    <a:pt x="535" y="825"/>
                  </a:lnTo>
                  <a:lnTo>
                    <a:pt x="22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Freeform 12"/>
            <p:cNvSpPr>
              <a:spLocks/>
            </p:cNvSpPr>
            <p:nvPr userDrawn="1"/>
          </p:nvSpPr>
          <p:spPr bwMode="auto">
            <a:xfrm>
              <a:off x="8802688" y="679450"/>
              <a:ext cx="46038" cy="76200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288"/>
                </a:cxn>
                <a:cxn ang="0">
                  <a:pos x="133" y="288"/>
                </a:cxn>
                <a:cxn ang="0">
                  <a:pos x="172" y="180"/>
                </a:cxn>
                <a:cxn ang="0">
                  <a:pos x="104" y="0"/>
                </a:cxn>
              </a:cxnLst>
              <a:rect l="0" t="0" r="r" b="b"/>
              <a:pathLst>
                <a:path w="172" h="288">
                  <a:moveTo>
                    <a:pt x="104" y="0"/>
                  </a:moveTo>
                  <a:lnTo>
                    <a:pt x="0" y="288"/>
                  </a:lnTo>
                  <a:lnTo>
                    <a:pt x="133" y="288"/>
                  </a:lnTo>
                  <a:lnTo>
                    <a:pt x="172" y="180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54" r:id="rId2"/>
    <p:sldLayoutId id="2147483751" r:id="rId3"/>
    <p:sldLayoutId id="2147483752" r:id="rId4"/>
    <p:sldLayoutId id="2147483753" r:id="rId5"/>
    <p:sldLayoutId id="2147483750" r:id="rId6"/>
    <p:sldLayoutId id="2147483739" r:id="rId7"/>
    <p:sldLayoutId id="2147483712" r:id="rId8"/>
    <p:sldLayoutId id="2147483710" r:id="rId9"/>
    <p:sldLayoutId id="2147483735" r:id="rId10"/>
    <p:sldLayoutId id="2147483736" r:id="rId11"/>
    <p:sldLayoutId id="2147483727" r:id="rId12"/>
    <p:sldLayoutId id="2147483728" r:id="rId13"/>
    <p:sldLayoutId id="2147483726" r:id="rId14"/>
    <p:sldLayoutId id="2147483729" r:id="rId15"/>
    <p:sldLayoutId id="2147483730" r:id="rId16"/>
    <p:sldLayoutId id="2147483731" r:id="rId17"/>
    <p:sldLayoutId id="2147483732" r:id="rId18"/>
    <p:sldLayoutId id="2147483733" r:id="rId19"/>
    <p:sldLayoutId id="2147483734" r:id="rId20"/>
    <p:sldLayoutId id="2147483742" r:id="rId21"/>
    <p:sldLayoutId id="2147483743" r:id="rId22"/>
    <p:sldLayoutId id="2147483744" r:id="rId23"/>
    <p:sldLayoutId id="2147483745" r:id="rId24"/>
    <p:sldLayoutId id="2147483746" r:id="rId25"/>
    <p:sldLayoutId id="2147483747" r:id="rId26"/>
    <p:sldLayoutId id="2147483755" r:id="rId27"/>
    <p:sldLayoutId id="2147483756" r:id="rId28"/>
    <p:sldLayoutId id="2147483757" r:id="rId29"/>
    <p:sldLayoutId id="2147483758" r:id="rId30"/>
    <p:sldLayoutId id="2147483759" r:id="rId31"/>
    <p:sldLayoutId id="2147483760" r:id="rId32"/>
    <p:sldLayoutId id="2147483761" r:id="rId33"/>
    <p:sldLayoutId id="2147483748" r:id="rId34"/>
    <p:sldLayoutId id="2147483749" r:id="rId35"/>
    <p:sldLayoutId id="2147483762" r:id="rId36"/>
  </p:sldLayoutIdLst>
  <p:hf hd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+mj-lt"/>
          <a:ea typeface="+mj-ea"/>
          <a:cs typeface="Arial Unicode MS" pitchFamily="34" charset="-128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</a:defRPr>
      </a:lvl9pPr>
    </p:titleStyle>
    <p:bodyStyle>
      <a:lvl1pPr algn="l" defTabSz="957263" rtl="0" eaLnBrk="1" fontAlgn="base" hangingPunct="1">
        <a:spcBef>
          <a:spcPct val="45000"/>
        </a:spcBef>
        <a:spcAft>
          <a:spcPct val="45000"/>
        </a:spcAft>
        <a:buClr>
          <a:srgbClr val="CC3300"/>
        </a:buClr>
        <a:defRPr kumimoji="1" sz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1pPr>
      <a:lvl2pPr marL="244475" indent="-242888" algn="l" defTabSz="957263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SzPct val="70000"/>
        <a:buFont typeface="Wingdings" pitchFamily="2" charset="2"/>
        <a:buChar char="n"/>
        <a:defRPr kumimoji="1" sz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406400" indent="-160338" algn="l" defTabSz="957263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Font typeface="Symbol" pitchFamily="18" charset="2"/>
        <a:buChar char="-"/>
        <a:defRPr kumimoji="1" sz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547688" indent="-139700" algn="l" defTabSz="957263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Font typeface="Symbol" pitchFamily="18" charset="2"/>
        <a:buChar char="-"/>
        <a:defRPr kumimoji="1" sz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731838" indent="-182563" algn="l" defTabSz="957263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Font typeface="Symbol" pitchFamily="18" charset="2"/>
        <a:buChar char="-"/>
        <a:defRPr kumimoji="1" sz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1189038" indent="-182563" algn="l" defTabSz="957263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Font typeface="Symbol" pitchFamily="18" charset="2"/>
        <a:buChar char="-"/>
        <a:defRPr kumimoji="1" sz="1200">
          <a:solidFill>
            <a:schemeClr val="tx1"/>
          </a:solidFill>
          <a:latin typeface="+mn-lt"/>
        </a:defRPr>
      </a:lvl6pPr>
      <a:lvl7pPr marL="1646238" indent="-182563" algn="l" defTabSz="957263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Font typeface="Symbol" pitchFamily="18" charset="2"/>
        <a:buChar char="-"/>
        <a:defRPr kumimoji="1" sz="1200">
          <a:solidFill>
            <a:schemeClr val="tx1"/>
          </a:solidFill>
          <a:latin typeface="+mn-lt"/>
        </a:defRPr>
      </a:lvl7pPr>
      <a:lvl8pPr marL="2103438" indent="-182563" algn="l" defTabSz="957263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Font typeface="Symbol" pitchFamily="18" charset="2"/>
        <a:buChar char="-"/>
        <a:defRPr kumimoji="1" sz="1200">
          <a:solidFill>
            <a:schemeClr val="tx1"/>
          </a:solidFill>
          <a:latin typeface="+mn-lt"/>
        </a:defRPr>
      </a:lvl8pPr>
      <a:lvl9pPr marL="2560638" indent="-182563" algn="l" defTabSz="957263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Font typeface="Symbol" pitchFamily="18" charset="2"/>
        <a:buChar char="-"/>
        <a:defRPr kumimoji="1"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GB" altLang="ja-JP" dirty="0" smtClean="0"/>
              <a:t>2 Sep 2013</a:t>
            </a:r>
            <a:endParaRPr kumimoji="1" lang="ja-JP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dirty="0" smtClean="0"/>
              <a:t>How are the resp</a:t>
            </a:r>
            <a:r>
              <a:rPr lang="en-GB" altLang="ja-JP" dirty="0" smtClean="0"/>
              <a:t>onsibilities of derivative traders changing in line with methodological advances?</a:t>
            </a:r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GB" altLang="ja-JP" dirty="0" smtClean="0"/>
              <a:t>Business Resources Management</a:t>
            </a:r>
            <a:endParaRPr kumimoji="1" lang="ja-JP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en-GB" altLang="ja-JP" dirty="0" smtClean="0"/>
              <a:t>Paul Shah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fld id="{B1F92669-E9AC-495A-9485-4D654D029480}" type="slidenum">
              <a:rPr lang="en-GB" smtClean="0"/>
              <a:pPr algn="r"/>
              <a:t>9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480" y="1628800"/>
            <a:ext cx="9370800" cy="477732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GB" altLang="ja-JP" dirty="0" smtClean="0"/>
              <a:t> </a:t>
            </a:r>
            <a:r>
              <a:rPr kumimoji="1" lang="en-GB" altLang="ja-JP" dirty="0" smtClean="0"/>
              <a:t>Inventory trading desks well equipped to understand costs per inventory </a:t>
            </a:r>
            <a:r>
              <a:rPr lang="en-GB" altLang="ja-JP" dirty="0" smtClean="0"/>
              <a:t>unit</a:t>
            </a:r>
          </a:p>
          <a:p>
            <a:pPr>
              <a:buFont typeface="Arial" pitchFamily="34" charset="0"/>
              <a:buChar char="•"/>
            </a:pPr>
            <a:r>
              <a:rPr lang="en-GB" altLang="ja-JP" dirty="0"/>
              <a:t> </a:t>
            </a:r>
            <a:r>
              <a:rPr lang="en-GB" altLang="ja-JP" dirty="0" smtClean="0"/>
              <a:t>Portfolio costs </a:t>
            </a:r>
            <a:r>
              <a:rPr lang="en-GB" altLang="ja-JP" dirty="0" err="1" smtClean="0"/>
              <a:t>discretise</a:t>
            </a:r>
            <a:r>
              <a:rPr lang="en-GB" altLang="ja-JP" dirty="0" smtClean="0"/>
              <a:t> well by counterparty but not by asset class</a:t>
            </a:r>
          </a:p>
          <a:p>
            <a:pPr>
              <a:buFont typeface="Arial" pitchFamily="34" charset="0"/>
              <a:buChar char="•"/>
            </a:pPr>
            <a:r>
              <a:rPr kumimoji="1" lang="en-GB" altLang="ja-JP" dirty="0"/>
              <a:t> </a:t>
            </a:r>
            <a:r>
              <a:rPr kumimoji="1" lang="en-GB" altLang="ja-JP" dirty="0" smtClean="0"/>
              <a:t>Resource management desks “translate” actual funding costs to incentive models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Portfolio funding costs not practical to decompose into inventory in many cases</a:t>
            </a:r>
            <a:endParaRPr kumimoji="1" lang="en-GB" altLang="ja-JP" dirty="0" smtClean="0"/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Substitute incentive models : </a:t>
            </a:r>
            <a:r>
              <a:rPr lang="en-GB" altLang="ja-JP" dirty="0" err="1" smtClean="0"/>
              <a:t>eg</a:t>
            </a:r>
            <a:r>
              <a:rPr lang="en-GB" altLang="ja-JP" dirty="0" smtClean="0"/>
              <a:t> liquidity charge for trading beyond risk tolerance</a:t>
            </a:r>
            <a:endParaRPr kumimoji="1" lang="en-GB" altLang="ja-JP" dirty="0" smtClean="0"/>
          </a:p>
          <a:p>
            <a:pPr>
              <a:buFont typeface="Arial" pitchFamily="34" charset="0"/>
              <a:buChar char="•"/>
            </a:pPr>
            <a:r>
              <a:rPr lang="en-GB" altLang="ja-JP" dirty="0"/>
              <a:t> </a:t>
            </a:r>
            <a:r>
              <a:rPr lang="en-GB" altLang="ja-JP" dirty="0" smtClean="0"/>
              <a:t>Resource management desks can also aggregate fungible inventory costs and execute portfolio hedges</a:t>
            </a:r>
          </a:p>
          <a:p>
            <a:pPr lvl="2">
              <a:buFont typeface="Arial" pitchFamily="34" charset="0"/>
              <a:buChar char="•"/>
            </a:pPr>
            <a:r>
              <a:rPr kumimoji="1" lang="en-GB" altLang="ja-JP" dirty="0" smtClean="0"/>
              <a:t>Collateral switch risk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Unsecured exposure risk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Frees trader resource and maximises efficiency</a:t>
            </a:r>
          </a:p>
          <a:p>
            <a:pPr>
              <a:buFont typeface="Arial" pitchFamily="34" charset="0"/>
              <a:buChar char="•"/>
            </a:pPr>
            <a:r>
              <a:rPr lang="en-GB" altLang="ja-JP" dirty="0"/>
              <a:t> </a:t>
            </a:r>
            <a:r>
              <a:rPr lang="en-GB" altLang="ja-JP" dirty="0" smtClean="0"/>
              <a:t>Risk stripping and incentive models can be built into pricing systems</a:t>
            </a:r>
          </a:p>
          <a:p>
            <a:pPr>
              <a:buFont typeface="Arial" pitchFamily="34" charset="0"/>
              <a:buChar char="•"/>
            </a:pPr>
            <a:r>
              <a:rPr lang="en-GB" altLang="ja-JP" dirty="0"/>
              <a:t> </a:t>
            </a:r>
            <a:r>
              <a:rPr lang="en-GB" altLang="ja-JP" dirty="0" smtClean="0"/>
              <a:t>Other models could be explored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Sales driven resource management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etc</a:t>
            </a:r>
          </a:p>
          <a:p>
            <a:pPr lvl="2">
              <a:buFont typeface="Arial" pitchFamily="34" charset="0"/>
              <a:buChar char="•"/>
            </a:pPr>
            <a:endParaRPr lang="en-GB" altLang="ja-JP" dirty="0" smtClean="0"/>
          </a:p>
          <a:p>
            <a:pPr lvl="2">
              <a:buFont typeface="Arial" pitchFamily="34" charset="0"/>
              <a:buChar char="•"/>
            </a:pPr>
            <a:endParaRPr kumimoji="1" lang="en-GB" altLang="ja-JP" dirty="0" smtClean="0"/>
          </a:p>
          <a:p>
            <a:pPr>
              <a:buFont typeface="Arial" pitchFamily="34" charset="0"/>
              <a:buChar char="•"/>
            </a:pPr>
            <a:endParaRPr kumimoji="1" lang="en-GB" altLang="ja-JP" dirty="0" smtClean="0"/>
          </a:p>
          <a:p>
            <a:pPr lvl="2">
              <a:buFont typeface="Arial" pitchFamily="34" charset="0"/>
              <a:buChar char="•"/>
            </a:pPr>
            <a:endParaRPr lang="en-GB" altLang="ja-JP" dirty="0" smtClean="0"/>
          </a:p>
          <a:p>
            <a:pPr>
              <a:buFont typeface="Arial" pitchFamily="34" charset="0"/>
              <a:buChar char="•"/>
            </a:pPr>
            <a:endParaRPr kumimoji="1" lang="en-GB" altLang="ja-JP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dirty="0" smtClean="0"/>
              <a:t>Conclusions</a:t>
            </a:r>
            <a:endParaRPr kumimoji="1" lang="ja-JP" alt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6496" y="1484784"/>
            <a:ext cx="89289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kumimoji="1" lang="en-GB" altLang="ja-JP" dirty="0" smtClean="0"/>
              <a:t> Inventory and portfolio trading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kumimoji="1" lang="en-GB" altLang="ja-JP" dirty="0" smtClean="0"/>
              <a:t> Analogy with CVA, and where it breaks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kumimoji="1" lang="en-GB" altLang="ja-JP" dirty="0" smtClean="0"/>
              <a:t> The role of the portfolio trading desk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kumimoji="1" lang="en-GB" altLang="ja-JP" dirty="0" smtClean="0"/>
              <a:t> A case study : a trading model of </a:t>
            </a:r>
            <a:r>
              <a:rPr kumimoji="1" lang="en-GB" altLang="ja-JP" dirty="0" smtClean="0"/>
              <a:t>rate swaps</a:t>
            </a:r>
            <a:endParaRPr kumimoji="1" lang="en-GB" altLang="ja-JP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kumimoji="1" lang="en-GB" altLang="ja-JP" dirty="0" smtClean="0"/>
              <a:t> Using </a:t>
            </a:r>
            <a:r>
              <a:rPr kumimoji="1" lang="en-GB" altLang="ja-JP" dirty="0" smtClean="0"/>
              <a:t>technology</a:t>
            </a:r>
            <a:endParaRPr kumimoji="1" lang="en-GB" altLang="ja-JP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kumimoji="1" lang="en-GB" altLang="ja-JP" dirty="0" smtClean="0"/>
              <a:t> Conclusions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fld id="{B1F92669-E9AC-495A-9485-4D654D029480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GB" altLang="ja-JP" dirty="0" smtClean="0"/>
              <a:t> Trading floors oriented to inventory trading within defined asset cla</a:t>
            </a:r>
            <a:r>
              <a:rPr lang="en-GB" altLang="ja-JP" dirty="0" smtClean="0"/>
              <a:t>ss management lines</a:t>
            </a:r>
            <a:endParaRPr kumimoji="1" lang="en-GB" altLang="ja-JP" dirty="0" smtClean="0"/>
          </a:p>
          <a:p>
            <a:pPr>
              <a:buFont typeface="Arial" pitchFamily="34" charset="0"/>
              <a:buChar char="•"/>
            </a:pPr>
            <a:r>
              <a:rPr lang="en-GB" altLang="ja-JP" dirty="0"/>
              <a:t> </a:t>
            </a:r>
            <a:r>
              <a:rPr lang="en-GB" altLang="ja-JP" dirty="0" smtClean="0"/>
              <a:t>Hierarchy problem : translation of portfolio resource constraints to asset, business, inventory resource </a:t>
            </a:r>
            <a:r>
              <a:rPr lang="en-GB" altLang="ja-JP" dirty="0" smtClean="0"/>
              <a:t>constraints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Standalone, marginal, incremental approach to splitting portfolio risks?</a:t>
            </a:r>
            <a:endParaRPr lang="en-GB" altLang="ja-JP" dirty="0"/>
          </a:p>
          <a:p>
            <a:pPr lvl="2">
              <a:buFont typeface="Arial" pitchFamily="34" charset="0"/>
              <a:buChar char="•"/>
            </a:pPr>
            <a:r>
              <a:rPr kumimoji="1" lang="en-GB" altLang="ja-JP" dirty="0" smtClean="0"/>
              <a:t>Standalone robust, but neglects to incentivise macro risk offsets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Marginal and incremental useful for management actions but project assumptions on current state to future</a:t>
            </a:r>
          </a:p>
          <a:p>
            <a:pPr lvl="2">
              <a:buFont typeface="Wingdings" pitchFamily="2" charset="2"/>
              <a:buChar char="Ø"/>
            </a:pPr>
            <a:r>
              <a:rPr lang="en-GB" altLang="ja-JP" dirty="0" smtClean="0"/>
              <a:t>Reorganise </a:t>
            </a:r>
            <a:r>
              <a:rPr lang="en-GB" altLang="ja-JP" dirty="0" smtClean="0"/>
              <a:t>risks and management structure into Inventory (Micro) and Portfolio (Macro)</a:t>
            </a:r>
          </a:p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 Inventory traders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Make markets and manage inventory market risks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Are given standard contract assumptions (</a:t>
            </a:r>
            <a:r>
              <a:rPr lang="en-GB" altLang="ja-JP" dirty="0" err="1" smtClean="0"/>
              <a:t>eg</a:t>
            </a:r>
            <a:r>
              <a:rPr lang="en-GB" altLang="ja-JP" dirty="0" smtClean="0"/>
              <a:t> SCSA+)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Execute hedges on behalf of Portfolio traders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Receive allocations of Portfolio costs net of those hedges</a:t>
            </a:r>
          </a:p>
          <a:p>
            <a:pPr>
              <a:buFont typeface="Arial" pitchFamily="34" charset="0"/>
              <a:buChar char="•"/>
            </a:pPr>
            <a:r>
              <a:rPr lang="en-GB" altLang="ja-JP" dirty="0"/>
              <a:t> </a:t>
            </a:r>
            <a:r>
              <a:rPr lang="en-GB" altLang="ja-JP" dirty="0" smtClean="0"/>
              <a:t>Portfolio traders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Assume risks that cannot be </a:t>
            </a:r>
            <a:r>
              <a:rPr lang="en-GB" altLang="ja-JP" dirty="0" err="1" smtClean="0"/>
              <a:t>discretised</a:t>
            </a:r>
            <a:r>
              <a:rPr lang="en-GB" altLang="ja-JP" dirty="0" smtClean="0"/>
              <a:t> to trade level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May also assume certain trade level risks that </a:t>
            </a:r>
            <a:r>
              <a:rPr lang="en-GB" altLang="ja-JP" dirty="0" err="1" smtClean="0"/>
              <a:t>funge</a:t>
            </a:r>
            <a:r>
              <a:rPr lang="en-GB" altLang="ja-JP" dirty="0" smtClean="0"/>
              <a:t> across asset classes (</a:t>
            </a:r>
            <a:r>
              <a:rPr lang="en-GB" altLang="ja-JP" dirty="0" err="1" smtClean="0"/>
              <a:t>eg</a:t>
            </a:r>
            <a:r>
              <a:rPr lang="en-GB" altLang="ja-JP" dirty="0" smtClean="0"/>
              <a:t> non-standard collateral risks)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Receive portfolio funding costs allocations from Treasury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Execute portfolio hedges, buffering winner/loser effect at the Inventory level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Provide portfolio cost allocations and incentive models to Inventory traders</a:t>
            </a:r>
          </a:p>
          <a:p>
            <a:pPr lvl="2">
              <a:buFont typeface="Arial" pitchFamily="34" charset="0"/>
              <a:buChar char="•"/>
            </a:pPr>
            <a:endParaRPr lang="en-GB" altLang="ja-JP" dirty="0" smtClean="0"/>
          </a:p>
          <a:p>
            <a:pPr>
              <a:buFont typeface="Arial" pitchFamily="34" charset="0"/>
              <a:buChar char="•"/>
            </a:pPr>
            <a:endParaRPr kumimoji="1" lang="en-GB" altLang="ja-JP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GB" altLang="ja-JP" dirty="0" smtClean="0"/>
              <a:t>Traditional business management structures </a:t>
            </a:r>
            <a:r>
              <a:rPr lang="en-GB" altLang="ja-JP" dirty="0" smtClean="0"/>
              <a:t>to adapt to </a:t>
            </a:r>
            <a:r>
              <a:rPr kumimoji="1" lang="en-GB" altLang="ja-JP" dirty="0" smtClean="0"/>
              <a:t>meet </a:t>
            </a:r>
            <a:r>
              <a:rPr kumimoji="1" lang="en-GB" altLang="ja-JP" dirty="0" smtClean="0"/>
              <a:t>resource constraint challenges</a:t>
            </a:r>
            <a:endParaRPr kumimoji="1" lang="ja-JP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dirty="0" smtClean="0"/>
              <a:t>Inventory and portfolio trading</a:t>
            </a:r>
            <a:endParaRPr kumimoji="1" lang="ja-JP" alt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fld id="{B1F92669-E9AC-495A-9485-4D654D02948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GB" altLang="ja-JP" dirty="0" smtClean="0"/>
              <a:t> Portfolio valuation methods </a:t>
            </a:r>
            <a:r>
              <a:rPr kumimoji="1" lang="en-GB" altLang="ja-JP" dirty="0" err="1" smtClean="0"/>
              <a:t>analagous</a:t>
            </a:r>
            <a:r>
              <a:rPr kumimoji="1" lang="en-GB" altLang="ja-JP" dirty="0" smtClean="0"/>
              <a:t> to VAR calculation set up to net risks across asset classes</a:t>
            </a:r>
          </a:p>
          <a:p>
            <a:pPr>
              <a:buFont typeface="Arial" pitchFamily="34" charset="0"/>
              <a:buChar char="•"/>
            </a:pPr>
            <a:r>
              <a:rPr lang="en-GB" altLang="ja-JP" dirty="0"/>
              <a:t> </a:t>
            </a:r>
            <a:r>
              <a:rPr lang="en-GB" altLang="ja-JP" dirty="0" smtClean="0"/>
              <a:t>CVA traders price trades to net increase/decrease in portfolio cost, hedge embedded </a:t>
            </a:r>
            <a:r>
              <a:rPr lang="en-GB" altLang="ja-JP" dirty="0" err="1" smtClean="0"/>
              <a:t>greeks</a:t>
            </a:r>
            <a:endParaRPr lang="en-GB" altLang="ja-JP" dirty="0" smtClean="0"/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Low frequency assumption : netting set does not evolve in </a:t>
            </a:r>
            <a:r>
              <a:rPr lang="en-GB" altLang="ja-JP" dirty="0" err="1" smtClean="0"/>
              <a:t>realtime</a:t>
            </a:r>
            <a:endParaRPr lang="en-GB" altLang="ja-JP" dirty="0" smtClean="0"/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Persistence assumption : costs presumed to exist until final maturity of transaction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Computational assumption : portfolio tractable to point-of-trade computation</a:t>
            </a:r>
          </a:p>
          <a:p>
            <a:pPr>
              <a:buFont typeface="Arial" pitchFamily="34" charset="0"/>
              <a:buChar char="•"/>
            </a:pPr>
            <a:r>
              <a:rPr lang="en-GB" altLang="ja-JP" dirty="0"/>
              <a:t> </a:t>
            </a:r>
            <a:r>
              <a:rPr lang="en-GB" altLang="ja-JP" dirty="0" smtClean="0"/>
              <a:t>Examples of other portfolio costs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CCP Initial Margin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CSA Thresholds 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2notch downgrade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Collateral outflow in stressed market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Intraday liquidity reserve</a:t>
            </a:r>
          </a:p>
          <a:p>
            <a:pPr>
              <a:buFont typeface="Arial" pitchFamily="34" charset="0"/>
              <a:buChar char="•"/>
            </a:pPr>
            <a:r>
              <a:rPr lang="en-GB" altLang="ja-JP" dirty="0"/>
              <a:t> </a:t>
            </a:r>
            <a:r>
              <a:rPr lang="en-GB" altLang="ja-JP" dirty="0" smtClean="0"/>
              <a:t>CCP Initial Margin fails the low frequency and persistence assumption</a:t>
            </a:r>
          </a:p>
          <a:p>
            <a:pPr>
              <a:buFont typeface="Arial" pitchFamily="34" charset="0"/>
              <a:buChar char="•"/>
            </a:pPr>
            <a:r>
              <a:rPr lang="en-GB" altLang="ja-JP" dirty="0"/>
              <a:t> </a:t>
            </a:r>
            <a:r>
              <a:rPr lang="en-GB" altLang="ja-JP" dirty="0" smtClean="0"/>
              <a:t>CSA Thresholds fails the computational assumption</a:t>
            </a:r>
          </a:p>
          <a:p>
            <a:pPr>
              <a:buFont typeface="Arial" pitchFamily="34" charset="0"/>
              <a:buChar char="•"/>
            </a:pPr>
            <a:r>
              <a:rPr lang="en-GB" altLang="ja-JP" dirty="0"/>
              <a:t> </a:t>
            </a:r>
            <a:r>
              <a:rPr lang="en-GB" altLang="ja-JP" dirty="0" smtClean="0"/>
              <a:t>etc</a:t>
            </a:r>
          </a:p>
          <a:p>
            <a:pPr>
              <a:buFont typeface="Arial" pitchFamily="34" charset="0"/>
              <a:buChar char="•"/>
            </a:pPr>
            <a:r>
              <a:rPr lang="en-GB" altLang="ja-JP" dirty="0"/>
              <a:t> </a:t>
            </a:r>
            <a:r>
              <a:rPr lang="en-GB" altLang="ja-JP" b="1" dirty="0" smtClean="0"/>
              <a:t>Portfolio risk manager needs to design new techniques for pricing and risk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Incentive models (for example, risk accepted within tolerance, pricing fee/benefit for liquidity risk outside tolerance)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Level at which control risk and allocate incentive models (business, trading desk, trader)</a:t>
            </a:r>
          </a:p>
          <a:p>
            <a:pPr>
              <a:buFont typeface="Arial" pitchFamily="34" charset="0"/>
              <a:buChar char="•"/>
            </a:pPr>
            <a:endParaRPr lang="en-GB" altLang="ja-JP" dirty="0" smtClean="0"/>
          </a:p>
          <a:p>
            <a:pPr lvl="2">
              <a:buFont typeface="Arial" pitchFamily="34" charset="0"/>
              <a:buChar char="•"/>
            </a:pPr>
            <a:endParaRPr lang="en-GB" altLang="ja-JP" dirty="0" smtClean="0"/>
          </a:p>
          <a:p>
            <a:pPr>
              <a:buFont typeface="Arial" pitchFamily="34" charset="0"/>
              <a:buChar char="•"/>
            </a:pPr>
            <a:endParaRPr kumimoji="1" lang="en-GB" altLang="ja-JP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GB" altLang="ja-JP" dirty="0" smtClean="0"/>
              <a:t>CVA desks as the original Macro desks</a:t>
            </a:r>
            <a:endParaRPr kumimoji="1" lang="ja-JP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dirty="0" smtClean="0"/>
              <a:t>Analogy with CVA, and where it breaks</a:t>
            </a:r>
            <a:endParaRPr kumimoji="1" lang="ja-JP" alt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fld id="{B1F92669-E9AC-495A-9485-4D654D02948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dirty="0" smtClean="0"/>
              <a:t>Model Trading Floor</a:t>
            </a:r>
            <a:endParaRPr kumimoji="1" lang="ja-JP" alt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136576" y="1484784"/>
            <a:ext cx="2016224" cy="48965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36000" tIns="36000" rIns="36000" bIns="36000" numCol="1" rtlCol="0" anchor="t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tabLst/>
            </a:pPr>
            <a:endParaRPr kumimoji="0" lang="en-GB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r>
              <a:rPr kumimoji="0" lang="en-GB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Unfunded</a:t>
            </a:r>
            <a:r>
              <a:rPr kumimoji="0" lang="en-GB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inventory </a:t>
            </a:r>
            <a:endParaRPr kumimoji="0" lang="en-GB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r>
              <a:rPr lang="en-GB" sz="1100" dirty="0" smtClean="0">
                <a:latin typeface="Arial" charset="0"/>
              </a:rPr>
              <a:t> Funded inventory reserve (stress haircuts, rollover)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r>
              <a:rPr kumimoji="0" lang="en-GB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Loans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r>
              <a:rPr lang="en-GB" sz="1100" dirty="0" smtClean="0">
                <a:latin typeface="Arial" charset="0"/>
              </a:rPr>
              <a:t> Derivative VM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endParaRPr lang="en-GB" sz="1100" dirty="0" smtClean="0"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endParaRPr kumimoji="0" lang="en-GB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endParaRPr lang="en-GB" sz="1100" dirty="0" smtClean="0"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r>
              <a:rPr lang="en-GB" sz="1100" dirty="0" smtClean="0">
                <a:latin typeface="Arial" charset="0"/>
              </a:rPr>
              <a:t> Initial Margin on Exchange/CCP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r>
              <a:rPr lang="en-GB" sz="1100" dirty="0" smtClean="0">
                <a:latin typeface="Arial" charset="0"/>
              </a:rPr>
              <a:t> CVA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r>
              <a:rPr lang="en-GB" sz="1100" dirty="0" smtClean="0">
                <a:latin typeface="Arial" charset="0"/>
              </a:rPr>
              <a:t> Derivative Working Capital (Thresholds, CIT, Net IA deposits)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r>
              <a:rPr kumimoji="0" lang="en-GB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2-Notch Downgrade</a:t>
            </a:r>
            <a:r>
              <a:rPr kumimoji="0" lang="en-GB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Provision</a:t>
            </a:r>
            <a:endParaRPr lang="en-GB" sz="1100" baseline="0" dirty="0" smtClean="0"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r>
              <a:rPr kumimoji="0" lang="en-GB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Collateral Outflow in Market Stress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r>
              <a:rPr lang="en-GB" sz="1100" baseline="0" dirty="0" smtClean="0">
                <a:latin typeface="Arial" charset="0"/>
              </a:rPr>
              <a:t> Nostro Pre-Funding Provision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r>
              <a:rPr lang="en-GB" sz="1100" dirty="0" smtClean="0">
                <a:latin typeface="Arial" charset="0"/>
              </a:rPr>
              <a:t>Other buffers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tabLst/>
            </a:pPr>
            <a:endParaRPr lang="en-GB" sz="1100" baseline="0" dirty="0" smtClean="0"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endParaRPr kumimoji="0" lang="en-GB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endParaRPr lang="en-GB" sz="1100" dirty="0" smtClean="0"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r>
              <a:rPr kumimoji="0" lang="en-GB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Debt Buy-backs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B2420"/>
              </a:buClr>
              <a:buSzTx/>
              <a:buFont typeface="Wingdings" pitchFamily="2" charset="2"/>
              <a:buChar char="q"/>
              <a:tabLst/>
            </a:pPr>
            <a:r>
              <a:rPr lang="en-GB" sz="1100" dirty="0" smtClean="0">
                <a:latin typeface="Arial" charset="0"/>
              </a:rPr>
              <a:t> Debt maturing during scenario window</a:t>
            </a:r>
            <a:endParaRPr kumimoji="0" lang="en-GB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GB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36576" y="2924944"/>
            <a:ext cx="2016224" cy="0"/>
          </a:xfrm>
          <a:prstGeom prst="line">
            <a:avLst/>
          </a:prstGeom>
          <a:solidFill>
            <a:schemeClr val="accent2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Pentagon 14"/>
          <p:cNvSpPr/>
          <p:nvPr/>
        </p:nvSpPr>
        <p:spPr bwMode="auto">
          <a:xfrm>
            <a:off x="272480" y="2060848"/>
            <a:ext cx="864096" cy="360040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Inventory</a:t>
            </a:r>
          </a:p>
        </p:txBody>
      </p:sp>
      <p:sp>
        <p:nvSpPr>
          <p:cNvPr id="16" name="Pentagon 15"/>
          <p:cNvSpPr/>
          <p:nvPr/>
        </p:nvSpPr>
        <p:spPr bwMode="auto">
          <a:xfrm>
            <a:off x="272480" y="3933056"/>
            <a:ext cx="864096" cy="360040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Portfolio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136576" y="5589240"/>
            <a:ext cx="2016224" cy="0"/>
          </a:xfrm>
          <a:prstGeom prst="line">
            <a:avLst/>
          </a:prstGeom>
          <a:solidFill>
            <a:schemeClr val="accent2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Pentagon 18"/>
          <p:cNvSpPr/>
          <p:nvPr/>
        </p:nvSpPr>
        <p:spPr bwMode="auto">
          <a:xfrm>
            <a:off x="272480" y="5661248"/>
            <a:ext cx="864096" cy="360040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latin typeface="Arial" charset="0"/>
              </a:rPr>
              <a:t>Financing</a:t>
            </a:r>
            <a:endParaRPr kumimoji="0" lang="en-GB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>
            <a:off x="3584848" y="1700808"/>
            <a:ext cx="3240360" cy="504056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7257256" y="1340768"/>
            <a:ext cx="1296144" cy="11521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Desk A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7689304" y="1628800"/>
            <a:ext cx="1296144" cy="11521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Desk A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8121352" y="1916832"/>
            <a:ext cx="1296144" cy="11521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Book A,B,C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4088904" y="3861048"/>
            <a:ext cx="1296144" cy="11521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Resource</a:t>
            </a:r>
            <a:r>
              <a:rPr kumimoji="0" lang="en-GB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Management </a:t>
            </a:r>
            <a:r>
              <a:rPr kumimoji="0" lang="en-GB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Desk</a:t>
            </a:r>
          </a:p>
        </p:txBody>
      </p:sp>
      <p:sp>
        <p:nvSpPr>
          <p:cNvPr id="28" name="Down Arrow 27"/>
          <p:cNvSpPr/>
          <p:nvPr/>
        </p:nvSpPr>
        <p:spPr bwMode="auto">
          <a:xfrm>
            <a:off x="4520952" y="5085184"/>
            <a:ext cx="432048" cy="360040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16896" y="5445224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Hedging to the Street</a:t>
            </a:r>
            <a:endParaRPr lang="en-GB" sz="1000" dirty="0"/>
          </a:p>
        </p:txBody>
      </p:sp>
      <p:sp>
        <p:nvSpPr>
          <p:cNvPr id="30" name="Right Arrow 29"/>
          <p:cNvSpPr/>
          <p:nvPr/>
        </p:nvSpPr>
        <p:spPr bwMode="auto">
          <a:xfrm>
            <a:off x="3368824" y="4077072"/>
            <a:ext cx="648072" cy="720080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Striped Right Arrow 32"/>
          <p:cNvSpPr/>
          <p:nvPr/>
        </p:nvSpPr>
        <p:spPr bwMode="auto">
          <a:xfrm>
            <a:off x="5529064" y="4077072"/>
            <a:ext cx="648072" cy="720080"/>
          </a:xfrm>
          <a:prstGeom prst="strip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lowchart: Document 33"/>
          <p:cNvSpPr/>
          <p:nvPr/>
        </p:nvSpPr>
        <p:spPr bwMode="auto">
          <a:xfrm>
            <a:off x="6321152" y="3789040"/>
            <a:ext cx="1224136" cy="1512168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Transfer</a:t>
            </a:r>
            <a:r>
              <a:rPr kumimoji="0" lang="en-GB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Pricing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 smtClean="0">
                <a:latin typeface="Arial" charset="0"/>
              </a:rPr>
              <a:t>and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 smtClean="0">
                <a:latin typeface="Arial" charset="0"/>
              </a:rPr>
              <a:t>Usage Reporting</a:t>
            </a:r>
            <a:endParaRPr kumimoji="0" lang="en-GB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Cube 35"/>
          <p:cNvSpPr/>
          <p:nvPr/>
        </p:nvSpPr>
        <p:spPr bwMode="auto">
          <a:xfrm>
            <a:off x="8193360" y="3284984"/>
            <a:ext cx="1224136" cy="2808312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Business unit net</a:t>
            </a:r>
            <a:r>
              <a:rPr kumimoji="0" lang="en-GB" sz="11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cost allocations</a:t>
            </a:r>
            <a:endParaRPr kumimoji="0" lang="en-GB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ight Arrow 36"/>
          <p:cNvSpPr/>
          <p:nvPr/>
        </p:nvSpPr>
        <p:spPr bwMode="auto">
          <a:xfrm>
            <a:off x="7689304" y="3933056"/>
            <a:ext cx="432048" cy="216024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ight Arrow 37"/>
          <p:cNvSpPr/>
          <p:nvPr/>
        </p:nvSpPr>
        <p:spPr bwMode="auto">
          <a:xfrm>
            <a:off x="7689304" y="4293096"/>
            <a:ext cx="432048" cy="216024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ight Arrow 38"/>
          <p:cNvSpPr/>
          <p:nvPr/>
        </p:nvSpPr>
        <p:spPr bwMode="auto">
          <a:xfrm>
            <a:off x="7689304" y="4653136"/>
            <a:ext cx="432048" cy="216024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ight Arrow 39"/>
          <p:cNvSpPr/>
          <p:nvPr/>
        </p:nvSpPr>
        <p:spPr bwMode="auto">
          <a:xfrm>
            <a:off x="7689304" y="5013176"/>
            <a:ext cx="432048" cy="216024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12840" y="2132856"/>
            <a:ext cx="3672408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B2420"/>
              </a:buClr>
              <a:buFont typeface="Wingdings" pitchFamily="2" charset="2"/>
              <a:buChar char="Ø"/>
            </a:pPr>
            <a:r>
              <a:rPr lang="en-GB" sz="1050" dirty="0" smtClean="0"/>
              <a:t>Risk managed and transfer priced at trade level</a:t>
            </a:r>
          </a:p>
          <a:p>
            <a:pPr>
              <a:buClr>
                <a:srgbClr val="CB2420"/>
              </a:buClr>
              <a:buFont typeface="Wingdings" pitchFamily="2" charset="2"/>
              <a:buChar char="Ø"/>
            </a:pPr>
            <a:r>
              <a:rPr lang="en-GB" sz="1050" dirty="0" smtClean="0"/>
              <a:t>Derivative funding discount risk could be managed either at trade level or risk stripped to a central book</a:t>
            </a:r>
          </a:p>
          <a:p>
            <a:endParaRPr lang="en-GB" sz="1100" dirty="0"/>
          </a:p>
        </p:txBody>
      </p:sp>
      <p:sp>
        <p:nvSpPr>
          <p:cNvPr id="42" name="Curved Left Arrow 41"/>
          <p:cNvSpPr/>
          <p:nvPr/>
        </p:nvSpPr>
        <p:spPr bwMode="auto">
          <a:xfrm>
            <a:off x="2720752" y="2492896"/>
            <a:ext cx="360040" cy="792088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Curved Left Arrow 31"/>
          <p:cNvSpPr/>
          <p:nvPr/>
        </p:nvSpPr>
        <p:spPr bwMode="auto">
          <a:xfrm>
            <a:off x="3224808" y="5589240"/>
            <a:ext cx="360040" cy="792088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56856" y="5877272"/>
            <a:ext cx="3672408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B2420"/>
              </a:buClr>
              <a:buFont typeface="Wingdings" pitchFamily="2" charset="2"/>
              <a:buChar char="Ø"/>
            </a:pPr>
            <a:r>
              <a:rPr lang="en-GB" sz="1050" dirty="0" smtClean="0"/>
              <a:t> bake into funding rate</a:t>
            </a:r>
          </a:p>
          <a:p>
            <a:endParaRPr lang="en-GB" sz="11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fld id="{B1F92669-E9AC-495A-9485-4D654D02948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480" y="1628800"/>
            <a:ext cx="9370800" cy="477732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GB" altLang="ja-JP" dirty="0" smtClean="0"/>
              <a:t> </a:t>
            </a:r>
            <a:r>
              <a:rPr lang="en-GB" altLang="ja-JP" dirty="0"/>
              <a:t>C</a:t>
            </a:r>
            <a:r>
              <a:rPr kumimoji="1" lang="en-GB" altLang="ja-JP" dirty="0" smtClean="0"/>
              <a:t>hoice of models to implement funding cost transfer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“Bake into rate” : take cost of liquidity reserves and adjust business funding rate : Pros : simple to implement. Cons :</a:t>
            </a:r>
            <a:r>
              <a:rPr lang="en-GB" altLang="ja-JP" dirty="0"/>
              <a:t> </a:t>
            </a:r>
            <a:r>
              <a:rPr lang="en-GB" altLang="ja-JP" dirty="0" smtClean="0"/>
              <a:t>charges the wrong trades, distorts trading incentives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“Actual cost” : realised cost of unsecured funding and liquidity reserves split by allocation methodology across desks. Pros : transparency to actual usage drivers. Cons : complicated methodology to implement, point of trade assessments tricky</a:t>
            </a:r>
          </a:p>
          <a:p>
            <a:pPr lvl="2">
              <a:buFont typeface="Arial" pitchFamily="34" charset="0"/>
              <a:buChar char="•"/>
            </a:pPr>
            <a:r>
              <a:rPr kumimoji="1" lang="en-GB" altLang="ja-JP" dirty="0" smtClean="0"/>
              <a:t>“Incentives model” : model designed to discourage behaviour risk-additive beyond some tolerance. Pros : human pilot, implementation can be easier. Cons : could seem arbitrary (</a:t>
            </a:r>
            <a:r>
              <a:rPr kumimoji="1" lang="en-GB" altLang="ja-JP" dirty="0" err="1" smtClean="0"/>
              <a:t>eg</a:t>
            </a:r>
            <a:r>
              <a:rPr kumimoji="1" lang="en-GB" altLang="ja-JP" dirty="0" smtClean="0"/>
              <a:t> “ageing cost”).</a:t>
            </a:r>
          </a:p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 Inventory risk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Add </a:t>
            </a:r>
            <a:r>
              <a:rPr lang="en-GB" altLang="ja-JP" dirty="0" smtClean="0"/>
              <a:t>haircut unsecured funding cost, repo rollover risk, haircut widening risk to produce blended all-in asset funding cost by inventory category</a:t>
            </a:r>
          </a:p>
          <a:p>
            <a:pPr lvl="3">
              <a:buFont typeface="Arial" pitchFamily="34" charset="0"/>
              <a:buChar char="•"/>
            </a:pPr>
            <a:r>
              <a:rPr lang="en-GB" altLang="ja-JP" dirty="0" smtClean="0"/>
              <a:t>Secured funding desk to manage residual risk (realised spread to blended) and concentration targets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Derivative discount risk </a:t>
            </a:r>
            <a:r>
              <a:rPr lang="en-GB" altLang="ja-JP" dirty="0" err="1" smtClean="0"/>
              <a:t>funges</a:t>
            </a:r>
            <a:r>
              <a:rPr lang="en-GB" altLang="ja-JP" dirty="0" smtClean="0"/>
              <a:t> across product, so more efficient to implement a risk-stripping methodology</a:t>
            </a:r>
          </a:p>
          <a:p>
            <a:pPr lvl="3">
              <a:buFont typeface="Arial" pitchFamily="34" charset="0"/>
              <a:buChar char="•"/>
            </a:pPr>
            <a:r>
              <a:rPr lang="en-GB" altLang="ja-JP" dirty="0" smtClean="0"/>
              <a:t>Traders price to CSA discount model</a:t>
            </a:r>
          </a:p>
          <a:p>
            <a:pPr lvl="3">
              <a:buFont typeface="Arial" pitchFamily="34" charset="0"/>
              <a:buChar char="•"/>
            </a:pPr>
            <a:r>
              <a:rPr lang="en-GB" altLang="ja-JP" dirty="0" smtClean="0"/>
              <a:t>PV split into SCSA and “Collateral switch” piece</a:t>
            </a:r>
          </a:p>
          <a:p>
            <a:pPr lvl="3">
              <a:buFont typeface="Arial" pitchFamily="34" charset="0"/>
              <a:buChar char="•"/>
            </a:pPr>
            <a:r>
              <a:rPr lang="en-GB" altLang="ja-JP" dirty="0" smtClean="0"/>
              <a:t>Collateral switch risk stripped to central FVA book, who receive actual collateral balance and provide synthetic balance to desk</a:t>
            </a:r>
          </a:p>
          <a:p>
            <a:pPr lvl="3">
              <a:buFont typeface="Arial" pitchFamily="34" charset="0"/>
              <a:buChar char="•"/>
            </a:pPr>
            <a:r>
              <a:rPr lang="en-GB" altLang="ja-JP" dirty="0" smtClean="0"/>
              <a:t>FVA book manages CSA decisions and portfolio trading decisions (bulk clearing) etc</a:t>
            </a:r>
          </a:p>
          <a:p>
            <a:pPr lvl="2">
              <a:buFont typeface="Arial" pitchFamily="34" charset="0"/>
              <a:buChar char="•"/>
            </a:pPr>
            <a:endParaRPr lang="en-GB" altLang="ja-JP" dirty="0" smtClean="0"/>
          </a:p>
          <a:p>
            <a:pPr>
              <a:buFont typeface="Arial" pitchFamily="34" charset="0"/>
              <a:buChar char="•"/>
            </a:pPr>
            <a:endParaRPr kumimoji="1" lang="en-GB" altLang="ja-JP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dirty="0" smtClean="0"/>
              <a:t>The role of the </a:t>
            </a:r>
            <a:r>
              <a:rPr lang="en-GB" altLang="ja-JP" dirty="0" smtClean="0"/>
              <a:t>portfolio trading desk</a:t>
            </a:r>
            <a:endParaRPr kumimoji="1" lang="ja-JP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GB" altLang="ja-JP" dirty="0" smtClean="0"/>
              <a:t>Portfolio desk acts as a buffer between Corporate Treasury and trading desks</a:t>
            </a:r>
            <a:endParaRPr kumimoji="1" lang="ja-JP" alt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fld id="{B1F92669-E9AC-495A-9485-4D654D02948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480" y="1628800"/>
            <a:ext cx="9370800" cy="477732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GB" altLang="ja-JP" dirty="0" smtClean="0"/>
              <a:t> </a:t>
            </a:r>
            <a:r>
              <a:rPr lang="en-GB" altLang="ja-JP" dirty="0"/>
              <a:t> Portfolio risk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Collateral outflow in market stress</a:t>
            </a:r>
          </a:p>
          <a:p>
            <a:pPr lvl="3">
              <a:buFont typeface="Arial" pitchFamily="34" charset="0"/>
              <a:buChar char="•"/>
            </a:pPr>
            <a:r>
              <a:rPr lang="en-GB" altLang="ja-JP" dirty="0" smtClean="0"/>
              <a:t>Can be implemented by a new blended CVA charge/rebate, managed by CVA desk</a:t>
            </a:r>
          </a:p>
          <a:p>
            <a:pPr lvl="3">
              <a:buFont typeface="Arial" pitchFamily="34" charset="0"/>
              <a:buChar char="•"/>
            </a:pPr>
            <a:r>
              <a:rPr lang="en-GB" altLang="ja-JP" dirty="0" smtClean="0"/>
              <a:t>Incentivise risk reduction trades to offset current portfolio outflows</a:t>
            </a:r>
          </a:p>
          <a:p>
            <a:pPr lvl="2">
              <a:buFont typeface="Arial" pitchFamily="34" charset="0"/>
              <a:buChar char="•"/>
            </a:pPr>
            <a:r>
              <a:rPr lang="en-GB" altLang="ja-JP" dirty="0" smtClean="0"/>
              <a:t>Derivative working capital : CCP </a:t>
            </a:r>
            <a:r>
              <a:rPr lang="en-GB" altLang="ja-JP" dirty="0"/>
              <a:t>Margin, thresholds,  </a:t>
            </a:r>
            <a:r>
              <a:rPr lang="en-GB" altLang="ja-JP" dirty="0" smtClean="0"/>
              <a:t>2notch</a:t>
            </a:r>
          </a:p>
          <a:p>
            <a:pPr lvl="3">
              <a:buFont typeface="Arial" pitchFamily="34" charset="0"/>
              <a:buChar char="•"/>
            </a:pPr>
            <a:r>
              <a:rPr lang="en-GB" altLang="ja-JP" dirty="0" smtClean="0"/>
              <a:t>Technologically feasible to price CCP margin at point of trade </a:t>
            </a:r>
          </a:p>
          <a:p>
            <a:pPr lvl="4">
              <a:buFont typeface="Arial" pitchFamily="34" charset="0"/>
              <a:buChar char="•"/>
            </a:pPr>
            <a:r>
              <a:rPr lang="en-GB" altLang="ja-JP" dirty="0" smtClean="0"/>
              <a:t>Portfolio </a:t>
            </a:r>
            <a:r>
              <a:rPr lang="en-GB" altLang="ja-JP" dirty="0" err="1" smtClean="0"/>
              <a:t>vol</a:t>
            </a:r>
            <a:r>
              <a:rPr lang="en-GB" altLang="ja-JP" dirty="0" smtClean="0"/>
              <a:t> question</a:t>
            </a:r>
          </a:p>
          <a:p>
            <a:pPr lvl="4">
              <a:buFont typeface="Arial" pitchFamily="34" charset="0"/>
              <a:buChar char="•"/>
            </a:pPr>
            <a:r>
              <a:rPr lang="en-GB" altLang="ja-JP" dirty="0" smtClean="0"/>
              <a:t>Franchise supportive?</a:t>
            </a:r>
          </a:p>
          <a:p>
            <a:pPr lvl="3">
              <a:buFont typeface="Arial" pitchFamily="34" charset="0"/>
              <a:buChar char="•"/>
            </a:pPr>
            <a:r>
              <a:rPr lang="en-GB" altLang="ja-JP" dirty="0" smtClean="0"/>
              <a:t>Incentive model :</a:t>
            </a:r>
          </a:p>
          <a:p>
            <a:pPr lvl="4">
              <a:buFont typeface="Arial" pitchFamily="34" charset="0"/>
              <a:buChar char="•"/>
            </a:pPr>
            <a:r>
              <a:rPr lang="en-GB" altLang="ja-JP" dirty="0" smtClean="0"/>
              <a:t>“Risk accepted” provided CCP Margin stays within certain bounds</a:t>
            </a:r>
          </a:p>
          <a:p>
            <a:pPr lvl="4">
              <a:buFont typeface="Arial" pitchFamily="34" charset="0"/>
              <a:buChar char="•"/>
            </a:pPr>
            <a:r>
              <a:rPr lang="en-GB" altLang="ja-JP" dirty="0" smtClean="0"/>
              <a:t>Implement risk management strategies (portfolio trades, </a:t>
            </a:r>
            <a:r>
              <a:rPr lang="en-GB" altLang="ja-JP" dirty="0" err="1" smtClean="0"/>
              <a:t>ccp</a:t>
            </a:r>
            <a:r>
              <a:rPr lang="en-GB" altLang="ja-JP" dirty="0" smtClean="0"/>
              <a:t> switches) and incremental charges for risk-additive trades administered by FVA desk</a:t>
            </a:r>
          </a:p>
          <a:p>
            <a:pPr lvl="4">
              <a:buFont typeface="Arial" pitchFamily="34" charset="0"/>
              <a:buChar char="•"/>
            </a:pPr>
            <a:r>
              <a:rPr lang="en-GB" altLang="ja-JP" dirty="0" smtClean="0"/>
              <a:t>Allocation of CCP margin cost net of risk mitigation provided to business divisions</a:t>
            </a:r>
          </a:p>
          <a:p>
            <a:pPr lvl="4">
              <a:buFont typeface="Arial" pitchFamily="34" charset="0"/>
              <a:buChar char="•"/>
            </a:pPr>
            <a:r>
              <a:rPr lang="en-GB" altLang="ja-JP" dirty="0" smtClean="0"/>
              <a:t>CSA negotiation, assigns, </a:t>
            </a:r>
            <a:r>
              <a:rPr lang="en-GB" altLang="ja-JP" dirty="0" err="1" smtClean="0"/>
              <a:t>tearups</a:t>
            </a:r>
            <a:r>
              <a:rPr lang="en-GB" altLang="ja-JP" dirty="0"/>
              <a:t> </a:t>
            </a:r>
            <a:r>
              <a:rPr lang="en-GB" altLang="ja-JP" dirty="0" err="1" smtClean="0"/>
              <a:t>pnl</a:t>
            </a:r>
            <a:r>
              <a:rPr lang="en-GB" altLang="ja-JP" dirty="0" smtClean="0"/>
              <a:t> buffered by FVA desk</a:t>
            </a:r>
          </a:p>
          <a:p>
            <a:pPr lvl="5">
              <a:buFont typeface="Arial" pitchFamily="34" charset="0"/>
              <a:buChar char="•"/>
            </a:pPr>
            <a:r>
              <a:rPr lang="en-GB" altLang="ja-JP" sz="1200" dirty="0" smtClean="0"/>
              <a:t>Winner/loser effect per trade netted out </a:t>
            </a:r>
          </a:p>
          <a:p>
            <a:pPr lvl="5">
              <a:buFont typeface="Arial" pitchFamily="34" charset="0"/>
              <a:buChar char="•"/>
            </a:pPr>
            <a:r>
              <a:rPr lang="en-GB" altLang="ja-JP" sz="1200" dirty="0" smtClean="0"/>
              <a:t>Allocation of net residual cost benefit either buffered centrally or allocated contra-revenue</a:t>
            </a:r>
          </a:p>
          <a:p>
            <a:pPr lvl="5">
              <a:buFont typeface="Arial" pitchFamily="34" charset="0"/>
              <a:buChar char="•"/>
            </a:pPr>
            <a:r>
              <a:rPr lang="en-GB" altLang="ja-JP" sz="1200" dirty="0" err="1" smtClean="0"/>
              <a:t>Tradeoff</a:t>
            </a:r>
            <a:r>
              <a:rPr lang="en-GB" altLang="ja-JP" sz="1200" dirty="0" smtClean="0"/>
              <a:t> on accruals </a:t>
            </a:r>
            <a:r>
              <a:rPr lang="en-GB" altLang="ja-JP" sz="1200" dirty="0" err="1" smtClean="0"/>
              <a:t>pnl</a:t>
            </a:r>
            <a:r>
              <a:rPr lang="en-GB" altLang="ja-JP" sz="1200" dirty="0" smtClean="0"/>
              <a:t> </a:t>
            </a:r>
            <a:r>
              <a:rPr lang="en-GB" altLang="ja-JP" sz="1200" dirty="0" err="1" smtClean="0"/>
              <a:t>vs</a:t>
            </a:r>
            <a:r>
              <a:rPr lang="en-GB" altLang="ja-JP" sz="1200" dirty="0" smtClean="0"/>
              <a:t> realised </a:t>
            </a:r>
            <a:r>
              <a:rPr lang="en-GB" altLang="ja-JP" sz="1200" dirty="0" err="1" smtClean="0"/>
              <a:t>pnl</a:t>
            </a:r>
            <a:endParaRPr lang="en-GB" altLang="ja-JP" sz="1200" dirty="0" smtClean="0"/>
          </a:p>
          <a:p>
            <a:pPr lvl="4">
              <a:buFont typeface="Arial" pitchFamily="34" charset="0"/>
              <a:buChar char="•"/>
            </a:pPr>
            <a:endParaRPr lang="en-GB" altLang="ja-JP" dirty="0"/>
          </a:p>
          <a:p>
            <a:pPr lvl="1">
              <a:buFont typeface="Arial" pitchFamily="34" charset="0"/>
              <a:buChar char="•"/>
            </a:pPr>
            <a:endParaRPr lang="en-GB" altLang="ja-JP" dirty="0" smtClean="0"/>
          </a:p>
          <a:p>
            <a:pPr lvl="2">
              <a:buFont typeface="Arial" pitchFamily="34" charset="0"/>
              <a:buChar char="•"/>
            </a:pPr>
            <a:endParaRPr lang="en-GB" altLang="ja-JP" dirty="0" smtClean="0"/>
          </a:p>
          <a:p>
            <a:pPr>
              <a:buFont typeface="Arial" pitchFamily="34" charset="0"/>
              <a:buChar char="•"/>
            </a:pPr>
            <a:endParaRPr kumimoji="1" lang="en-GB" altLang="ja-JP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dirty="0" smtClean="0"/>
              <a:t>The rol</a:t>
            </a:r>
            <a:r>
              <a:rPr lang="en-GB" altLang="ja-JP" dirty="0" smtClean="0"/>
              <a:t>e of the portfolio trading desk</a:t>
            </a:r>
            <a:r>
              <a:rPr kumimoji="1" lang="en-GB" altLang="ja-JP" dirty="0" smtClean="0"/>
              <a:t>, cont…</a:t>
            </a:r>
            <a:endParaRPr kumimoji="1" lang="ja-JP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GB" altLang="ja-JP" dirty="0" smtClean="0"/>
              <a:t>Resource management desk acts as a buffer between Corporate Treasury and trading desks</a:t>
            </a:r>
            <a:endParaRPr kumimoji="1" lang="ja-JP" alt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fld id="{B1F92669-E9AC-495A-9485-4D654D02948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dirty="0" smtClean="0"/>
              <a:t>Case study : an FVA model for OTC Derivs</a:t>
            </a:r>
            <a:endParaRPr kumimoji="1" lang="ja-JP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GB" altLang="ja-JP" dirty="0" smtClean="0"/>
              <a:t>Portfolio desk </a:t>
            </a:r>
          </a:p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 </a:t>
            </a:r>
            <a:r>
              <a:rPr kumimoji="1" lang="en-GB" altLang="ja-JP" dirty="0" smtClean="0"/>
              <a:t>manages embedded risks in collateral switch and high threshold </a:t>
            </a:r>
            <a:r>
              <a:rPr kumimoji="1" lang="en-GB" altLang="ja-JP" dirty="0" err="1" smtClean="0"/>
              <a:t>pv</a:t>
            </a:r>
            <a:endParaRPr kumimoji="1" lang="en-GB" altLang="ja-JP" dirty="0" smtClean="0"/>
          </a:p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 </a:t>
            </a:r>
            <a:r>
              <a:rPr kumimoji="1" lang="en-GB" altLang="ja-JP" dirty="0" smtClean="0"/>
              <a:t>implements charge/rebate model for CCP IM, LCR costs to incentivise staying within desired risk tolerance</a:t>
            </a:r>
          </a:p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 </a:t>
            </a:r>
            <a:r>
              <a:rPr lang="en-GB" altLang="ja-JP" dirty="0" smtClean="0"/>
              <a:t>facilitates compression/clearing/</a:t>
            </a:r>
            <a:r>
              <a:rPr lang="en-GB" altLang="ja-JP" dirty="0" err="1" smtClean="0"/>
              <a:t>csa</a:t>
            </a:r>
            <a:r>
              <a:rPr lang="en-GB" altLang="ja-JP" dirty="0" smtClean="0"/>
              <a:t> negotiations buffering trading desk </a:t>
            </a:r>
            <a:r>
              <a:rPr lang="en-GB" altLang="ja-JP" dirty="0" err="1" smtClean="0"/>
              <a:t>pv</a:t>
            </a:r>
            <a:endParaRPr kumimoji="1" lang="ja-JP" alt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704528" y="3573016"/>
            <a:ext cx="1224136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Desk</a:t>
            </a:r>
            <a:r>
              <a:rPr kumimoji="0" lang="en-GB" altLang="ja-JP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1</a:t>
            </a:r>
            <a:endParaRPr kumimoji="0" lang="ja-JP" altLang="en-US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88704" y="3573016"/>
            <a:ext cx="1224136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Desk</a:t>
            </a:r>
            <a:r>
              <a:rPr kumimoji="0" lang="en-GB" altLang="ja-JP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</a:t>
            </a:r>
            <a:endParaRPr kumimoji="0" lang="ja-JP" altLang="en-US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36976" y="2420888"/>
            <a:ext cx="1224136" cy="57606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ja-JP" sz="1200" b="1" dirty="0" smtClean="0">
                <a:latin typeface="Arial" charset="0"/>
              </a:rPr>
              <a:t>Colt Mgmt Desk</a:t>
            </a:r>
            <a:endParaRPr kumimoji="0" lang="ja-JP" altLang="en-US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465168" y="2420888"/>
            <a:ext cx="1224136" cy="57606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ja-JP" sz="1200" b="1" dirty="0" smtClean="0">
                <a:latin typeface="Arial" charset="0"/>
              </a:rPr>
              <a:t>Treasury Desk</a:t>
            </a:r>
            <a:endParaRPr kumimoji="0" lang="ja-JP" altLang="en-US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704528" y="4797152"/>
            <a:ext cx="1224136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CCP1</a:t>
            </a:r>
            <a:endParaRPr kumimoji="0" lang="ja-JP" altLang="en-US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288704" y="4797152"/>
            <a:ext cx="1224136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CCP2</a:t>
            </a:r>
            <a:endParaRPr kumimoji="0" lang="ja-JP" altLang="en-US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Hexagon 19"/>
          <p:cNvSpPr/>
          <p:nvPr/>
        </p:nvSpPr>
        <p:spPr bwMode="auto">
          <a:xfrm>
            <a:off x="5169024" y="3789040"/>
            <a:ext cx="1584176" cy="1368152"/>
          </a:xfrm>
          <a:prstGeom prst="hexagon">
            <a:avLst/>
          </a:prstGeom>
          <a:solidFill>
            <a:schemeClr val="accent4">
              <a:lumMod val="25000"/>
              <a:lumOff val="7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FVA  Desk</a:t>
            </a:r>
            <a:endParaRPr kumimoji="0" lang="ja-JP" altLang="en-US" sz="1200" b="1" i="0" u="none" strike="noStrike" cap="none" normalizeH="0" baseline="0" dirty="0" err="1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704528" y="2420888"/>
            <a:ext cx="1224136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Counterparty1</a:t>
            </a:r>
            <a:endParaRPr kumimoji="0" lang="ja-JP" altLang="en-US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288704" y="2420888"/>
            <a:ext cx="1224136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Counterparty2</a:t>
            </a:r>
            <a:endParaRPr kumimoji="0" lang="ja-JP" altLang="en-US" sz="12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Straight Arrow Connector 23"/>
          <p:cNvCxnSpPr>
            <a:stCxn id="21" idx="2"/>
            <a:endCxn id="9" idx="0"/>
          </p:cNvCxnSpPr>
          <p:nvPr/>
        </p:nvCxnSpPr>
        <p:spPr bwMode="auto">
          <a:xfrm>
            <a:off x="1316596" y="2924944"/>
            <a:ext cx="0" cy="648072"/>
          </a:xfrm>
          <a:prstGeom prst="straightConnector1">
            <a:avLst/>
          </a:prstGeom>
          <a:solidFill>
            <a:schemeClr val="accent2"/>
          </a:solidFill>
          <a:ln w="158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9" idx="2"/>
            <a:endCxn id="18" idx="0"/>
          </p:cNvCxnSpPr>
          <p:nvPr/>
        </p:nvCxnSpPr>
        <p:spPr bwMode="auto">
          <a:xfrm>
            <a:off x="1316596" y="4149080"/>
            <a:ext cx="0" cy="648072"/>
          </a:xfrm>
          <a:prstGeom prst="straightConnector1">
            <a:avLst/>
          </a:prstGeom>
          <a:solidFill>
            <a:schemeClr val="accent2"/>
          </a:solidFill>
          <a:ln w="158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936776" y="4149080"/>
            <a:ext cx="0" cy="648072"/>
          </a:xfrm>
          <a:prstGeom prst="straightConnector1">
            <a:avLst/>
          </a:prstGeom>
          <a:solidFill>
            <a:schemeClr val="accent2"/>
          </a:solidFill>
          <a:ln w="158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2936776" y="2924944"/>
            <a:ext cx="0" cy="648072"/>
          </a:xfrm>
          <a:prstGeom prst="straightConnector1">
            <a:avLst/>
          </a:prstGeom>
          <a:solidFill>
            <a:schemeClr val="accent2"/>
          </a:solidFill>
          <a:ln w="158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3584848" y="2708920"/>
            <a:ext cx="1080120" cy="0"/>
          </a:xfrm>
          <a:prstGeom prst="straightConnector1">
            <a:avLst/>
          </a:prstGeom>
          <a:solidFill>
            <a:schemeClr val="accent2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>
            <a:off x="6465168" y="3068960"/>
            <a:ext cx="792088" cy="792088"/>
          </a:xfrm>
          <a:prstGeom prst="straightConnector1">
            <a:avLst/>
          </a:prstGeom>
          <a:solidFill>
            <a:schemeClr val="accent2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5529064" y="3068960"/>
            <a:ext cx="72008" cy="648072"/>
          </a:xfrm>
          <a:prstGeom prst="straightConnector1">
            <a:avLst/>
          </a:prstGeom>
          <a:solidFill>
            <a:schemeClr val="accent2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897216" y="3356992"/>
            <a:ext cx="23042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GB" altLang="ja-JP" sz="1000" dirty="0" smtClean="0"/>
              <a:t> CCP Margin funding cost</a:t>
            </a:r>
          </a:p>
          <a:p>
            <a:pPr>
              <a:buFont typeface="Arial" pitchFamily="34" charset="0"/>
              <a:buChar char="•"/>
            </a:pPr>
            <a:r>
              <a:rPr kumimoji="1" lang="en-GB" altLang="ja-JP" sz="1000" dirty="0" smtClean="0"/>
              <a:t> </a:t>
            </a:r>
            <a:r>
              <a:rPr kumimoji="1" lang="en-GB" altLang="ja-JP" sz="1000" dirty="0" smtClean="0"/>
              <a:t>CSA threshold funding cost</a:t>
            </a:r>
          </a:p>
          <a:p>
            <a:pPr>
              <a:buFont typeface="Arial" pitchFamily="34" charset="0"/>
              <a:buChar char="•"/>
            </a:pPr>
            <a:r>
              <a:rPr kumimoji="1" lang="en-GB" altLang="ja-JP" sz="1000" dirty="0" smtClean="0"/>
              <a:t> </a:t>
            </a:r>
            <a:r>
              <a:rPr kumimoji="1" lang="en-GB" altLang="ja-JP" sz="1000" dirty="0" smtClean="0"/>
              <a:t>Non-</a:t>
            </a:r>
            <a:r>
              <a:rPr kumimoji="1" lang="en-GB" altLang="ja-JP" sz="1000" dirty="0" err="1" smtClean="0"/>
              <a:t>seg</a:t>
            </a:r>
            <a:r>
              <a:rPr kumimoji="1" lang="en-GB" altLang="ja-JP" sz="1000" dirty="0" smtClean="0"/>
              <a:t> OTC IM benefit</a:t>
            </a:r>
          </a:p>
          <a:p>
            <a:pPr>
              <a:buFont typeface="Arial" pitchFamily="34" charset="0"/>
              <a:buChar char="•"/>
            </a:pPr>
            <a:r>
              <a:rPr kumimoji="1" lang="en-GB" altLang="ja-JP" sz="1000" dirty="0" smtClean="0"/>
              <a:t> </a:t>
            </a:r>
            <a:r>
              <a:rPr kumimoji="1" lang="en-GB" altLang="ja-JP" sz="1000" dirty="0" smtClean="0"/>
              <a:t>LCR costs (</a:t>
            </a:r>
            <a:r>
              <a:rPr kumimoji="1" lang="en-GB" altLang="ja-JP" sz="1000" dirty="0" err="1" smtClean="0"/>
              <a:t>eg</a:t>
            </a:r>
            <a:r>
              <a:rPr kumimoji="1" lang="en-GB" altLang="ja-JP" sz="1000" dirty="0" smtClean="0"/>
              <a:t> 2notch, collateral outflow)</a:t>
            </a:r>
            <a:endParaRPr kumimoji="1" lang="ja-JP" altLang="en-US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4232920" y="3140968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GB" altLang="ja-JP" sz="1000" dirty="0" smtClean="0"/>
              <a:t> Collateral received</a:t>
            </a:r>
            <a:endParaRPr kumimoji="1" lang="ja-JP" altLang="en-US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3584848" y="3933056"/>
            <a:ext cx="20882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GB" altLang="ja-JP" sz="1000" dirty="0" smtClean="0"/>
              <a:t> SCSA collateral</a:t>
            </a:r>
          </a:p>
          <a:p>
            <a:pPr>
              <a:buFont typeface="Arial" pitchFamily="34" charset="0"/>
              <a:buChar char="•"/>
            </a:pPr>
            <a:r>
              <a:rPr kumimoji="1" lang="en-GB" altLang="ja-JP" sz="1000" dirty="0" smtClean="0"/>
              <a:t> </a:t>
            </a:r>
            <a:r>
              <a:rPr kumimoji="1" lang="en-GB" altLang="ja-JP" sz="1000" dirty="0" smtClean="0"/>
              <a:t>Collateral switch </a:t>
            </a:r>
            <a:r>
              <a:rPr kumimoji="1" lang="en-GB" altLang="ja-JP" sz="1000" dirty="0" err="1" smtClean="0"/>
              <a:t>pv</a:t>
            </a:r>
            <a:endParaRPr kumimoji="1" lang="en-GB" altLang="ja-JP" sz="1000" dirty="0" smtClean="0"/>
          </a:p>
          <a:p>
            <a:pPr>
              <a:buFont typeface="Arial" pitchFamily="34" charset="0"/>
              <a:buChar char="•"/>
            </a:pPr>
            <a:r>
              <a:rPr kumimoji="1" lang="en-GB" altLang="ja-JP" sz="1000" dirty="0" smtClean="0"/>
              <a:t> </a:t>
            </a:r>
            <a:r>
              <a:rPr kumimoji="1" lang="en-GB" altLang="ja-JP" sz="1000" dirty="0" smtClean="0"/>
              <a:t>High threshold </a:t>
            </a:r>
            <a:r>
              <a:rPr kumimoji="1" lang="en-GB" altLang="ja-JP" sz="1000" dirty="0" err="1" smtClean="0"/>
              <a:t>pv</a:t>
            </a:r>
            <a:endParaRPr kumimoji="1" lang="en-GB" altLang="ja-JP" sz="1000" dirty="0" smtClean="0"/>
          </a:p>
          <a:p>
            <a:pPr>
              <a:buFont typeface="Arial" pitchFamily="34" charset="0"/>
              <a:buChar char="•"/>
            </a:pPr>
            <a:r>
              <a:rPr kumimoji="1" lang="en-GB" altLang="ja-JP" sz="1000" dirty="0" smtClean="0"/>
              <a:t> </a:t>
            </a:r>
            <a:r>
              <a:rPr kumimoji="1" lang="en-GB" altLang="ja-JP" sz="1000" dirty="0" smtClean="0"/>
              <a:t>CCP IM fee model</a:t>
            </a:r>
          </a:p>
          <a:p>
            <a:pPr>
              <a:buFont typeface="Arial" pitchFamily="34" charset="0"/>
              <a:buChar char="•"/>
            </a:pPr>
            <a:r>
              <a:rPr kumimoji="1" lang="en-GB" altLang="ja-JP" sz="1000" dirty="0" smtClean="0"/>
              <a:t> </a:t>
            </a:r>
            <a:r>
              <a:rPr kumimoji="1" lang="en-GB" altLang="ja-JP" sz="1000" dirty="0" smtClean="0"/>
              <a:t>LCR fee model</a:t>
            </a:r>
          </a:p>
        </p:txBody>
      </p:sp>
      <p:cxnSp>
        <p:nvCxnSpPr>
          <p:cNvPr id="51" name="Straight Arrow Connector 50"/>
          <p:cNvCxnSpPr/>
          <p:nvPr/>
        </p:nvCxnSpPr>
        <p:spPr bwMode="auto">
          <a:xfrm flipH="1" flipV="1">
            <a:off x="3584848" y="3789040"/>
            <a:ext cx="1728192" cy="216024"/>
          </a:xfrm>
          <a:prstGeom prst="straightConnector1">
            <a:avLst/>
          </a:prstGeom>
          <a:solidFill>
            <a:schemeClr val="accent2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H="1">
            <a:off x="3584848" y="4797152"/>
            <a:ext cx="1656184" cy="288032"/>
          </a:xfrm>
          <a:prstGeom prst="straightConnector1">
            <a:avLst/>
          </a:prstGeom>
          <a:solidFill>
            <a:schemeClr val="accent2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3800872" y="5013176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GB" altLang="ja-JP" sz="1000" dirty="0" smtClean="0"/>
              <a:t> VM</a:t>
            </a:r>
          </a:p>
          <a:p>
            <a:pPr>
              <a:buFont typeface="Arial" pitchFamily="34" charset="0"/>
              <a:buChar char="•"/>
            </a:pPr>
            <a:r>
              <a:rPr kumimoji="1" lang="en-GB" altLang="ja-JP" sz="1000" dirty="0" smtClean="0"/>
              <a:t> </a:t>
            </a:r>
            <a:r>
              <a:rPr kumimoji="1" lang="en-GB" altLang="ja-JP" sz="1000" dirty="0" smtClean="0"/>
              <a:t>IM</a:t>
            </a:r>
          </a:p>
          <a:p>
            <a:pPr>
              <a:buFont typeface="Arial" pitchFamily="34" charset="0"/>
              <a:buChar char="•"/>
            </a:pPr>
            <a:r>
              <a:rPr kumimoji="1" lang="en-GB" altLang="ja-JP" sz="1000" dirty="0" smtClean="0"/>
              <a:t> </a:t>
            </a:r>
            <a:r>
              <a:rPr kumimoji="1" lang="en-GB" altLang="ja-JP" sz="1000" dirty="0" smtClean="0"/>
              <a:t>Default fund</a:t>
            </a:r>
            <a:endParaRPr kumimoji="1" lang="ja-JP" altLang="en-US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6753200" y="5157192"/>
            <a:ext cx="28803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GB" altLang="ja-JP" sz="1000" dirty="0" smtClean="0"/>
              <a:t> Collateral switch </a:t>
            </a:r>
            <a:r>
              <a:rPr kumimoji="1" lang="en-GB" altLang="ja-JP" sz="1000" dirty="0" err="1" smtClean="0"/>
              <a:t>pv</a:t>
            </a:r>
            <a:r>
              <a:rPr kumimoji="1" lang="en-GB" altLang="ja-JP" sz="1000" dirty="0" smtClean="0"/>
              <a:t> = trade </a:t>
            </a:r>
            <a:r>
              <a:rPr kumimoji="1" lang="en-GB" altLang="ja-JP" sz="1000" dirty="0" err="1" smtClean="0"/>
              <a:t>pv</a:t>
            </a:r>
            <a:r>
              <a:rPr kumimoji="1" lang="en-GB" altLang="ja-JP" sz="1000" dirty="0" smtClean="0"/>
              <a:t> difference to between actual and standard collateral </a:t>
            </a:r>
            <a:r>
              <a:rPr kumimoji="1" lang="en-GB" altLang="ja-JP" sz="1000" dirty="0" err="1" smtClean="0"/>
              <a:t>pv</a:t>
            </a:r>
            <a:endParaRPr kumimoji="1" lang="en-GB" altLang="ja-JP" sz="1000" dirty="0" smtClean="0"/>
          </a:p>
          <a:p>
            <a:pPr>
              <a:buFont typeface="Arial" pitchFamily="34" charset="0"/>
              <a:buChar char="•"/>
            </a:pPr>
            <a:r>
              <a:rPr kumimoji="1" lang="en-GB" altLang="ja-JP" sz="1000" dirty="0" smtClean="0"/>
              <a:t> </a:t>
            </a:r>
            <a:r>
              <a:rPr kumimoji="1" lang="en-GB" altLang="ja-JP" sz="1000" dirty="0" smtClean="0"/>
              <a:t>High threshold </a:t>
            </a:r>
            <a:r>
              <a:rPr kumimoji="1" lang="en-GB" altLang="ja-JP" sz="1000" dirty="0" err="1" smtClean="0"/>
              <a:t>pv</a:t>
            </a:r>
            <a:r>
              <a:rPr kumimoji="1" lang="en-GB" altLang="ja-JP" sz="1000" dirty="0" smtClean="0"/>
              <a:t> = reserve cost on funding </a:t>
            </a:r>
            <a:r>
              <a:rPr kumimoji="1" lang="en-GB" altLang="ja-JP" sz="1000" dirty="0" err="1" smtClean="0"/>
              <a:t>asymettric</a:t>
            </a:r>
            <a:r>
              <a:rPr kumimoji="1" lang="en-GB" altLang="ja-JP" sz="1000" dirty="0" smtClean="0"/>
              <a:t> CSAs above some threshold</a:t>
            </a:r>
          </a:p>
          <a:p>
            <a:pPr>
              <a:buFont typeface="Arial" pitchFamily="34" charset="0"/>
              <a:buChar char="•"/>
            </a:pPr>
            <a:r>
              <a:rPr kumimoji="1" lang="en-GB" altLang="ja-JP" sz="1000" dirty="0" smtClean="0"/>
              <a:t> </a:t>
            </a:r>
            <a:r>
              <a:rPr kumimoji="1" lang="en-GB" altLang="ja-JP" sz="1000" dirty="0" smtClean="0"/>
              <a:t>CCP IM fee model = rebate for risk reduction, charge for increase beyond tolerance, duration assumption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60512" y="5661248"/>
            <a:ext cx="52574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GB" altLang="ja-JP" sz="1400" dirty="0" smtClean="0"/>
              <a:t> FVA Desk sets budget based on expected under/over recovery</a:t>
            </a:r>
          </a:p>
          <a:p>
            <a:pPr lvl="1">
              <a:buFont typeface="Arial" pitchFamily="34" charset="0"/>
              <a:buChar char="•"/>
            </a:pPr>
            <a:r>
              <a:rPr kumimoji="1" lang="en-GB" altLang="ja-JP" sz="1400" dirty="0" smtClean="0"/>
              <a:t> </a:t>
            </a:r>
            <a:r>
              <a:rPr kumimoji="1" lang="en-GB" altLang="ja-JP" sz="1400" dirty="0" smtClean="0"/>
              <a:t>difference in actual and priced </a:t>
            </a:r>
            <a:r>
              <a:rPr kumimoji="1" lang="en-GB" altLang="ja-JP" sz="1400" dirty="0" err="1" smtClean="0"/>
              <a:t>unsec</a:t>
            </a:r>
            <a:r>
              <a:rPr kumimoji="1" lang="en-GB" altLang="ja-JP" sz="1400" dirty="0" smtClean="0"/>
              <a:t> exposure</a:t>
            </a:r>
          </a:p>
          <a:p>
            <a:pPr lvl="1">
              <a:buFont typeface="Arial" pitchFamily="34" charset="0"/>
              <a:buChar char="•"/>
            </a:pPr>
            <a:r>
              <a:rPr kumimoji="1" lang="en-GB" altLang="ja-JP" sz="1400" dirty="0" smtClean="0"/>
              <a:t> </a:t>
            </a:r>
            <a:r>
              <a:rPr kumimoji="1" lang="en-GB" altLang="ja-JP" sz="1400" dirty="0" smtClean="0"/>
              <a:t>difference in priced rate and Treasury rate</a:t>
            </a:r>
          </a:p>
          <a:p>
            <a:pPr lvl="1">
              <a:buFont typeface="Arial" pitchFamily="34" charset="0"/>
              <a:buChar char="•"/>
            </a:pPr>
            <a:r>
              <a:rPr kumimoji="1" lang="en-GB" altLang="ja-JP" sz="1400" dirty="0" smtClean="0"/>
              <a:t> CCP and LCR fee model </a:t>
            </a:r>
            <a:r>
              <a:rPr kumimoji="1" lang="en-GB" altLang="ja-JP" sz="1400" dirty="0" err="1" smtClean="0"/>
              <a:t>vs</a:t>
            </a:r>
            <a:r>
              <a:rPr kumimoji="1" lang="en-GB" altLang="ja-JP" sz="1400" dirty="0" smtClean="0"/>
              <a:t> actual costs</a:t>
            </a:r>
            <a:endParaRPr kumimoji="1" lang="ja-JP" altLang="en-US" sz="14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fld id="{B1F92669-E9AC-495A-9485-4D654D029480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dirty="0" smtClean="0"/>
              <a:t>Using technology</a:t>
            </a:r>
            <a:endParaRPr kumimoji="1" lang="ja-JP" altLang="en-US" dirty="0"/>
          </a:p>
        </p:txBody>
      </p:sp>
      <p:sp>
        <p:nvSpPr>
          <p:cNvPr id="30" name="Rounded Rectangle 29"/>
          <p:cNvSpPr/>
          <p:nvPr/>
        </p:nvSpPr>
        <p:spPr bwMode="auto">
          <a:xfrm>
            <a:off x="1208584" y="2862228"/>
            <a:ext cx="1152128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Trading Desk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4232920" y="2852936"/>
            <a:ext cx="1152128" cy="648072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latin typeface="Arial" charset="0"/>
              </a:rPr>
              <a:t>FVA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Desk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7185248" y="2862228"/>
            <a:ext cx="1152128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latin typeface="Arial" charset="0"/>
              </a:rPr>
              <a:t>Client Val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36576" y="3645024"/>
            <a:ext cx="172819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Price to clients: </a:t>
            </a:r>
            <a:r>
              <a:rPr lang="en-GB" sz="900" b="1" dirty="0" smtClean="0"/>
              <a:t>Actual CSA</a:t>
            </a:r>
            <a:endParaRPr lang="en-GB" sz="900" b="1" dirty="0" smtClean="0"/>
          </a:p>
          <a:p>
            <a:r>
              <a:rPr lang="en-GB" sz="900" b="1" dirty="0" smtClean="0"/>
              <a:t>Risk Manage: </a:t>
            </a:r>
            <a:r>
              <a:rPr lang="en-GB" sz="900" b="1" dirty="0" smtClean="0"/>
              <a:t>Standard CSA</a:t>
            </a:r>
            <a:endParaRPr lang="en-GB" sz="9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088904" y="3573016"/>
            <a:ext cx="1656184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Risk Manage: </a:t>
            </a:r>
            <a:r>
              <a:rPr lang="en-GB" sz="900" b="1" dirty="0" smtClean="0"/>
              <a:t>Actual – Standard CSA</a:t>
            </a:r>
            <a:endParaRPr lang="en-GB" sz="900" b="1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6897216" y="3717032"/>
            <a:ext cx="1800200" cy="2308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Net </a:t>
            </a:r>
            <a:r>
              <a:rPr lang="en-GB" sz="900" b="1" dirty="0" smtClean="0"/>
              <a:t>position: </a:t>
            </a:r>
            <a:r>
              <a:rPr lang="en-GB" sz="900" b="1" dirty="0" smtClean="0"/>
              <a:t>Actual CSA</a:t>
            </a:r>
            <a:endParaRPr lang="en-GB" sz="900" b="1" dirty="0"/>
          </a:p>
        </p:txBody>
      </p:sp>
      <p:sp>
        <p:nvSpPr>
          <p:cNvPr id="40" name="Oval 39"/>
          <p:cNvSpPr/>
          <p:nvPr/>
        </p:nvSpPr>
        <p:spPr bwMode="auto">
          <a:xfrm>
            <a:off x="1568624" y="2358172"/>
            <a:ext cx="432048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$10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4592960" y="2358172"/>
            <a:ext cx="432048" cy="360040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-$3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7545288" y="2358172"/>
            <a:ext cx="432048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$7</a:t>
            </a:r>
          </a:p>
        </p:txBody>
      </p:sp>
      <p:sp>
        <p:nvSpPr>
          <p:cNvPr id="44" name="Right Arrow 43"/>
          <p:cNvSpPr/>
          <p:nvPr/>
        </p:nvSpPr>
        <p:spPr bwMode="auto">
          <a:xfrm>
            <a:off x="2432720" y="2502188"/>
            <a:ext cx="1944216" cy="144016"/>
          </a:xfrm>
          <a:prstGeom prst="rightArrow">
            <a:avLst/>
          </a:prstGeom>
          <a:solidFill>
            <a:schemeClr val="accent4">
              <a:lumMod val="75000"/>
              <a:lumOff val="2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04728" y="2132856"/>
            <a:ext cx="18002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Trading Desk pays fee of $10-$7 </a:t>
            </a:r>
            <a:r>
              <a:rPr lang="en-GB" sz="900" b="1" dirty="0" smtClean="0"/>
              <a:t>to </a:t>
            </a:r>
            <a:r>
              <a:rPr lang="en-GB" sz="900" b="1" dirty="0" smtClean="0"/>
              <a:t>FVA </a:t>
            </a:r>
            <a:r>
              <a:rPr lang="en-GB" sz="900" b="1" dirty="0" smtClean="0"/>
              <a:t>desk for VM </a:t>
            </a:r>
            <a:endParaRPr lang="en-GB" sz="900" b="1" dirty="0"/>
          </a:p>
        </p:txBody>
      </p:sp>
      <p:sp>
        <p:nvSpPr>
          <p:cNvPr id="49" name="Equal 48"/>
          <p:cNvSpPr/>
          <p:nvPr/>
        </p:nvSpPr>
        <p:spPr bwMode="auto">
          <a:xfrm>
            <a:off x="6249144" y="2473613"/>
            <a:ext cx="360040" cy="216024"/>
          </a:xfrm>
          <a:prstGeom prst="mathEqual">
            <a:avLst/>
          </a:prstGeom>
          <a:solidFill>
            <a:srgbClr val="0070C0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04728" y="1484784"/>
            <a:ext cx="18002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Trading Desk pays fee of </a:t>
            </a:r>
            <a:r>
              <a:rPr lang="en-GB" sz="900" b="1" dirty="0" smtClean="0"/>
              <a:t>$</a:t>
            </a:r>
            <a:r>
              <a:rPr lang="en-GB" sz="900" b="1" dirty="0" smtClean="0"/>
              <a:t>1 </a:t>
            </a:r>
            <a:r>
              <a:rPr lang="en-GB" sz="900" b="1" dirty="0" smtClean="0"/>
              <a:t>to </a:t>
            </a:r>
            <a:r>
              <a:rPr lang="en-GB" sz="900" b="1" dirty="0" smtClean="0"/>
              <a:t>FVA </a:t>
            </a:r>
            <a:r>
              <a:rPr lang="en-GB" sz="900" b="1" dirty="0" smtClean="0"/>
              <a:t>desk for IM</a:t>
            </a:r>
            <a:endParaRPr lang="en-GB" sz="900" b="1" dirty="0"/>
          </a:p>
        </p:txBody>
      </p:sp>
      <p:sp>
        <p:nvSpPr>
          <p:cNvPr id="58" name="Right Arrow 57"/>
          <p:cNvSpPr/>
          <p:nvPr/>
        </p:nvSpPr>
        <p:spPr bwMode="auto">
          <a:xfrm>
            <a:off x="2504728" y="1844824"/>
            <a:ext cx="1944216" cy="144016"/>
          </a:xfrm>
          <a:prstGeom prst="rightArrow">
            <a:avLst/>
          </a:prstGeom>
          <a:solidFill>
            <a:schemeClr val="accent4">
              <a:lumMod val="75000"/>
              <a:lumOff val="2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208584" y="494116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GB" altLang="ja-JP" dirty="0" smtClean="0"/>
              <a:t> </a:t>
            </a:r>
            <a:r>
              <a:rPr kumimoji="1" lang="en-GB" altLang="ja-JP" dirty="0" err="1" smtClean="0"/>
              <a:t>Autofee</a:t>
            </a:r>
            <a:r>
              <a:rPr kumimoji="1" lang="en-GB" altLang="ja-JP" dirty="0" smtClean="0"/>
              <a:t> process for VM runs on EOD curves, CSA curves marked by FVA</a:t>
            </a:r>
          </a:p>
          <a:p>
            <a:pPr>
              <a:buFont typeface="Arial" pitchFamily="34" charset="0"/>
              <a:buChar char="•"/>
            </a:pPr>
            <a:r>
              <a:rPr kumimoji="1" lang="en-GB" altLang="ja-JP" dirty="0" smtClean="0"/>
              <a:t> </a:t>
            </a:r>
            <a:r>
              <a:rPr kumimoji="1" lang="en-GB" altLang="ja-JP" dirty="0" err="1" smtClean="0"/>
              <a:t>Autofee</a:t>
            </a:r>
            <a:r>
              <a:rPr kumimoji="1" lang="en-GB" altLang="ja-JP" dirty="0" smtClean="0"/>
              <a:t> process for IM runs according to scripted rule set marked by FVA</a:t>
            </a:r>
          </a:p>
          <a:p>
            <a:pPr lvl="1">
              <a:buFont typeface="Arial" pitchFamily="34" charset="0"/>
              <a:buChar char="•"/>
            </a:pPr>
            <a:r>
              <a:rPr kumimoji="1" lang="en-GB" altLang="ja-JP" dirty="0" smtClean="0"/>
              <a:t> </a:t>
            </a:r>
            <a:r>
              <a:rPr kumimoji="1" lang="en-GB" altLang="ja-JP" dirty="0" err="1" smtClean="0"/>
              <a:t>eg</a:t>
            </a:r>
            <a:r>
              <a:rPr kumimoji="1" lang="en-GB" altLang="ja-JP" dirty="0" smtClean="0"/>
              <a:t> pay </a:t>
            </a:r>
            <a:r>
              <a:rPr kumimoji="1" lang="en-GB" altLang="ja-JP" dirty="0" err="1" smtClean="0"/>
              <a:t>Xbp</a:t>
            </a:r>
            <a:r>
              <a:rPr kumimoji="1" lang="en-GB" altLang="ja-JP" dirty="0" smtClean="0"/>
              <a:t> for </a:t>
            </a:r>
            <a:r>
              <a:rPr kumimoji="1" lang="en-GB" altLang="ja-JP" dirty="0" err="1" smtClean="0"/>
              <a:t>rec</a:t>
            </a:r>
            <a:r>
              <a:rPr kumimoji="1" lang="en-GB" altLang="ja-JP" dirty="0" smtClean="0"/>
              <a:t> USD delta cleared at CME</a:t>
            </a:r>
          </a:p>
          <a:p>
            <a:pPr lvl="1">
              <a:buFont typeface="Arial" pitchFamily="34" charset="0"/>
              <a:buChar char="•"/>
            </a:pPr>
            <a:r>
              <a:rPr kumimoji="1" lang="en-GB" altLang="ja-JP" dirty="0" smtClean="0"/>
              <a:t> </a:t>
            </a:r>
            <a:r>
              <a:rPr kumimoji="1" lang="en-GB" altLang="ja-JP" dirty="0" smtClean="0"/>
              <a:t>future : bilateral IM</a:t>
            </a:r>
            <a:endParaRPr kumimoji="1" lang="ja-JP" alt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Theme">
  <a:themeElements>
    <a:clrScheme name="Main Nomura Global Colo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B2420"/>
      </a:accent1>
      <a:accent2>
        <a:srgbClr val="737374"/>
      </a:accent2>
      <a:accent3>
        <a:srgbClr val="80A9AE"/>
      </a:accent3>
      <a:accent4>
        <a:srgbClr val="00305C"/>
      </a:accent4>
      <a:accent5>
        <a:srgbClr val="80003F"/>
      </a:accent5>
      <a:accent6>
        <a:srgbClr val="CC8D19"/>
      </a:accent6>
      <a:hlink>
        <a:srgbClr val="B1B1B0"/>
      </a:hlink>
      <a:folHlink>
        <a:srgbClr val="B1B1B0"/>
      </a:folHlink>
    </a:clrScheme>
    <a:fontScheme name="Nom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1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1859</TotalTime>
  <Words>1374</Words>
  <Application>Microsoft Office PowerPoint</Application>
  <PresentationFormat>A4 Paper (210x297 mm)</PresentationFormat>
  <Paragraphs>195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Theme</vt:lpstr>
      <vt:lpstr>How are the responsibilities of derivative traders changing in line with methodological advances?</vt:lpstr>
      <vt:lpstr>Slide 1</vt:lpstr>
      <vt:lpstr>Inventory and portfolio trading</vt:lpstr>
      <vt:lpstr>Analogy with CVA, and where it breaks</vt:lpstr>
      <vt:lpstr>Model Trading Floor</vt:lpstr>
      <vt:lpstr>The role of the portfolio trading desk</vt:lpstr>
      <vt:lpstr>The role of the portfolio trading desk, cont…</vt:lpstr>
      <vt:lpstr>Case study : an FVA model for OTC Derivs</vt:lpstr>
      <vt:lpstr>Using technology</vt:lpstr>
      <vt:lpstr>Conclusions</vt:lpstr>
    </vt:vector>
  </TitlesOfParts>
  <Company>Nomura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are the responsibilities of derivative traders changing in line with methodological advances?</dc:title>
  <dc:creator>Shah</dc:creator>
  <cp:lastModifiedBy>Shah</cp:lastModifiedBy>
  <cp:revision>40</cp:revision>
  <dcterms:created xsi:type="dcterms:W3CDTF">2013-08-20T13:29:50Z</dcterms:created>
  <dcterms:modified xsi:type="dcterms:W3CDTF">2013-09-03T09:50:30Z</dcterms:modified>
</cp:coreProperties>
</file>