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24"/>
  </p:notesMasterIdLst>
  <p:sldIdLst>
    <p:sldId id="258" r:id="rId2"/>
    <p:sldId id="261" r:id="rId3"/>
    <p:sldId id="369" r:id="rId4"/>
    <p:sldId id="368" r:id="rId5"/>
    <p:sldId id="370" r:id="rId6"/>
    <p:sldId id="371" r:id="rId7"/>
    <p:sldId id="366" r:id="rId8"/>
    <p:sldId id="365" r:id="rId9"/>
    <p:sldId id="367" r:id="rId10"/>
    <p:sldId id="372" r:id="rId11"/>
    <p:sldId id="364" r:id="rId12"/>
    <p:sldId id="378" r:id="rId13"/>
    <p:sldId id="374" r:id="rId14"/>
    <p:sldId id="380" r:id="rId15"/>
    <p:sldId id="359" r:id="rId16"/>
    <p:sldId id="379" r:id="rId17"/>
    <p:sldId id="360" r:id="rId18"/>
    <p:sldId id="363" r:id="rId19"/>
    <p:sldId id="375" r:id="rId20"/>
    <p:sldId id="376" r:id="rId21"/>
    <p:sldId id="377" r:id="rId22"/>
    <p:sldId id="263" r:id="rId23"/>
  </p:sldIdLst>
  <p:sldSz cx="9906000" cy="6858000" type="A4"/>
  <p:notesSz cx="6797675" cy="99266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ko Carstens" initials="HC"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7" autoAdjust="0"/>
    <p:restoredTop sz="94773" autoAdjust="0"/>
  </p:normalViewPr>
  <p:slideViewPr>
    <p:cSldViewPr>
      <p:cViewPr>
        <p:scale>
          <a:sx n="72" d="100"/>
          <a:sy n="72" d="100"/>
        </p:scale>
        <p:origin x="-1050" y="-78"/>
      </p:cViewPr>
      <p:guideLst>
        <p:guide orient="horz" pos="3657"/>
        <p:guide orient="horz" pos="2251"/>
        <p:guide orient="horz" pos="2387"/>
        <p:guide orient="horz" pos="3067"/>
        <p:guide pos="1442"/>
        <p:guide pos="1351"/>
        <p:guide pos="1578"/>
        <p:guide pos="1669"/>
        <p:guide pos="4753"/>
        <p:guide pos="5207"/>
        <p:guide pos="3891"/>
        <p:guide pos="172"/>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958" cy="496809"/>
          </a:xfrm>
          <a:prstGeom prst="rect">
            <a:avLst/>
          </a:prstGeom>
        </p:spPr>
        <p:txBody>
          <a:bodyPr vert="horz" lIns="92125" tIns="46063" rIns="92125" bIns="46063" rtlCol="0"/>
          <a:lstStyle>
            <a:lvl1pPr algn="l">
              <a:defRPr sz="1200"/>
            </a:lvl1pPr>
          </a:lstStyle>
          <a:p>
            <a:endParaRPr lang="de-DE"/>
          </a:p>
        </p:txBody>
      </p:sp>
      <p:sp>
        <p:nvSpPr>
          <p:cNvPr id="3" name="Datumsplatzhalter 2"/>
          <p:cNvSpPr>
            <a:spLocks noGrp="1"/>
          </p:cNvSpPr>
          <p:nvPr>
            <p:ph type="dt" idx="1"/>
          </p:nvPr>
        </p:nvSpPr>
        <p:spPr>
          <a:xfrm>
            <a:off x="3851099" y="1"/>
            <a:ext cx="2944958" cy="496809"/>
          </a:xfrm>
          <a:prstGeom prst="rect">
            <a:avLst/>
          </a:prstGeom>
        </p:spPr>
        <p:txBody>
          <a:bodyPr vert="horz" lIns="92125" tIns="46063" rIns="92125" bIns="46063" rtlCol="0"/>
          <a:lstStyle>
            <a:lvl1pPr algn="r">
              <a:defRPr sz="1200"/>
            </a:lvl1pPr>
          </a:lstStyle>
          <a:p>
            <a:fld id="{8F47E9F0-FE3E-4902-AF8B-ED03AA1AFB0D}" type="datetimeFigureOut">
              <a:rPr lang="de-DE" smtClean="0"/>
              <a:pPr/>
              <a:t>20.09.2013</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2125" tIns="46063" rIns="92125" bIns="46063" rtlCol="0" anchor="ctr"/>
          <a:lstStyle/>
          <a:p>
            <a:endParaRPr lang="de-DE"/>
          </a:p>
        </p:txBody>
      </p:sp>
      <p:sp>
        <p:nvSpPr>
          <p:cNvPr id="5" name="Notizenplatzhalter 4"/>
          <p:cNvSpPr>
            <a:spLocks noGrp="1"/>
          </p:cNvSpPr>
          <p:nvPr>
            <p:ph type="body" sz="quarter" idx="3"/>
          </p:nvPr>
        </p:nvSpPr>
        <p:spPr>
          <a:xfrm>
            <a:off x="679606" y="4715710"/>
            <a:ext cx="5438464" cy="4466511"/>
          </a:xfrm>
          <a:prstGeom prst="rect">
            <a:avLst/>
          </a:prstGeom>
        </p:spPr>
        <p:txBody>
          <a:bodyPr vert="horz" lIns="92125" tIns="46063" rIns="92125" bIns="46063"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244"/>
            <a:ext cx="2944958" cy="496809"/>
          </a:xfrm>
          <a:prstGeom prst="rect">
            <a:avLst/>
          </a:prstGeom>
        </p:spPr>
        <p:txBody>
          <a:bodyPr vert="horz" lIns="92125" tIns="46063" rIns="92125" bIns="46063" rtlCol="0" anchor="b"/>
          <a:lstStyle>
            <a:lvl1pPr algn="l">
              <a:defRPr sz="1200"/>
            </a:lvl1pPr>
          </a:lstStyle>
          <a:p>
            <a:endParaRPr lang="de-DE"/>
          </a:p>
        </p:txBody>
      </p:sp>
      <p:sp>
        <p:nvSpPr>
          <p:cNvPr id="7" name="Foliennummernplatzhalter 6"/>
          <p:cNvSpPr>
            <a:spLocks noGrp="1"/>
          </p:cNvSpPr>
          <p:nvPr>
            <p:ph type="sldNum" sz="quarter" idx="5"/>
          </p:nvPr>
        </p:nvSpPr>
        <p:spPr>
          <a:xfrm>
            <a:off x="3851099" y="9428244"/>
            <a:ext cx="2944958" cy="496809"/>
          </a:xfrm>
          <a:prstGeom prst="rect">
            <a:avLst/>
          </a:prstGeom>
        </p:spPr>
        <p:txBody>
          <a:bodyPr vert="horz" lIns="92125" tIns="46063" rIns="92125" bIns="46063" rtlCol="0" anchor="b"/>
          <a:lstStyle>
            <a:lvl1pPr algn="r">
              <a:defRPr sz="1200"/>
            </a:lvl1pPr>
          </a:lstStyle>
          <a:p>
            <a:fld id="{658F6E4C-79DC-4D78-95E8-6FBCFEB9F027}" type="slidenum">
              <a:rPr lang="de-DE" smtClean="0"/>
              <a:pPr/>
              <a:t>‹Nr.›</a:t>
            </a:fld>
            <a:endParaRPr lang="de-DE"/>
          </a:p>
        </p:txBody>
      </p:sp>
    </p:spTree>
    <p:extLst>
      <p:ext uri="{BB962C8B-B14F-4D97-AF65-F5344CB8AC3E}">
        <p14:creationId xmlns="" xmlns:p14="http://schemas.microsoft.com/office/powerpoint/2010/main" val="161546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 y="0"/>
            <a:ext cx="9906451" cy="6858000"/>
          </a:xfrm>
          <a:prstGeom prst="rect">
            <a:avLst/>
          </a:prstGeom>
          <a:noFill/>
          <a:ln w="9525">
            <a:noFill/>
            <a:miter lim="800000"/>
            <a:headEnd/>
            <a:tailEnd/>
          </a:ln>
        </p:spPr>
      </p:pic>
      <p:sp>
        <p:nvSpPr>
          <p:cNvPr id="12" name="Freeform 9"/>
          <p:cNvSpPr>
            <a:spLocks noChangeAspect="1"/>
          </p:cNvSpPr>
          <p:nvPr userDrawn="1"/>
        </p:nvSpPr>
        <p:spPr bwMode="gray">
          <a:xfrm>
            <a:off x="0" y="0"/>
            <a:ext cx="5218113"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a:xfrm>
            <a:off x="344488" y="1412776"/>
            <a:ext cx="3816424" cy="2160240"/>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dirty="0" smtClean="0"/>
              <a:t>Click to edit Master title style</a:t>
            </a:r>
            <a:endParaRPr lang="en-GB" dirty="0"/>
          </a:p>
        </p:txBody>
      </p:sp>
      <p:sp>
        <p:nvSpPr>
          <p:cNvPr id="17" name="Text Placeholder 16"/>
          <p:cNvSpPr>
            <a:spLocks noGrp="1"/>
          </p:cNvSpPr>
          <p:nvPr>
            <p:ph type="body" sz="quarter" idx="10"/>
          </p:nvPr>
        </p:nvSpPr>
        <p:spPr bwMode="gray">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11" name="Group 10"/>
          <p:cNvGrpSpPr>
            <a:grpSpLocks noChangeAspect="1"/>
          </p:cNvGrpSpPr>
          <p:nvPr userDrawn="1"/>
        </p:nvGrpSpPr>
        <p:grpSpPr bwMode="gray">
          <a:xfrm>
            <a:off x="128464" y="0"/>
            <a:ext cx="2592388" cy="1530350"/>
            <a:chOff x="-2592388" y="0"/>
            <a:chExt cx="2592388" cy="1530350"/>
          </a:xfrm>
          <a:solidFill>
            <a:schemeClr val="bg1"/>
          </a:solidFill>
        </p:grpSpPr>
        <p:sp>
          <p:nvSpPr>
            <p:cNvPr id="15" name="Freeform 14"/>
            <p:cNvSpPr>
              <a:spLocks noEditPoints="1"/>
            </p:cNvSpPr>
            <p:nvPr userDrawn="1"/>
          </p:nvSpPr>
          <p:spPr bwMode="gray">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6" name="Freeform 15"/>
            <p:cNvSpPr>
              <a:spLocks noEditPoints="1"/>
            </p:cNvSpPr>
            <p:nvPr userDrawn="1"/>
          </p:nvSpPr>
          <p:spPr bwMode="gray">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72480" y="1268760"/>
            <a:ext cx="4609083"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6"/>
          <p:cNvSpPr>
            <a:spLocks noGrp="1"/>
          </p:cNvSpPr>
          <p:nvPr>
            <p:ph type="body" sz="quarter" idx="11"/>
          </p:nvPr>
        </p:nvSpPr>
        <p:spPr bwMode="gray">
          <a:xfrm>
            <a:off x="5023867" y="1268760"/>
            <a:ext cx="4609083"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6"/>
          <p:cNvSpPr>
            <a:spLocks noGrp="1"/>
          </p:cNvSpPr>
          <p:nvPr>
            <p:ph type="body" sz="quarter" idx="12"/>
          </p:nvPr>
        </p:nvSpPr>
        <p:spPr bwMode="gray">
          <a:xfrm>
            <a:off x="272480" y="3789363"/>
            <a:ext cx="4609083"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6"/>
          <p:cNvSpPr>
            <a:spLocks noGrp="1"/>
          </p:cNvSpPr>
          <p:nvPr>
            <p:ph type="body" sz="quarter" idx="13"/>
          </p:nvPr>
        </p:nvSpPr>
        <p:spPr bwMode="gray">
          <a:xfrm>
            <a:off x="5023867" y="3789363"/>
            <a:ext cx="4609083"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5023867" y="1268760"/>
            <a:ext cx="4609083"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2"/>
          </p:nvPr>
        </p:nvSpPr>
        <p:spPr bwMode="gray">
          <a:xfrm>
            <a:off x="273050" y="1268413"/>
            <a:ext cx="4608513" cy="2376487"/>
          </a:xfrm>
        </p:spPr>
        <p:txBody>
          <a:bodyPr anchor="ctr"/>
          <a:lstStyle>
            <a:lvl1pPr algn="ctr">
              <a:defRPr/>
            </a:lvl1pPr>
          </a:lstStyle>
          <a:p>
            <a:r>
              <a:rPr lang="en-US" smtClean="0"/>
              <a:t>Click icon to add chart</a:t>
            </a:r>
            <a:endParaRPr lang="en-GB" dirty="0"/>
          </a:p>
        </p:txBody>
      </p:sp>
      <p:sp>
        <p:nvSpPr>
          <p:cNvPr id="10" name="Chart Placeholder 7"/>
          <p:cNvSpPr>
            <a:spLocks noGrp="1"/>
          </p:cNvSpPr>
          <p:nvPr>
            <p:ph type="chart" sz="quarter" idx="13"/>
          </p:nvPr>
        </p:nvSpPr>
        <p:spPr bwMode="gray">
          <a:xfrm>
            <a:off x="273050" y="3789363"/>
            <a:ext cx="4608513" cy="23764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5023867" y="1268760"/>
            <a:ext cx="4609083"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able Placeholder 10"/>
          <p:cNvSpPr>
            <a:spLocks noGrp="1"/>
          </p:cNvSpPr>
          <p:nvPr>
            <p:ph type="tbl" sz="quarter" idx="12"/>
          </p:nvPr>
        </p:nvSpPr>
        <p:spPr bwMode="gray">
          <a:xfrm>
            <a:off x="273050" y="1268413"/>
            <a:ext cx="4608513" cy="2376487"/>
          </a:xfrm>
        </p:spPr>
        <p:txBody>
          <a:bodyPr anchor="ctr"/>
          <a:lstStyle>
            <a:lvl1pPr algn="ctr">
              <a:defRPr/>
            </a:lvl1pPr>
          </a:lstStyle>
          <a:p>
            <a:r>
              <a:rPr lang="en-US" smtClean="0"/>
              <a:t>Click icon to add table</a:t>
            </a:r>
            <a:endParaRPr lang="en-GB" dirty="0"/>
          </a:p>
        </p:txBody>
      </p:sp>
      <p:sp>
        <p:nvSpPr>
          <p:cNvPr id="12" name="Table Placeholder 10"/>
          <p:cNvSpPr>
            <a:spLocks noGrp="1"/>
          </p:cNvSpPr>
          <p:nvPr>
            <p:ph type="tbl" sz="quarter" idx="13"/>
          </p:nvPr>
        </p:nvSpPr>
        <p:spPr bwMode="gray">
          <a:xfrm>
            <a:off x="273050" y="3789363"/>
            <a:ext cx="4608513" cy="2376487"/>
          </a:xfrm>
        </p:spPr>
        <p:txBody>
          <a:bodyPr anchor="ctr"/>
          <a:lstStyle>
            <a:lvl1pPr algn="ctr">
              <a:defRPr/>
            </a:lvl1pPr>
          </a:lstStyle>
          <a:p>
            <a:r>
              <a:rPr lang="en-US" smtClean="0"/>
              <a:t>Click icon to add table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72480" y="1268760"/>
            <a:ext cx="9361040"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6"/>
          <p:cNvSpPr>
            <a:spLocks noGrp="1"/>
          </p:cNvSpPr>
          <p:nvPr>
            <p:ph type="body" sz="quarter" idx="11"/>
          </p:nvPr>
        </p:nvSpPr>
        <p:spPr bwMode="gray">
          <a:xfrm>
            <a:off x="272480" y="3789710"/>
            <a:ext cx="9361040"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6" name="Text Placeholder 6"/>
          <p:cNvSpPr>
            <a:spLocks noGrp="1"/>
          </p:cNvSpPr>
          <p:nvPr>
            <p:ph type="body" sz="quarter" idx="11"/>
          </p:nvPr>
        </p:nvSpPr>
        <p:spPr bwMode="gray">
          <a:xfrm>
            <a:off x="272480" y="3789710"/>
            <a:ext cx="9361040"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2"/>
          </p:nvPr>
        </p:nvSpPr>
        <p:spPr bwMode="gray">
          <a:xfrm>
            <a:off x="272480" y="1268413"/>
            <a:ext cx="9359900" cy="23764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2" name="Text Placeholder 20"/>
          <p:cNvSpPr>
            <a:spLocks noGrp="1"/>
          </p:cNvSpPr>
          <p:nvPr>
            <p:ph type="body" sz="quarter" idx="27"/>
          </p:nvPr>
        </p:nvSpPr>
        <p:spPr bwMode="gray">
          <a:xfrm>
            <a:off x="2649538" y="1268413"/>
            <a:ext cx="22320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Text Placeholder 20"/>
          <p:cNvSpPr>
            <a:spLocks noGrp="1"/>
          </p:cNvSpPr>
          <p:nvPr>
            <p:ph type="body" sz="quarter" idx="26"/>
          </p:nvPr>
        </p:nvSpPr>
        <p:spPr bwMode="gray">
          <a:xfrm>
            <a:off x="273049" y="1268413"/>
            <a:ext cx="22320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5024438" y="1268413"/>
            <a:ext cx="22320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7400925" y="1268413"/>
            <a:ext cx="22320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30" name="Text Placeholder 29"/>
          <p:cNvSpPr>
            <a:spLocks noGrp="1"/>
          </p:cNvSpPr>
          <p:nvPr>
            <p:ph type="body" sz="quarter" idx="13"/>
          </p:nvPr>
        </p:nvSpPr>
        <p:spPr bwMode="gray">
          <a:xfrm>
            <a:off x="273049" y="1989138"/>
            <a:ext cx="22320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9"/>
          <p:cNvSpPr>
            <a:spLocks noGrp="1"/>
          </p:cNvSpPr>
          <p:nvPr>
            <p:ph type="body" sz="quarter" idx="14"/>
          </p:nvPr>
        </p:nvSpPr>
        <p:spPr bwMode="gray">
          <a:xfrm>
            <a:off x="2649538" y="1989138"/>
            <a:ext cx="22320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9"/>
          <p:cNvSpPr>
            <a:spLocks noGrp="1"/>
          </p:cNvSpPr>
          <p:nvPr>
            <p:ph type="body" sz="quarter" idx="15"/>
          </p:nvPr>
        </p:nvSpPr>
        <p:spPr bwMode="gray">
          <a:xfrm>
            <a:off x="5024438" y="1989138"/>
            <a:ext cx="22320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9"/>
          <p:cNvSpPr>
            <a:spLocks noGrp="1"/>
          </p:cNvSpPr>
          <p:nvPr>
            <p:ph type="body" sz="quarter" idx="16"/>
          </p:nvPr>
        </p:nvSpPr>
        <p:spPr bwMode="gray">
          <a:xfrm>
            <a:off x="7400924" y="1989138"/>
            <a:ext cx="22320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14" name="Text Placeholder 20"/>
          <p:cNvSpPr>
            <a:spLocks noGrp="1"/>
          </p:cNvSpPr>
          <p:nvPr>
            <p:ph type="body" sz="quarter" idx="27"/>
          </p:nvPr>
        </p:nvSpPr>
        <p:spPr bwMode="gray">
          <a:xfrm>
            <a:off x="2180890" y="1268413"/>
            <a:ext cx="1727623"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273049" y="1268413"/>
            <a:ext cx="1727623"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4088730" y="1268413"/>
            <a:ext cx="1727623"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6033120" y="1268413"/>
            <a:ext cx="1727623"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905327" y="1268413"/>
            <a:ext cx="1727623"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273050" y="1989138"/>
            <a:ext cx="172854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9"/>
          <p:cNvSpPr>
            <a:spLocks noGrp="1"/>
          </p:cNvSpPr>
          <p:nvPr>
            <p:ph type="body" sz="quarter" idx="14"/>
          </p:nvPr>
        </p:nvSpPr>
        <p:spPr bwMode="gray">
          <a:xfrm>
            <a:off x="2180890" y="1989138"/>
            <a:ext cx="172854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9"/>
          <p:cNvSpPr>
            <a:spLocks noGrp="1"/>
          </p:cNvSpPr>
          <p:nvPr>
            <p:ph type="body" sz="quarter" idx="15"/>
          </p:nvPr>
        </p:nvSpPr>
        <p:spPr bwMode="gray">
          <a:xfrm>
            <a:off x="4088730" y="1989138"/>
            <a:ext cx="172854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29"/>
          <p:cNvSpPr>
            <a:spLocks noGrp="1"/>
          </p:cNvSpPr>
          <p:nvPr>
            <p:ph type="body" sz="quarter" idx="16"/>
          </p:nvPr>
        </p:nvSpPr>
        <p:spPr bwMode="gray">
          <a:xfrm>
            <a:off x="5996570" y="1989138"/>
            <a:ext cx="172854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7" name="Text Placeholder 29"/>
          <p:cNvSpPr>
            <a:spLocks noGrp="1"/>
          </p:cNvSpPr>
          <p:nvPr>
            <p:ph type="body" sz="quarter" idx="17"/>
          </p:nvPr>
        </p:nvSpPr>
        <p:spPr bwMode="gray">
          <a:xfrm>
            <a:off x="7904410" y="1989138"/>
            <a:ext cx="172854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33" name="AutoShape 20"/>
          <p:cNvSpPr>
            <a:spLocks noChangeArrowheads="1"/>
          </p:cNvSpPr>
          <p:nvPr userDrawn="1"/>
        </p:nvSpPr>
        <p:spPr bwMode="gray">
          <a:xfrm rot="19080000" flipH="1">
            <a:off x="5138932" y="2497138"/>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p>
        </p:txBody>
      </p:sp>
      <p:sp>
        <p:nvSpPr>
          <p:cNvPr id="34" name="AutoShape 17"/>
          <p:cNvSpPr>
            <a:spLocks noChangeArrowheads="1"/>
          </p:cNvSpPr>
          <p:nvPr userDrawn="1"/>
        </p:nvSpPr>
        <p:spPr bwMode="gray">
          <a:xfrm rot="2520000" flipH="1">
            <a:off x="5138932" y="4564595"/>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noAutofit/>
          </a:bodyPr>
          <a:lstStyle/>
          <a:p>
            <a:r>
              <a:rPr lang="en-US" smtClean="0"/>
              <a:t>Click to edit Master title style</a:t>
            </a:r>
            <a:endParaRPr lang="en-GB"/>
          </a:p>
        </p:txBody>
      </p:sp>
      <p:sp>
        <p:nvSpPr>
          <p:cNvPr id="22" name="AutoShape 20"/>
          <p:cNvSpPr>
            <a:spLocks noChangeArrowheads="1"/>
          </p:cNvSpPr>
          <p:nvPr userDrawn="1"/>
        </p:nvSpPr>
        <p:spPr bwMode="gray">
          <a:xfrm rot="2520000">
            <a:off x="3143914" y="2497138"/>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p>
        </p:txBody>
      </p:sp>
      <p:sp>
        <p:nvSpPr>
          <p:cNvPr id="23" name="AutoShape 17"/>
          <p:cNvSpPr>
            <a:spLocks noChangeArrowheads="1"/>
          </p:cNvSpPr>
          <p:nvPr userDrawn="1"/>
        </p:nvSpPr>
        <p:spPr bwMode="gray">
          <a:xfrm rot="19080000">
            <a:off x="3143914" y="4564595"/>
            <a:ext cx="1622425"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4354813" y="3395663"/>
            <a:ext cx="1184400" cy="622800"/>
          </a:xfrm>
          <a:prstGeom prst="ellipse">
            <a:avLst/>
          </a:prstGeom>
          <a:solidFill>
            <a:srgbClr val="AA5CAA"/>
          </a:solidFill>
          <a:ln>
            <a:noFill/>
          </a:ln>
        </p:spPr>
        <p:txBody>
          <a:bodyPr lIns="54000" tIns="54000" rIns="54000" bIns="54000" anchor="ctr" anchorCtr="1">
            <a:noAutofit/>
          </a:bodyPr>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273050" y="1700213"/>
            <a:ext cx="3599941"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20"/>
          <p:cNvSpPr>
            <a:spLocks noGrp="1"/>
          </p:cNvSpPr>
          <p:nvPr>
            <p:ph type="body" sz="quarter" idx="23"/>
          </p:nvPr>
        </p:nvSpPr>
        <p:spPr bwMode="gray">
          <a:xfrm>
            <a:off x="273050" y="4219575"/>
            <a:ext cx="3599941"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0"/>
          <p:cNvSpPr>
            <a:spLocks noGrp="1"/>
          </p:cNvSpPr>
          <p:nvPr>
            <p:ph type="body" sz="quarter" idx="24"/>
          </p:nvPr>
        </p:nvSpPr>
        <p:spPr bwMode="gray">
          <a:xfrm>
            <a:off x="6033009" y="1700213"/>
            <a:ext cx="3599941"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0"/>
          <p:cNvSpPr>
            <a:spLocks noGrp="1"/>
          </p:cNvSpPr>
          <p:nvPr>
            <p:ph type="body" sz="quarter" idx="25"/>
          </p:nvPr>
        </p:nvSpPr>
        <p:spPr bwMode="gray">
          <a:xfrm>
            <a:off x="6033009" y="4219575"/>
            <a:ext cx="3599941"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0"/>
          <p:cNvSpPr>
            <a:spLocks noGrp="1"/>
          </p:cNvSpPr>
          <p:nvPr>
            <p:ph type="body" sz="quarter" idx="26"/>
          </p:nvPr>
        </p:nvSpPr>
        <p:spPr bwMode="gray">
          <a:xfrm>
            <a:off x="273050" y="1268413"/>
            <a:ext cx="3599941"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6033009" y="1268413"/>
            <a:ext cx="3599941"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273050" y="3787776"/>
            <a:ext cx="3599941"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6033009" y="3787776"/>
            <a:ext cx="3599941"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noAutofit/>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273049" y="1701800"/>
            <a:ext cx="460851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0"/>
          <p:cNvSpPr>
            <a:spLocks noGrp="1"/>
          </p:cNvSpPr>
          <p:nvPr>
            <p:ph type="body" sz="quarter" idx="22"/>
          </p:nvPr>
        </p:nvSpPr>
        <p:spPr bwMode="gray">
          <a:xfrm>
            <a:off x="5024437" y="1701800"/>
            <a:ext cx="4608513"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0"/>
          <p:cNvSpPr>
            <a:spLocks noGrp="1"/>
          </p:cNvSpPr>
          <p:nvPr>
            <p:ph type="body" sz="quarter" idx="23"/>
          </p:nvPr>
        </p:nvSpPr>
        <p:spPr bwMode="gray">
          <a:xfrm>
            <a:off x="273049" y="4221162"/>
            <a:ext cx="460851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20"/>
          <p:cNvSpPr>
            <a:spLocks noGrp="1"/>
          </p:cNvSpPr>
          <p:nvPr>
            <p:ph type="body" sz="quarter" idx="24"/>
          </p:nvPr>
        </p:nvSpPr>
        <p:spPr bwMode="gray">
          <a:xfrm>
            <a:off x="5024437" y="4221162"/>
            <a:ext cx="4608513"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0"/>
          <p:cNvSpPr>
            <a:spLocks noGrp="1"/>
          </p:cNvSpPr>
          <p:nvPr>
            <p:ph type="body" sz="quarter" idx="26"/>
          </p:nvPr>
        </p:nvSpPr>
        <p:spPr bwMode="gray">
          <a:xfrm>
            <a:off x="273049" y="1270000"/>
            <a:ext cx="4608513"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5024438" y="1270000"/>
            <a:ext cx="4608513"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273049" y="3789363"/>
            <a:ext cx="4608513"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5024438" y="3789363"/>
            <a:ext cx="4608513"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2" name="Freeform 9"/>
          <p:cNvSpPr>
            <a:spLocks noChangeAspect="1"/>
          </p:cNvSpPr>
          <p:nvPr userDrawn="1"/>
        </p:nvSpPr>
        <p:spPr bwMode="gray">
          <a:xfrm>
            <a:off x="0" y="0"/>
            <a:ext cx="5218113"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44488" y="1412776"/>
            <a:ext cx="3816424" cy="2160240"/>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7" name="Text Placeholder 16"/>
          <p:cNvSpPr>
            <a:spLocks noGrp="1"/>
          </p:cNvSpPr>
          <p:nvPr>
            <p:ph type="body" sz="quarter" idx="10"/>
          </p:nvPr>
        </p:nvSpPr>
        <p:spPr bwMode="gray">
          <a:xfrm>
            <a:off x="344488" y="3789363"/>
            <a:ext cx="338455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8" name="Group 7"/>
          <p:cNvGrpSpPr>
            <a:grpSpLocks noChangeAspect="1"/>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476311" y="1270000"/>
            <a:ext cx="2951758" cy="2376488"/>
          </a:xfrm>
        </p:spPr>
        <p:txBody>
          <a:bodyPr anchor="ctr"/>
          <a:lstStyle>
            <a:lvl1pPr algn="ctr">
              <a:defRPr/>
            </a:lvl1pPr>
          </a:lstStyle>
          <a:p>
            <a:r>
              <a:rPr lang="en-US" smtClean="0"/>
              <a:t>Click icon to add chart</a:t>
            </a:r>
            <a:endParaRPr lang="en-GB" dirty="0"/>
          </a:p>
        </p:txBody>
      </p:sp>
      <p:sp>
        <p:nvSpPr>
          <p:cNvPr id="28" name="Text Placeholder 17"/>
          <p:cNvSpPr>
            <a:spLocks noGrp="1"/>
          </p:cNvSpPr>
          <p:nvPr>
            <p:ph type="body" sz="quarter" idx="20"/>
          </p:nvPr>
        </p:nvSpPr>
        <p:spPr bwMode="gray">
          <a:xfrm>
            <a:off x="6682813" y="3789363"/>
            <a:ext cx="2950138"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Chart Placeholder 31"/>
          <p:cNvSpPr>
            <a:spLocks noGrp="1"/>
          </p:cNvSpPr>
          <p:nvPr>
            <p:ph type="chart" sz="quarter" idx="21"/>
          </p:nvPr>
        </p:nvSpPr>
        <p:spPr bwMode="gray">
          <a:xfrm>
            <a:off x="6681192" y="1270000"/>
            <a:ext cx="2951758" cy="2376488"/>
          </a:xfrm>
        </p:spPr>
        <p:txBody>
          <a:bodyPr anchor="ctr"/>
          <a:lstStyle>
            <a:lvl1pPr algn="ctr">
              <a:defRPr/>
            </a:lvl1pPr>
          </a:lstStyle>
          <a:p>
            <a:r>
              <a:rPr lang="en-US"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273050" y="1270000"/>
            <a:ext cx="2950138" cy="2376488"/>
          </a:xfrm>
        </p:spPr>
        <p:txBody>
          <a:bodyPr anchor="ctr"/>
          <a:lstStyle>
            <a:lvl1pPr algn="ctr">
              <a:defRPr/>
            </a:lvl1pPr>
          </a:lstStyle>
          <a:p>
            <a:r>
              <a:rPr lang="en-US" smtClean="0"/>
              <a:t>Click icon to add table</a:t>
            </a:r>
            <a:endParaRPr lang="en-GB" dirty="0"/>
          </a:p>
        </p:txBody>
      </p:sp>
      <p:sp>
        <p:nvSpPr>
          <p:cNvPr id="18" name="Text Placeholder 17"/>
          <p:cNvSpPr>
            <a:spLocks noGrp="1"/>
          </p:cNvSpPr>
          <p:nvPr>
            <p:ph type="body" sz="quarter" idx="16"/>
          </p:nvPr>
        </p:nvSpPr>
        <p:spPr bwMode="gray">
          <a:xfrm>
            <a:off x="273050" y="3789363"/>
            <a:ext cx="2950138"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7"/>
          <p:cNvSpPr>
            <a:spLocks noGrp="1"/>
          </p:cNvSpPr>
          <p:nvPr>
            <p:ph type="body" sz="quarter" idx="18"/>
          </p:nvPr>
        </p:nvSpPr>
        <p:spPr bwMode="gray">
          <a:xfrm>
            <a:off x="3477931" y="3789363"/>
            <a:ext cx="2950138"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6" name="Freeform 6"/>
          <p:cNvSpPr>
            <a:spLocks noChangeAspect="1"/>
          </p:cNvSpPr>
          <p:nvPr userDrawn="1"/>
        </p:nvSpPr>
        <p:spPr bwMode="auto">
          <a:xfrm>
            <a:off x="-3600" y="-3600"/>
            <a:ext cx="6861600" cy="6861600"/>
          </a:xfrm>
          <a:custGeom>
            <a:avLst/>
            <a:gdLst>
              <a:gd name="connsiteX0" fmla="*/ 0 w 10000"/>
              <a:gd name="connsiteY0" fmla="*/ 0 h 10000"/>
              <a:gd name="connsiteX1" fmla="*/ 0 w 10000"/>
              <a:gd name="connsiteY1" fmla="*/ 10000 h 10000"/>
              <a:gd name="connsiteX2" fmla="*/ 7039 w 10000"/>
              <a:gd name="connsiteY2" fmla="*/ 10000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7039" y="10000"/>
                </a:lnTo>
                <a:lnTo>
                  <a:pt x="100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5" name="Title 4"/>
          <p:cNvSpPr>
            <a:spLocks noGrp="1"/>
          </p:cNvSpPr>
          <p:nvPr>
            <p:ph type="title"/>
          </p:nvPr>
        </p:nvSpPr>
        <p:spPr bwMode="gray">
          <a:xfrm>
            <a:off x="344488" y="1268760"/>
            <a:ext cx="5544616" cy="1872208"/>
          </a:xfrm>
          <a:noFill/>
          <a:ln w="9525">
            <a:noFill/>
            <a:miter lim="800000"/>
            <a:headEnd/>
            <a:tailEnd/>
          </a:ln>
        </p:spPr>
        <p:txBody>
          <a:bodyPr vert="horz" wrap="square" lIns="0" tIns="0" rIns="0" bIns="0" numCol="1" anchor="b" anchorCtr="0" compatLnSpc="1">
            <a:prstTxWarp prst="textNoShape">
              <a:avLst/>
            </a:prstTxWarp>
            <a:noAutofit/>
          </a:bodyPr>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smtClean="0"/>
              <a:t>Click to edit Master title style</a:t>
            </a:r>
            <a:endParaRPr lang="en-GB" dirty="0"/>
          </a:p>
        </p:txBody>
      </p:sp>
      <p:sp>
        <p:nvSpPr>
          <p:cNvPr id="7" name="Text Placeholder 6"/>
          <p:cNvSpPr>
            <a:spLocks noGrp="1"/>
          </p:cNvSpPr>
          <p:nvPr>
            <p:ph type="body" sz="quarter" idx="10"/>
          </p:nvPr>
        </p:nvSpPr>
        <p:spPr bwMode="gray">
          <a:xfrm>
            <a:off x="344488" y="3356993"/>
            <a:ext cx="5184576" cy="1080120"/>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9" name="Group 8"/>
          <p:cNvGrpSpPr>
            <a:grpSpLocks noChangeAspect="1"/>
          </p:cNvGrpSpPr>
          <p:nvPr userDrawn="1"/>
        </p:nvGrpSpPr>
        <p:grpSpPr bwMode="gray">
          <a:xfrm>
            <a:off x="-11112" y="-1"/>
            <a:ext cx="9917112" cy="6858001"/>
            <a:chOff x="-11112" y="-1"/>
            <a:chExt cx="9917112" cy="6858001"/>
          </a:xfrm>
        </p:grpSpPr>
        <p:sp>
          <p:nvSpPr>
            <p:cNvPr id="10" name="Freeform 12"/>
            <p:cNvSpPr>
              <a:spLocks/>
            </p:cNvSpPr>
            <p:nvPr userDrawn="1"/>
          </p:nvSpPr>
          <p:spPr bwMode="gray">
            <a:xfrm>
              <a:off x="-11112" y="-1"/>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2" name="Freeform 10"/>
            <p:cNvSpPr>
              <a:spLocks/>
            </p:cNvSpPr>
            <p:nvPr userDrawn="1"/>
          </p:nvSpPr>
          <p:spPr bwMode="gray">
            <a:xfrm>
              <a:off x="2349500" y="1819274"/>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3" name="Freeform 14"/>
            <p:cNvSpPr>
              <a:spLocks/>
            </p:cNvSpPr>
            <p:nvPr userDrawn="1"/>
          </p:nvSpPr>
          <p:spPr bwMode="gray">
            <a:xfrm>
              <a:off x="3421063" y="1819274"/>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1" name="Title 10"/>
          <p:cNvSpPr>
            <a:spLocks noGrp="1"/>
          </p:cNvSpPr>
          <p:nvPr userDrawn="1">
            <p:ph type="title"/>
          </p:nvPr>
        </p:nvSpPr>
        <p:spPr bwMode="gray">
          <a:xfrm>
            <a:off x="5025008" y="2492896"/>
            <a:ext cx="4535608" cy="2232248"/>
          </a:xfrm>
          <a:noFill/>
          <a:ln w="9525">
            <a:noFill/>
            <a:miter lim="800000"/>
            <a:headEnd/>
            <a:tailEnd/>
          </a:ln>
        </p:spPr>
        <p:txBody>
          <a:bodyPr vert="horz" wrap="square" lIns="0" tIns="0" rIns="0" bIns="0" numCol="1" anchor="t" anchorCtr="0" compatLnSpc="1">
            <a:prstTxWarp prst="textNoShape">
              <a:avLst/>
            </a:prstTxWarp>
            <a:noAutofit/>
          </a:bodyPr>
          <a:lstStyle>
            <a:lvl1pPr algn="r">
              <a:defRPr lang="en-GB" sz="3000" b="1" dirty="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smtClean="0"/>
              <a:t>Click to edit Master title style</a:t>
            </a:r>
            <a:endParaRPr lang="en-GB" dirty="0"/>
          </a:p>
        </p:txBody>
      </p:sp>
      <p:sp>
        <p:nvSpPr>
          <p:cNvPr id="16" name="Text Placeholder 15"/>
          <p:cNvSpPr>
            <a:spLocks noGrp="1"/>
          </p:cNvSpPr>
          <p:nvPr userDrawn="1">
            <p:ph type="body" sz="quarter" idx="10"/>
          </p:nvPr>
        </p:nvSpPr>
        <p:spPr bwMode="gray">
          <a:xfrm>
            <a:off x="5024438" y="5013325"/>
            <a:ext cx="4537075" cy="1511300"/>
          </a:xfrm>
          <a:noFill/>
          <a:ln w="9525">
            <a:noFill/>
            <a:miter lim="800000"/>
            <a:headEnd/>
            <a:tailEnd/>
          </a:ln>
        </p:spPr>
        <p:txBody>
          <a:bodyPr vert="horz" wrap="square" lIns="0" tIns="0" rIns="0" bIns="0" numCol="1" anchor="t" anchorCtr="0" compatLnSpc="1">
            <a:prstTxWarp prst="textNoShape">
              <a:avLst/>
            </a:prstTxWarp>
            <a:noAutofit/>
          </a:bodyPr>
          <a:lstStyle>
            <a:lvl1pPr algn="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2" name="Freeform 9"/>
          <p:cNvSpPr>
            <a:spLocks noChangeAspect="1"/>
          </p:cNvSpPr>
          <p:nvPr userDrawn="1"/>
        </p:nvSpPr>
        <p:spPr bwMode="gray">
          <a:xfrm>
            <a:off x="0" y="0"/>
            <a:ext cx="5218113"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5" name="Title 2"/>
          <p:cNvSpPr>
            <a:spLocks noGrp="1"/>
          </p:cNvSpPr>
          <p:nvPr>
            <p:ph type="title"/>
          </p:nvPr>
        </p:nvSpPr>
        <p:spPr bwMode="gray">
          <a:xfrm>
            <a:off x="323850" y="1440000"/>
            <a:ext cx="4176000" cy="1080000"/>
          </a:xfrm>
          <a:noFill/>
          <a:ln w="9525">
            <a:noFill/>
            <a:miter lim="800000"/>
            <a:headEnd/>
            <a:tailEnd/>
          </a:ln>
        </p:spPr>
        <p:txBody>
          <a:bodyPr anchor="t">
            <a:noAutofit/>
          </a:bodyPr>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dirty="0" smtClean="0"/>
              <a:t>Click to edit Master title style</a:t>
            </a:r>
            <a:endParaRPr lang="en-GB" dirty="0"/>
          </a:p>
        </p:txBody>
      </p:sp>
      <p:sp>
        <p:nvSpPr>
          <p:cNvPr id="6" name="Text Placeholder 4"/>
          <p:cNvSpPr>
            <a:spLocks noGrp="1"/>
          </p:cNvSpPr>
          <p:nvPr>
            <p:ph type="body" sz="quarter" idx="10"/>
          </p:nvPr>
        </p:nvSpPr>
        <p:spPr bwMode="gray">
          <a:xfrm>
            <a:off x="324000" y="2700000"/>
            <a:ext cx="3764904" cy="936000"/>
          </a:xfrm>
          <a:prstGeom prst="rect">
            <a:avLst/>
          </a:prstGeom>
          <a:noFill/>
          <a:ln w="9525">
            <a:noFill/>
            <a:miter lim="800000"/>
            <a:headEnd/>
            <a:tailEnd/>
          </a:ln>
        </p:spPr>
        <p:txBody>
          <a:bodyPr>
            <a:no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0" y="0"/>
            <a:ext cx="5218113" cy="3240088"/>
          </a:xfrm>
          <a:custGeom>
            <a:avLst/>
            <a:gdLst/>
            <a:ahLst/>
            <a:cxnLst>
              <a:cxn ang="0">
                <a:pos x="0" y="0"/>
              </a:cxn>
              <a:cxn ang="0">
                <a:pos x="0" y="12405"/>
              </a:cxn>
              <a:cxn ang="0">
                <a:pos x="16308" y="12405"/>
              </a:cxn>
              <a:cxn ang="0">
                <a:pos x="19984" y="0"/>
              </a:cxn>
              <a:cxn ang="0">
                <a:pos x="0" y="0"/>
              </a:cxn>
            </a:cxnLst>
            <a:rect l="0" t="0" r="r" b="b"/>
            <a:pathLst>
              <a:path w="19984" h="12405">
                <a:moveTo>
                  <a:pt x="0" y="0"/>
                </a:moveTo>
                <a:lnTo>
                  <a:pt x="0" y="12405"/>
                </a:lnTo>
                <a:lnTo>
                  <a:pt x="16308" y="12405"/>
                </a:lnTo>
                <a:lnTo>
                  <a:pt x="19984"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4" name="Text Placeholder 4"/>
          <p:cNvSpPr>
            <a:spLocks noGrp="1"/>
          </p:cNvSpPr>
          <p:nvPr>
            <p:ph type="body" sz="quarter" idx="10"/>
          </p:nvPr>
        </p:nvSpPr>
        <p:spPr bwMode="gray">
          <a:xfrm>
            <a:off x="273050" y="4291200"/>
            <a:ext cx="4013350" cy="1874650"/>
          </a:xfrm>
          <a:prstGeom prst="rect">
            <a:avLst/>
          </a:prstGeom>
          <a:noFill/>
          <a:ln w="9525">
            <a:noFill/>
            <a:miter lim="800000"/>
            <a:headEnd/>
            <a:tailEnd/>
          </a:ln>
        </p:spPr>
        <p:txBody>
          <a:bodyPr anchor="b">
            <a:noAutofit/>
          </a:bodyPr>
          <a:lstStyle>
            <a:lvl1pPr>
              <a:defRPr lang="en-US" sz="1000" b="0" dirty="0" smtClean="0">
                <a:solidFill>
                  <a:schemeClr val="tx1"/>
                </a:solidFill>
                <a:latin typeface="+mn-lt"/>
                <a:ea typeface="+mn-ea"/>
                <a:cs typeface="+mn-cs"/>
              </a:defRPr>
            </a:lvl1pPr>
          </a:lstStyle>
          <a:p>
            <a:pPr lvl="0"/>
            <a:r>
              <a:rPr lang="en-US" smtClean="0"/>
              <a:t>Click to edit Master text styles</a:t>
            </a:r>
          </a:p>
        </p:txBody>
      </p:sp>
      <p:grpSp>
        <p:nvGrpSpPr>
          <p:cNvPr id="9" name="Group 8"/>
          <p:cNvGrpSpPr>
            <a:grpSpLocks noChangeAspect="1"/>
          </p:cNvGrpSpPr>
          <p:nvPr userDrawn="1"/>
        </p:nvGrpSpPr>
        <p:grpSpPr>
          <a:xfrm>
            <a:off x="128464" y="0"/>
            <a:ext cx="2592388" cy="1530350"/>
            <a:chOff x="-2592388" y="0"/>
            <a:chExt cx="2592388" cy="1530350"/>
          </a:xfrm>
          <a:solidFill>
            <a:schemeClr val="bg1"/>
          </a:solidFill>
        </p:grpSpPr>
        <p:sp>
          <p:nvSpPr>
            <p:cNvPr id="10"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1"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de-DE" smtClean="0"/>
              <a:t>Titelmasterformat durch Klicken bearbeiten</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a:xfrm>
            <a:off x="7570788" y="6386513"/>
            <a:ext cx="1793875" cy="279400"/>
          </a:xfrm>
          <a:prstGeom prst="rect">
            <a:avLst/>
          </a:prstGeom>
        </p:spPr>
        <p:txBody>
          <a:bodyPr/>
          <a:lstStyle>
            <a:lvl1pPr>
              <a:defRPr/>
            </a:lvl1pPr>
          </a:lstStyle>
          <a:p>
            <a:fld id="{C5A947AC-100A-4D3A-AFA2-0A13E9DC0244}" type="datetime1">
              <a:rPr lang="de-DE" smtClean="0"/>
              <a:pPr/>
              <a:t>20.09.2013</a:t>
            </a:fld>
            <a:endParaRPr lang="en-GB"/>
          </a:p>
        </p:txBody>
      </p:sp>
      <p:sp>
        <p:nvSpPr>
          <p:cNvPr id="5" name="Footer Placeholder 4"/>
          <p:cNvSpPr>
            <a:spLocks noGrp="1"/>
          </p:cNvSpPr>
          <p:nvPr>
            <p:ph type="ftr" sz="quarter" idx="11"/>
          </p:nvPr>
        </p:nvSpPr>
        <p:spPr>
          <a:xfrm>
            <a:off x="2328863" y="6386513"/>
            <a:ext cx="6134100" cy="279400"/>
          </a:xfrm>
          <a:prstGeom prst="rect">
            <a:avLst/>
          </a:prstGeom>
        </p:spPr>
        <p:txBody>
          <a:bodyPr/>
          <a:lstStyle>
            <a:lvl1pPr>
              <a:defRPr/>
            </a:lvl1pPr>
          </a:lstStyle>
          <a:p>
            <a:r>
              <a:rPr lang="en-GB" dirty="0" smtClean="0"/>
              <a:t>DRAFT</a:t>
            </a:r>
            <a:endParaRPr lang="en-GB" dirty="0"/>
          </a:p>
        </p:txBody>
      </p:sp>
      <p:sp>
        <p:nvSpPr>
          <p:cNvPr id="6" name="Slide Number Placeholder 5"/>
          <p:cNvSpPr>
            <a:spLocks noGrp="1"/>
          </p:cNvSpPr>
          <p:nvPr>
            <p:ph type="sldNum" sz="quarter" idx="12"/>
          </p:nvPr>
        </p:nvSpPr>
        <p:spPr>
          <a:xfrm>
            <a:off x="8990013" y="6386513"/>
            <a:ext cx="712787" cy="279400"/>
          </a:xfrm>
          <a:prstGeom prst="rect">
            <a:avLst/>
          </a:prstGeom>
        </p:spPr>
        <p:txBody>
          <a:bodyPr/>
          <a:lstStyle>
            <a:lvl1pPr>
              <a:defRPr/>
            </a:lvl1pPr>
          </a:lstStyle>
          <a:p>
            <a:fld id="{A28207BA-AC3C-4DEA-B402-B81CE29477D4}" type="slidenum">
              <a:rPr lang="en-GB"/>
              <a:pPr/>
              <a:t>‹Nr.›</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ChangeAspect="1" noEditPoints="1"/>
          </p:cNvSpPr>
          <p:nvPr userDrawn="1"/>
        </p:nvSpPr>
        <p:spPr bwMode="gray">
          <a:xfrm>
            <a:off x="0" y="548680"/>
            <a:ext cx="5068368" cy="4850408"/>
          </a:xfrm>
          <a:custGeom>
            <a:avLst/>
            <a:gdLst/>
            <a:ahLst/>
            <a:cxnLst>
              <a:cxn ang="0">
                <a:pos x="1651" y="0"/>
              </a:cxn>
              <a:cxn ang="0">
                <a:pos x="255" y="0"/>
              </a:cxn>
              <a:cxn ang="0">
                <a:pos x="0" y="861"/>
              </a:cxn>
              <a:cxn ang="0">
                <a:pos x="0" y="1580"/>
              </a:cxn>
              <a:cxn ang="0">
                <a:pos x="1182" y="1580"/>
              </a:cxn>
              <a:cxn ang="0">
                <a:pos x="1651" y="0"/>
              </a:cxn>
              <a:cxn ang="0">
                <a:pos x="1651" y="0"/>
              </a:cxn>
              <a:cxn ang="0">
                <a:pos x="1651" y="0"/>
              </a:cxn>
            </a:cxnLst>
            <a:rect l="0" t="0" r="r" b="b"/>
            <a:pathLst>
              <a:path w="1651" h="1580">
                <a:moveTo>
                  <a:pt x="1651" y="0"/>
                </a:moveTo>
                <a:lnTo>
                  <a:pt x="255" y="0"/>
                </a:lnTo>
                <a:lnTo>
                  <a:pt x="0" y="861"/>
                </a:lnTo>
                <a:lnTo>
                  <a:pt x="0" y="1580"/>
                </a:lnTo>
                <a:lnTo>
                  <a:pt x="1182" y="1580"/>
                </a:lnTo>
                <a:lnTo>
                  <a:pt x="1651" y="0"/>
                </a:lnTo>
                <a:close/>
                <a:moveTo>
                  <a:pt x="1651" y="0"/>
                </a:moveTo>
                <a:lnTo>
                  <a:pt x="16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776536" y="1844824"/>
            <a:ext cx="3312368"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6" name="Text Placeholder 16"/>
          <p:cNvSpPr>
            <a:spLocks noGrp="1"/>
          </p:cNvSpPr>
          <p:nvPr>
            <p:ph type="body" sz="quarter" idx="10"/>
          </p:nvPr>
        </p:nvSpPr>
        <p:spPr bwMode="gray">
          <a:xfrm>
            <a:off x="776536" y="4005064"/>
            <a:ext cx="2952328"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8" name="Group 7"/>
          <p:cNvGrpSpPr>
            <a:grpSpLocks noChangeAspect="1"/>
          </p:cNvGrpSpPr>
          <p:nvPr userDrawn="1"/>
        </p:nvGrpSpPr>
        <p:grpSpPr>
          <a:xfrm>
            <a:off x="776536" y="548680"/>
            <a:ext cx="1829502"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3" name="Group 12"/>
          <p:cNvGrpSpPr>
            <a:grpSpLocks noChangeAspect="1"/>
          </p:cNvGrpSpPr>
          <p:nvPr userDrawn="1"/>
        </p:nvGrpSpPr>
        <p:grpSpPr bwMode="gray">
          <a:xfrm>
            <a:off x="-11112" y="-1"/>
            <a:ext cx="9917112" cy="6858001"/>
            <a:chOff x="-11112" y="-1"/>
            <a:chExt cx="9917112" cy="6858001"/>
          </a:xfrm>
        </p:grpSpPr>
        <p:sp>
          <p:nvSpPr>
            <p:cNvPr id="16" name="Freeform 12"/>
            <p:cNvSpPr>
              <a:spLocks/>
            </p:cNvSpPr>
            <p:nvPr userDrawn="1"/>
          </p:nvSpPr>
          <p:spPr bwMode="gray">
            <a:xfrm>
              <a:off x="-11112" y="-1"/>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2" name="Freeform 10"/>
            <p:cNvSpPr>
              <a:spLocks/>
            </p:cNvSpPr>
            <p:nvPr userDrawn="1"/>
          </p:nvSpPr>
          <p:spPr bwMode="gray">
            <a:xfrm>
              <a:off x="2349500" y="1819274"/>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3" name="Freeform 14"/>
            <p:cNvSpPr>
              <a:spLocks/>
            </p:cNvSpPr>
            <p:nvPr userDrawn="1"/>
          </p:nvSpPr>
          <p:spPr bwMode="gray">
            <a:xfrm>
              <a:off x="3421063" y="1819274"/>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0" name="Title 9"/>
          <p:cNvSpPr>
            <a:spLocks noGrp="1"/>
          </p:cNvSpPr>
          <p:nvPr userDrawn="1">
            <p:ph type="title"/>
          </p:nvPr>
        </p:nvSpPr>
        <p:spPr bwMode="gray">
          <a:xfrm>
            <a:off x="5025008" y="2492896"/>
            <a:ext cx="4536504" cy="2232248"/>
          </a:xfrm>
          <a:noFill/>
          <a:ln w="9525">
            <a:noFill/>
            <a:miter lim="800000"/>
            <a:headEnd/>
            <a:tailEnd/>
          </a:ln>
        </p:spPr>
        <p:txBody>
          <a:bodyPr vert="horz" wrap="square" lIns="0" tIns="0" rIns="0" bIns="0" numCol="1" anchor="t" anchorCtr="0" compatLnSpc="1">
            <a:prstTxWarp prst="textNoShape">
              <a:avLst/>
            </a:prstTxWarp>
            <a:no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dirty="0" smtClean="0"/>
              <a:t>Click to edit Master title style</a:t>
            </a:r>
            <a:endParaRPr lang="en-GB" dirty="0"/>
          </a:p>
        </p:txBody>
      </p:sp>
      <p:sp>
        <p:nvSpPr>
          <p:cNvPr id="17" name="Text Placeholder 16"/>
          <p:cNvSpPr>
            <a:spLocks noGrp="1"/>
          </p:cNvSpPr>
          <p:nvPr userDrawn="1">
            <p:ph type="body" sz="quarter" idx="10"/>
          </p:nvPr>
        </p:nvSpPr>
        <p:spPr bwMode="gray">
          <a:xfrm>
            <a:off x="5025008" y="5013176"/>
            <a:ext cx="4536504" cy="151216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dirty="0" smtClean="0"/>
              <a:t>Click to edit Master text styles</a:t>
            </a:r>
          </a:p>
        </p:txBody>
      </p:sp>
      <p:grpSp>
        <p:nvGrpSpPr>
          <p:cNvPr id="11" name="Group 10"/>
          <p:cNvGrpSpPr>
            <a:grpSpLocks noChangeAspect="1"/>
          </p:cNvGrpSpPr>
          <p:nvPr userDrawn="1"/>
        </p:nvGrpSpPr>
        <p:grpSpPr>
          <a:xfrm>
            <a:off x="128464" y="0"/>
            <a:ext cx="2592388" cy="1530350"/>
            <a:chOff x="-2592388" y="0"/>
            <a:chExt cx="2592388" cy="1530350"/>
          </a:xfrm>
          <a:solidFill>
            <a:schemeClr val="bg1"/>
          </a:solidFill>
        </p:grpSpPr>
        <p:sp>
          <p:nvSpPr>
            <p:cNvPr id="12"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1">
    <p:spTree>
      <p:nvGrpSpPr>
        <p:cNvPr id="1" name=""/>
        <p:cNvGrpSpPr/>
        <p:nvPr/>
      </p:nvGrpSpPr>
      <p:grpSpPr>
        <a:xfrm>
          <a:off x="0" y="0"/>
          <a:ext cx="0" cy="0"/>
          <a:chOff x="0" y="0"/>
          <a:chExt cx="0" cy="0"/>
        </a:xfrm>
      </p:grpSpPr>
      <p:sp>
        <p:nvSpPr>
          <p:cNvPr id="22" name="Text Placeholder 4"/>
          <p:cNvSpPr>
            <a:spLocks noGrp="1"/>
          </p:cNvSpPr>
          <p:nvPr>
            <p:ph type="body" sz="quarter" idx="15" hasCustomPrompt="1"/>
          </p:nvPr>
        </p:nvSpPr>
        <p:spPr bwMode="gray">
          <a:xfrm>
            <a:off x="2649537" y="6421438"/>
            <a:ext cx="2232025" cy="175914"/>
          </a:xfrm>
        </p:spPr>
        <p:txBody>
          <a:bodyPr>
            <a:no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1" name="Text Placeholder 4"/>
          <p:cNvSpPr>
            <a:spLocks noGrp="1"/>
          </p:cNvSpPr>
          <p:nvPr>
            <p:ph type="body" sz="quarter" idx="14" hasCustomPrompt="1"/>
          </p:nvPr>
        </p:nvSpPr>
        <p:spPr bwMode="gray">
          <a:xfrm>
            <a:off x="258761" y="6421438"/>
            <a:ext cx="2247181" cy="175914"/>
          </a:xfrm>
        </p:spPr>
        <p:txBody>
          <a:bodyPr>
            <a:no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0" name="Text Placeholder 4"/>
          <p:cNvSpPr>
            <a:spLocks noGrp="1"/>
          </p:cNvSpPr>
          <p:nvPr>
            <p:ph type="body" sz="quarter" idx="13" hasCustomPrompt="1"/>
          </p:nvPr>
        </p:nvSpPr>
        <p:spPr bwMode="gray">
          <a:xfrm>
            <a:off x="2504728" y="548681"/>
            <a:ext cx="1368152" cy="504056"/>
          </a:xfrm>
        </p:spPr>
        <p:txBody>
          <a:bodyPr>
            <a:noAutofit/>
          </a:bodyPr>
          <a:lstStyle>
            <a:lvl1pPr marL="266700" indent="-266700">
              <a:lnSpc>
                <a:spcPct val="100000"/>
              </a:lnSpc>
              <a:spcBef>
                <a:spcPts val="0"/>
              </a:spcBef>
              <a:defRPr sz="7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Tel	[…]</a:t>
            </a:r>
          </a:p>
          <a:p>
            <a:pPr lvl="0"/>
            <a:r>
              <a:rPr lang="en-US" dirty="0" smtClean="0"/>
              <a:t>Fax	[…]</a:t>
            </a:r>
            <a:endParaRPr lang="en-GB" dirty="0"/>
          </a:p>
        </p:txBody>
      </p:sp>
      <p:sp>
        <p:nvSpPr>
          <p:cNvPr id="19" name="Text Placeholder 4"/>
          <p:cNvSpPr>
            <a:spLocks noGrp="1"/>
          </p:cNvSpPr>
          <p:nvPr>
            <p:ph type="body" sz="quarter" idx="12" hasCustomPrompt="1"/>
          </p:nvPr>
        </p:nvSpPr>
        <p:spPr bwMode="gray">
          <a:xfrm>
            <a:off x="1136576" y="548681"/>
            <a:ext cx="1368152" cy="504056"/>
          </a:xfrm>
        </p:spPr>
        <p:txBody>
          <a:bodyPr>
            <a:no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KPMG address</a:t>
            </a:r>
            <a:endParaRPr lang="en-GB" dirty="0"/>
          </a:p>
        </p:txBody>
      </p:sp>
      <p:sp>
        <p:nvSpPr>
          <p:cNvPr id="5" name="Text Placeholder 4"/>
          <p:cNvSpPr>
            <a:spLocks noGrp="1"/>
          </p:cNvSpPr>
          <p:nvPr>
            <p:ph type="body" sz="quarter" idx="10"/>
          </p:nvPr>
        </p:nvSpPr>
        <p:spPr bwMode="gray">
          <a:xfrm>
            <a:off x="273051" y="1269454"/>
            <a:ext cx="4608512" cy="4896396"/>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4"/>
          <p:cNvSpPr>
            <a:spLocks noGrp="1"/>
          </p:cNvSpPr>
          <p:nvPr>
            <p:ph type="body" sz="quarter" idx="11"/>
          </p:nvPr>
        </p:nvSpPr>
        <p:spPr bwMode="gray">
          <a:xfrm>
            <a:off x="5020469" y="1269454"/>
            <a:ext cx="4604544" cy="4896396"/>
          </a:xfrm>
          <a:ln w="6350">
            <a:solidFill>
              <a:srgbClr val="747678"/>
            </a:solidFill>
          </a:ln>
        </p:spPr>
        <p:txBody>
          <a:bodyPr lIns="72000" tIns="72000" rIns="72000" bIns="72000">
            <a:noAutofit/>
          </a:bodyPr>
          <a:lstStyle>
            <a:lvl1pPr>
              <a:lnSpc>
                <a:spcPct val="100000"/>
              </a:lnSpc>
              <a:spcBef>
                <a:spcPts val="336"/>
              </a:spcBef>
              <a:defRPr sz="700">
                <a:solidFill>
                  <a:schemeClr val="accent4"/>
                </a:solidFill>
                <a:latin typeface="+mn-lt"/>
                <a:cs typeface="Times New Roman" pitchFamily="18" charset="0"/>
              </a:defRPr>
            </a:lvl1pPr>
            <a:lvl2pPr>
              <a:lnSpc>
                <a:spcPct val="100000"/>
              </a:lnSpc>
              <a:spcBef>
                <a:spcPts val="336"/>
              </a:spcBef>
              <a:defRPr sz="700">
                <a:solidFill>
                  <a:schemeClr val="accent4"/>
                </a:solidFill>
                <a:latin typeface="+mn-lt"/>
                <a:cs typeface="Times New Roman" pitchFamily="18" charset="0"/>
              </a:defRPr>
            </a:lvl2pPr>
            <a:lvl3pPr>
              <a:lnSpc>
                <a:spcPct val="100000"/>
              </a:lnSpc>
              <a:spcBef>
                <a:spcPts val="336"/>
              </a:spcBef>
              <a:buClrTx/>
              <a:defRPr sz="700">
                <a:solidFill>
                  <a:schemeClr val="accent4"/>
                </a:solidFill>
                <a:latin typeface="+mn-lt"/>
                <a:cs typeface="Times New Roman" pitchFamily="18" charset="0"/>
              </a:defRPr>
            </a:lvl3pPr>
            <a:lvl4pPr>
              <a:lnSpc>
                <a:spcPct val="100000"/>
              </a:lnSpc>
              <a:spcBef>
                <a:spcPts val="336"/>
              </a:spcBef>
              <a:buClrTx/>
              <a:defRPr sz="700">
                <a:solidFill>
                  <a:schemeClr val="accent4"/>
                </a:solidFill>
                <a:latin typeface="+mn-lt"/>
                <a:cs typeface="Times New Roman" pitchFamily="18" charset="0"/>
              </a:defRPr>
            </a:lvl4pPr>
            <a:lvl5pPr>
              <a:lnSpc>
                <a:spcPct val="100000"/>
              </a:lnSpc>
              <a:spcBef>
                <a:spcPts val="336"/>
              </a:spcBef>
              <a:buClrTx/>
              <a:defRPr sz="700">
                <a:solidFill>
                  <a:schemeClr val="accent4"/>
                </a:solidFill>
                <a:latin typeface="+mn-lt"/>
                <a:cs typeface="Times New Roman" pitchFamily="18" charset="0"/>
              </a:defRPr>
            </a:lvl5pPr>
            <a:lvl6pPr>
              <a:lnSpc>
                <a:spcPct val="100000"/>
              </a:lnSpc>
              <a:spcBef>
                <a:spcPts val="336"/>
              </a:spcBef>
              <a:buClrTx/>
              <a:defRPr sz="700" baseline="0">
                <a:solidFill>
                  <a:schemeClr val="accent4"/>
                </a:solidFill>
                <a:latin typeface="+mn-lt"/>
                <a:cs typeface="Times New Roman" pitchFamily="18" charset="0"/>
              </a:defRPr>
            </a:lvl6pPr>
            <a:lvl7pPr>
              <a:lnSpc>
                <a:spcPct val="100000"/>
              </a:lnSpc>
              <a:spcBef>
                <a:spcPts val="336"/>
              </a:spcBef>
              <a:buClrTx/>
              <a:defRPr sz="700" baseline="0">
                <a:solidFill>
                  <a:schemeClr val="accent4"/>
                </a:solidFill>
                <a:latin typeface="+mn-lt"/>
                <a:cs typeface="Times New Roman" pitchFamily="18" charset="0"/>
              </a:defRPr>
            </a:lvl7pPr>
            <a:lvl8pPr>
              <a:lnSpc>
                <a:spcPct val="100000"/>
              </a:lnSpc>
              <a:spcBef>
                <a:spcPts val="336"/>
              </a:spcBef>
              <a:buClrTx/>
              <a:defRPr sz="700" baseline="0">
                <a:solidFill>
                  <a:schemeClr val="accent4"/>
                </a:solidFill>
                <a:latin typeface="+mn-lt"/>
                <a:cs typeface="Times New Roman" pitchFamily="18" charset="0"/>
              </a:defRPr>
            </a:lvl8pPr>
            <a:lvl9pPr>
              <a:lnSpc>
                <a:spcPct val="100000"/>
              </a:lnSpc>
              <a:spcBef>
                <a:spcPts val="336"/>
              </a:spcBef>
              <a:buClrTx/>
              <a:defRPr sz="700" baseline="0">
                <a:solidFill>
                  <a:schemeClr val="accent4"/>
                </a:solidFill>
                <a:latin typeface="+mn-lt"/>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25" name="Group 24"/>
          <p:cNvGrpSpPr>
            <a:grpSpLocks noChangeAspect="1"/>
          </p:cNvGrpSpPr>
          <p:nvPr userDrawn="1"/>
        </p:nvGrpSpPr>
        <p:grpSpPr>
          <a:xfrm>
            <a:off x="176213" y="0"/>
            <a:ext cx="963612" cy="700088"/>
            <a:chOff x="176213" y="0"/>
            <a:chExt cx="963612" cy="700088"/>
          </a:xfrm>
        </p:grpSpPr>
        <p:sp>
          <p:nvSpPr>
            <p:cNvPr id="26"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nvGrpSpPr>
            <p:cNvPr id="27" name="Group 24"/>
            <p:cNvGrpSpPr/>
            <p:nvPr userDrawn="1"/>
          </p:nvGrpSpPr>
          <p:grpSpPr>
            <a:xfrm>
              <a:off x="287338" y="215900"/>
              <a:ext cx="700087" cy="273050"/>
              <a:chOff x="287338" y="215900"/>
              <a:chExt cx="700087" cy="273050"/>
            </a:xfrm>
          </p:grpSpPr>
          <p:sp>
            <p:nvSpPr>
              <p:cNvPr id="28"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9"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273051" y="1269454"/>
            <a:ext cx="4604544" cy="4895850"/>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4"/>
          <p:cNvSpPr>
            <a:spLocks noGrp="1"/>
          </p:cNvSpPr>
          <p:nvPr>
            <p:ph type="body" sz="quarter" idx="11"/>
          </p:nvPr>
        </p:nvSpPr>
        <p:spPr bwMode="gray">
          <a:xfrm>
            <a:off x="5022056" y="1269454"/>
            <a:ext cx="4604544" cy="4895850"/>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4"/>
          <p:cNvSpPr>
            <a:spLocks noGrp="1"/>
          </p:cNvSpPr>
          <p:nvPr>
            <p:ph type="body" sz="quarter" idx="12"/>
          </p:nvPr>
        </p:nvSpPr>
        <p:spPr bwMode="gray">
          <a:xfrm>
            <a:off x="5025008" y="188640"/>
            <a:ext cx="4608511" cy="576262"/>
          </a:xfrm>
        </p:spPr>
        <p:txBody>
          <a:bodyPr>
            <a:noAutofit/>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dirty="0" smtClean="0"/>
              <a:t>Click to edit Master text styles</a:t>
            </a:r>
          </a:p>
        </p:txBody>
      </p:sp>
      <p:grpSp>
        <p:nvGrpSpPr>
          <p:cNvPr id="12" name="Group 11"/>
          <p:cNvGrpSpPr>
            <a:grpSpLocks noChangeAspect="1"/>
          </p:cNvGrpSpPr>
          <p:nvPr userDrawn="1"/>
        </p:nvGrpSpPr>
        <p:grpSpPr>
          <a:xfrm>
            <a:off x="176213" y="0"/>
            <a:ext cx="963612" cy="700088"/>
            <a:chOff x="176213" y="0"/>
            <a:chExt cx="963612" cy="700088"/>
          </a:xfrm>
        </p:grpSpPr>
        <p:sp>
          <p:nvSpPr>
            <p:cNvPr id="13"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nvGrpSpPr>
            <p:cNvPr id="14" name="Group 24"/>
            <p:cNvGrpSpPr/>
            <p:nvPr userDrawn="1"/>
          </p:nvGrpSpPr>
          <p:grpSpPr>
            <a:xfrm>
              <a:off x="287338" y="215900"/>
              <a:ext cx="700087" cy="273050"/>
              <a:chOff x="287338" y="215900"/>
              <a:chExt cx="700087" cy="273050"/>
            </a:xfrm>
          </p:grpSpPr>
          <p:sp>
            <p:nvSpPr>
              <p:cNvPr id="16"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7"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72480" y="1268760"/>
            <a:ext cx="4609083"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6"/>
          <p:cNvSpPr>
            <a:spLocks noGrp="1"/>
          </p:cNvSpPr>
          <p:nvPr>
            <p:ph type="body" sz="quarter" idx="11"/>
          </p:nvPr>
        </p:nvSpPr>
        <p:spPr bwMode="gray">
          <a:xfrm>
            <a:off x="5023867" y="1268760"/>
            <a:ext cx="4609083"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 Box 8"/>
          <p:cNvSpPr txBox="1">
            <a:spLocks noChangeArrowheads="1"/>
          </p:cNvSpPr>
          <p:nvPr/>
        </p:nvSpPr>
        <p:spPr bwMode="gray">
          <a:xfrm>
            <a:off x="272480" y="6381328"/>
            <a:ext cx="6696744" cy="257369"/>
          </a:xfrm>
          <a:prstGeom prst="rect">
            <a:avLst/>
          </a:prstGeom>
          <a:noFill/>
          <a:ln w="9525">
            <a:noFill/>
            <a:miter lim="800000"/>
            <a:headEnd/>
            <a:tailEnd/>
          </a:ln>
          <a:effectLst/>
        </p:spPr>
        <p:txBody>
          <a:bodyPr wrap="square" lIns="0" tIns="72000" rIns="0" bIns="0">
            <a:spAutoFit/>
          </a:bodyPr>
          <a:lstStyle/>
          <a:p>
            <a:pPr algn="l">
              <a:spcBef>
                <a:spcPts val="300"/>
              </a:spcBef>
            </a:pPr>
            <a:r>
              <a:rPr lang="en-GB" sz="600" dirty="0" smtClean="0">
                <a:solidFill>
                  <a:srgbClr val="00338D"/>
                </a:solidFill>
                <a:latin typeface="+mn-lt"/>
              </a:rPr>
              <a:t>© 2013 KPMG AG Wirtschaftsprüfungsgesellschaft, is a subsidiary of KPMG Europe LLP and a member firm of the KPMG network of independent member firms affiliated with KPMG International,</a:t>
            </a:r>
            <a:br>
              <a:rPr lang="en-GB" sz="600" dirty="0" smtClean="0">
                <a:solidFill>
                  <a:srgbClr val="00338D"/>
                </a:solidFill>
                <a:latin typeface="+mn-lt"/>
              </a:rPr>
            </a:br>
            <a:r>
              <a:rPr lang="en-GB" sz="600" dirty="0" smtClean="0">
                <a:solidFill>
                  <a:srgbClr val="00338D"/>
                </a:solidFill>
                <a:latin typeface="+mn-lt"/>
              </a:rPr>
              <a:t> a Swiss cooperative. All rights reserved. This document is confidential and its circulation and use are restricted. KPMG and the KPMG logo are registered trademarks of KPMG International. </a:t>
            </a:r>
          </a:p>
        </p:txBody>
      </p:sp>
      <p:sp>
        <p:nvSpPr>
          <p:cNvPr id="38" name="Freeform 23"/>
          <p:cNvSpPr>
            <a:spLocks noChangeAspect="1" noEditPoints="1"/>
          </p:cNvSpPr>
          <p:nvPr/>
        </p:nvSpPr>
        <p:spPr bwMode="gray">
          <a:xfrm>
            <a:off x="0" y="0"/>
            <a:ext cx="9904413" cy="1052513"/>
          </a:xfrm>
          <a:custGeom>
            <a:avLst/>
            <a:gdLst/>
            <a:ahLst/>
            <a:cxnLst>
              <a:cxn ang="0">
                <a:pos x="6239" y="0"/>
              </a:cxn>
              <a:cxn ang="0">
                <a:pos x="0" y="0"/>
              </a:cxn>
              <a:cxn ang="0">
                <a:pos x="0" y="663"/>
              </a:cxn>
              <a:cxn ang="0">
                <a:pos x="6067" y="663"/>
              </a:cxn>
              <a:cxn ang="0">
                <a:pos x="6239" y="0"/>
              </a:cxn>
              <a:cxn ang="0">
                <a:pos x="6239" y="0"/>
              </a:cxn>
              <a:cxn ang="0">
                <a:pos x="6239" y="0"/>
              </a:cxn>
            </a:cxnLst>
            <a:rect l="0" t="0" r="r" b="b"/>
            <a:pathLst>
              <a:path w="6239" h="663">
                <a:moveTo>
                  <a:pt x="6239" y="0"/>
                </a:moveTo>
                <a:lnTo>
                  <a:pt x="0" y="0"/>
                </a:lnTo>
                <a:lnTo>
                  <a:pt x="0" y="663"/>
                </a:lnTo>
                <a:lnTo>
                  <a:pt x="6067" y="663"/>
                </a:lnTo>
                <a:lnTo>
                  <a:pt x="6239" y="0"/>
                </a:lnTo>
                <a:close/>
                <a:moveTo>
                  <a:pt x="6239" y="0"/>
                </a:moveTo>
                <a:lnTo>
                  <a:pt x="623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US" sz="1800" kern="1200" dirty="0">
              <a:solidFill>
                <a:schemeClr val="tx1"/>
              </a:solidFill>
              <a:latin typeface="+mn-lt"/>
              <a:ea typeface="+mn-ea"/>
              <a:cs typeface="+mn-cs"/>
            </a:endParaRPr>
          </a:p>
        </p:txBody>
      </p:sp>
      <p:sp>
        <p:nvSpPr>
          <p:cNvPr id="56" name="Text Placeholder 55"/>
          <p:cNvSpPr>
            <a:spLocks noGrp="1"/>
          </p:cNvSpPr>
          <p:nvPr>
            <p:ph type="body" idx="1"/>
          </p:nvPr>
        </p:nvSpPr>
        <p:spPr bwMode="gray">
          <a:xfrm>
            <a:off x="272480" y="1268760"/>
            <a:ext cx="9361040" cy="489654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5" name="Title Placeholder 54"/>
          <p:cNvSpPr>
            <a:spLocks noGrp="1"/>
          </p:cNvSpPr>
          <p:nvPr>
            <p:ph type="title"/>
          </p:nvPr>
        </p:nvSpPr>
        <p:spPr bwMode="gray">
          <a:xfrm>
            <a:off x="272480" y="116632"/>
            <a:ext cx="9361040" cy="79208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lgn="l" rtl="0" eaLnBrk="1" fontAlgn="base" hangingPunct="1">
              <a:spcBef>
                <a:spcPct val="40000"/>
              </a:spcBef>
              <a:spcAft>
                <a:spcPct val="0"/>
              </a:spcAft>
            </a:pPr>
            <a:r>
              <a:rPr lang="en-US" dirty="0" smtClean="0"/>
              <a:t>Click to edit Master title style</a:t>
            </a:r>
            <a:endParaRPr lang="en-GB" dirty="0"/>
          </a:p>
        </p:txBody>
      </p:sp>
      <p:sp>
        <p:nvSpPr>
          <p:cNvPr id="32" name="Line 10"/>
          <p:cNvSpPr>
            <a:spLocks noChangeShapeType="1"/>
          </p:cNvSpPr>
          <p:nvPr/>
        </p:nvSpPr>
        <p:spPr bwMode="gray">
          <a:xfrm>
            <a:off x="273050" y="6381328"/>
            <a:ext cx="9359900" cy="0"/>
          </a:xfrm>
          <a:prstGeom prst="line">
            <a:avLst/>
          </a:prstGeom>
          <a:noFill/>
          <a:ln w="3175">
            <a:solidFill>
              <a:srgbClr val="97989A"/>
            </a:solidFill>
            <a:round/>
            <a:headEnd/>
            <a:tailEnd/>
          </a:ln>
        </p:spPr>
        <p:txBody>
          <a:bodyPr>
            <a:noAutofit/>
          </a:bodyPr>
          <a:lstStyle/>
          <a:p>
            <a:pPr algn="ctr">
              <a:spcBef>
                <a:spcPct val="50000"/>
              </a:spcBef>
              <a:defRPr/>
            </a:pPr>
            <a:endParaRPr lang="en-GB" dirty="0"/>
          </a:p>
        </p:txBody>
      </p:sp>
      <p:sp>
        <p:nvSpPr>
          <p:cNvPr id="34" name="Rectangle 33"/>
          <p:cNvSpPr/>
          <p:nvPr/>
        </p:nvSpPr>
        <p:spPr bwMode="gray">
          <a:xfrm>
            <a:off x="9129713" y="6381328"/>
            <a:ext cx="503237" cy="280987"/>
          </a:xfrm>
          <a:prstGeom prst="rect">
            <a:avLst/>
          </a:prstGeom>
          <a:ln>
            <a:miter lim="800000"/>
            <a:headEnd/>
            <a:tailEnd/>
          </a:ln>
        </p:spPr>
        <p:txBody>
          <a:bodyPr lIns="72000" tIns="72000" rIns="0" bIns="0">
            <a:noAutofit/>
          </a:bodyPr>
          <a:lstStyle/>
          <a:p>
            <a:pPr algn="r">
              <a:spcBef>
                <a:spcPct val="40000"/>
              </a:spcBef>
              <a:defRPr/>
            </a:pPr>
            <a:fld id="{6BA71C0A-9F0F-41ED-AE97-DBF05B351E59}" type="slidenum">
              <a:rPr lang="en-GB" sz="900">
                <a:solidFill>
                  <a:srgbClr val="00338D"/>
                </a:solidFill>
                <a:latin typeface="Arial"/>
              </a:rPr>
              <a:pPr algn="r">
                <a:spcBef>
                  <a:spcPct val="40000"/>
                </a:spcBef>
                <a:defRPr/>
              </a:pPr>
              <a:t>‹Nr.›</a:t>
            </a:fld>
            <a:endParaRPr lang="en-GB" sz="900" dirty="0">
              <a:solidFill>
                <a:srgbClr val="00338D"/>
              </a:solidFill>
              <a:latin typeface="Arial"/>
            </a:endParaRPr>
          </a:p>
        </p:txBody>
      </p:sp>
    </p:spTree>
  </p:cSld>
  <p:clrMap bg1="lt1" tx1="dk1" bg2="lt2" tx2="dk2" accent1="accent1" accent2="accent2" accent3="accent3" accent4="accent4" accent5="accent5" accent6="accent6" hlink="hlink" folHlink="folHlink"/>
  <p:sldLayoutIdLst>
    <p:sldLayoutId id="2147483769" r:id="rId1"/>
    <p:sldLayoutId id="2147483786" r:id="rId2"/>
    <p:sldLayoutId id="2147483787" r:id="rId3"/>
    <p:sldLayoutId id="2147483788" r:id="rId4"/>
    <p:sldLayoutId id="2147483789" r:id="rId5"/>
    <p:sldLayoutId id="2147483790" r:id="rId6"/>
    <p:sldLayoutId id="2147483777" r:id="rId7"/>
    <p:sldLayoutId id="2147483775" r:id="rId8"/>
    <p:sldLayoutId id="2147483776" r:id="rId9"/>
    <p:sldLayoutId id="2147483791" r:id="rId10"/>
    <p:sldLayoutId id="2147483792" r:id="rId11"/>
    <p:sldLayoutId id="2147483793" r:id="rId12"/>
    <p:sldLayoutId id="2147483785" r:id="rId13"/>
    <p:sldLayoutId id="2147483794" r:id="rId14"/>
    <p:sldLayoutId id="2147483778" r:id="rId15"/>
    <p:sldLayoutId id="2147483795" r:id="rId16"/>
    <p:sldLayoutId id="2147483796" r:id="rId17"/>
    <p:sldLayoutId id="2147483797" r:id="rId18"/>
    <p:sldLayoutId id="2147483798" r:id="rId19"/>
    <p:sldLayoutId id="2147483799" r:id="rId20"/>
    <p:sldLayoutId id="2147483780" r:id="rId21"/>
    <p:sldLayoutId id="2147483779" r:id="rId22"/>
    <p:sldLayoutId id="2147483783" r:id="rId23"/>
    <p:sldLayoutId id="2147483784" r:id="rId24"/>
    <p:sldLayoutId id="2147483800" r:id="rId25"/>
    <p:sldLayoutId id="2147483801" r:id="rId26"/>
  </p:sldLayoutIdLst>
  <p:txStyles>
    <p:titleStyle>
      <a:lvl1pPr algn="l" defTabSz="914400" rtl="0" eaLnBrk="1" latinLnBrk="0" hangingPunct="1">
        <a:spcBef>
          <a:spcPct val="0"/>
        </a:spcBef>
        <a:buNone/>
        <a:defRPr lang="en-GB" sz="1800" b="1" kern="1200" noProof="0" dirty="0">
          <a:solidFill>
            <a:schemeClr val="bg1"/>
          </a:solidFill>
          <a:latin typeface="Arial"/>
          <a:ea typeface="+mj-ea"/>
          <a:cs typeface="+mj-cs"/>
        </a:defRPr>
      </a:lvl1pPr>
      <a:lvl2pPr eaLnBrk="1" hangingPunct="1">
        <a:defRPr lang="en-GB" sz="1800" b="1" kern="1200" noProof="0" dirty="0">
          <a:solidFill>
            <a:schemeClr val="bg1"/>
          </a:solidFill>
          <a:latin typeface="+mj-lt"/>
          <a:ea typeface="+mj-ea"/>
          <a:cs typeface="+mj-cs"/>
        </a:defRPr>
      </a:lvl2pPr>
      <a:lvl3pPr eaLnBrk="1" hangingPunct="1">
        <a:defRPr lang="en-GB" sz="1800" b="1" kern="1200" noProof="0" dirty="0">
          <a:solidFill>
            <a:schemeClr val="bg1"/>
          </a:solidFill>
          <a:latin typeface="+mj-lt"/>
          <a:ea typeface="+mj-ea"/>
          <a:cs typeface="+mj-cs"/>
        </a:defRPr>
      </a:lvl3pPr>
      <a:lvl4pPr eaLnBrk="1" hangingPunct="1">
        <a:defRPr lang="en-GB" sz="1800" b="1" kern="1200" noProof="0" dirty="0">
          <a:solidFill>
            <a:schemeClr val="bg1"/>
          </a:solidFill>
          <a:latin typeface="+mj-lt"/>
          <a:ea typeface="+mj-ea"/>
          <a:cs typeface="+mj-cs"/>
        </a:defRPr>
      </a:lvl4pPr>
      <a:lvl5pPr eaLnBrk="1" hangingPunct="1">
        <a:defRPr lang="en-GB" sz="1800" b="1" kern="1200" noProof="0" dirty="0">
          <a:solidFill>
            <a:schemeClr val="bg1"/>
          </a:solidFill>
          <a:latin typeface="+mj-lt"/>
          <a:ea typeface="+mj-ea"/>
          <a:cs typeface="+mj-cs"/>
        </a:defRPr>
      </a:lvl5pPr>
      <a:lvl6pPr eaLnBrk="1" hangingPunct="1">
        <a:defRPr lang="en-GB" sz="1800" b="1" kern="1200" noProof="0" dirty="0">
          <a:solidFill>
            <a:schemeClr val="bg1"/>
          </a:solidFill>
          <a:latin typeface="+mj-lt"/>
          <a:ea typeface="+mj-ea"/>
          <a:cs typeface="+mj-cs"/>
        </a:defRPr>
      </a:lvl6pPr>
      <a:lvl7pPr eaLnBrk="1" hangingPunct="1">
        <a:defRPr lang="en-GB" sz="1800" b="1" kern="1200" noProof="0" dirty="0">
          <a:solidFill>
            <a:schemeClr val="bg1"/>
          </a:solidFill>
          <a:latin typeface="+mj-lt"/>
          <a:ea typeface="+mj-ea"/>
          <a:cs typeface="+mj-cs"/>
        </a:defRPr>
      </a:lvl7pPr>
      <a:lvl8pPr eaLnBrk="1" hangingPunct="1">
        <a:defRPr lang="en-GB" sz="1800" b="1" kern="1200" noProof="0" dirty="0">
          <a:solidFill>
            <a:schemeClr val="bg1"/>
          </a:solidFill>
          <a:latin typeface="+mj-lt"/>
          <a:ea typeface="+mj-ea"/>
          <a:cs typeface="+mj-cs"/>
        </a:defRPr>
      </a:lvl8pPr>
      <a:lvl9pPr eaLnBrk="1" hangingPunct="1">
        <a:defRPr lang="en-GB" sz="1800" b="1" kern="1200" noProof="0" dirty="0">
          <a:solidFill>
            <a:schemeClr val="bg1"/>
          </a:solidFill>
          <a:latin typeface="+mj-lt"/>
          <a:ea typeface="+mj-ea"/>
          <a:cs typeface="+mj-cs"/>
        </a:defRPr>
      </a:lvl9pPr>
    </p:titleStyle>
    <p:body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dsommer@kpmg.com"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a:xfrm>
            <a:off x="344488" y="1484784"/>
            <a:ext cx="3816424" cy="1728192"/>
          </a:xfrm>
          <a:prstGeom prst="rect">
            <a:avLst/>
          </a:prstGeom>
        </p:spPr>
        <p:txBody>
          <a:bodyPr/>
          <a:lstStyle/>
          <a:p>
            <a:r>
              <a:rPr lang="en-GB" sz="2800" dirty="0" smtClean="0"/>
              <a:t>FVA - Putting </a:t>
            </a:r>
            <a:r>
              <a:rPr lang="en-GB" sz="2800" dirty="0"/>
              <a:t>funding into the </a:t>
            </a:r>
            <a:r>
              <a:rPr lang="en-GB" sz="2800" dirty="0" smtClean="0"/>
              <a:t>equation</a:t>
            </a:r>
            <a:endParaRPr lang="en-GB" sz="2800" dirty="0">
              <a:latin typeface="Arial"/>
            </a:endParaRPr>
          </a:p>
        </p:txBody>
      </p:sp>
      <p:sp>
        <p:nvSpPr>
          <p:cNvPr id="5" name="Subtitle 4"/>
          <p:cNvSpPr>
            <a:spLocks noGrp="1"/>
          </p:cNvSpPr>
          <p:nvPr>
            <p:ph type="body" sz="quarter" idx="10"/>
          </p:nvPr>
        </p:nvSpPr>
        <p:spPr bwMode="gray">
          <a:xfrm>
            <a:off x="344488" y="3789363"/>
            <a:ext cx="3168352" cy="1079500"/>
          </a:xfrm>
          <a:prstGeom prst="rect">
            <a:avLst/>
          </a:prstGeom>
        </p:spPr>
        <p:txBody>
          <a:bodyPr/>
          <a:lstStyle/>
          <a:p>
            <a:r>
              <a:rPr lang="en-GB" dirty="0" smtClean="0">
                <a:latin typeface="Arial"/>
              </a:rPr>
              <a:t>3</a:t>
            </a:r>
            <a:r>
              <a:rPr lang="en-GB" baseline="30000" dirty="0" smtClean="0">
                <a:latin typeface="Arial"/>
              </a:rPr>
              <a:t>rd</a:t>
            </a:r>
            <a:r>
              <a:rPr lang="en-GB" dirty="0" smtClean="0">
                <a:latin typeface="Arial"/>
              </a:rPr>
              <a:t> Marcus Evans Derivatives Funding Valuation conference</a:t>
            </a:r>
          </a:p>
          <a:p>
            <a:r>
              <a:rPr lang="en-GB" dirty="0" smtClean="0">
                <a:latin typeface="Arial"/>
              </a:rPr>
              <a:t>September 2013</a:t>
            </a:r>
            <a:endParaRPr lang="en-GB" dirty="0">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6"/>
          <p:cNvSpPr>
            <a:spLocks noChangeArrowheads="1"/>
          </p:cNvSpPr>
          <p:nvPr/>
        </p:nvSpPr>
        <p:spPr bwMode="gray">
          <a:xfrm>
            <a:off x="1793801" y="1988840"/>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smtClean="0">
                <a:solidFill>
                  <a:schemeClr val="bg1"/>
                </a:solidFill>
              </a:rPr>
              <a:t>Background</a:t>
            </a:r>
          </a:p>
        </p:txBody>
      </p:sp>
      <p:sp>
        <p:nvSpPr>
          <p:cNvPr id="16" name="Text Box 37"/>
          <p:cNvSpPr txBox="1">
            <a:spLocks noChangeArrowheads="1"/>
          </p:cNvSpPr>
          <p:nvPr/>
        </p:nvSpPr>
        <p:spPr bwMode="gray">
          <a:xfrm>
            <a:off x="1123876" y="1988840"/>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smtClean="0">
                <a:solidFill>
                  <a:schemeClr val="bg1"/>
                </a:solidFill>
              </a:rPr>
              <a:t>I</a:t>
            </a:r>
            <a:endParaRPr lang="en-GB" sz="1400" b="1">
              <a:solidFill>
                <a:schemeClr val="bg1"/>
              </a:solidFill>
            </a:endParaRPr>
          </a:p>
        </p:txBody>
      </p:sp>
      <p:sp>
        <p:nvSpPr>
          <p:cNvPr id="21" name="Rectangle 46"/>
          <p:cNvSpPr>
            <a:spLocks noChangeArrowheads="1"/>
          </p:cNvSpPr>
          <p:nvPr/>
        </p:nvSpPr>
        <p:spPr bwMode="gray">
          <a:xfrm>
            <a:off x="1793801" y="2574628"/>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err="1" smtClean="0">
                <a:solidFill>
                  <a:schemeClr val="bg1"/>
                </a:solidFill>
              </a:rPr>
              <a:t>FVA</a:t>
            </a:r>
            <a:r>
              <a:rPr lang="en-GB" sz="1400" b="1" dirty="0" smtClean="0">
                <a:solidFill>
                  <a:schemeClr val="bg1"/>
                </a:solidFill>
              </a:rPr>
              <a:t> Calculation</a:t>
            </a:r>
          </a:p>
        </p:txBody>
      </p:sp>
      <p:sp>
        <p:nvSpPr>
          <p:cNvPr id="22" name="Text Box 47"/>
          <p:cNvSpPr txBox="1">
            <a:spLocks noChangeArrowheads="1"/>
          </p:cNvSpPr>
          <p:nvPr/>
        </p:nvSpPr>
        <p:spPr bwMode="gray">
          <a:xfrm>
            <a:off x="1123876" y="2574628"/>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smtClean="0">
                <a:solidFill>
                  <a:schemeClr val="bg1"/>
                </a:solidFill>
              </a:rPr>
              <a:t>II</a:t>
            </a:r>
            <a:endParaRPr lang="en-GB" sz="1400" b="1">
              <a:solidFill>
                <a:schemeClr val="bg1"/>
              </a:solidFill>
            </a:endParaRPr>
          </a:p>
        </p:txBody>
      </p:sp>
      <p:sp>
        <p:nvSpPr>
          <p:cNvPr id="4" name="Title 3"/>
          <p:cNvSpPr>
            <a:spLocks noGrp="1"/>
          </p:cNvSpPr>
          <p:nvPr>
            <p:ph type="title"/>
          </p:nvPr>
        </p:nvSpPr>
        <p:spPr/>
        <p:txBody>
          <a:bodyPr/>
          <a:lstStyle/>
          <a:p>
            <a:r>
              <a:rPr lang="en-GB" dirty="0" smtClean="0"/>
              <a:t>Contents</a:t>
            </a:r>
            <a:endParaRPr lang="en-GB" dirty="0"/>
          </a:p>
        </p:txBody>
      </p:sp>
      <p:sp>
        <p:nvSpPr>
          <p:cNvPr id="7" name="Rectangle 46"/>
          <p:cNvSpPr>
            <a:spLocks noChangeArrowheads="1"/>
          </p:cNvSpPr>
          <p:nvPr/>
        </p:nvSpPr>
        <p:spPr bwMode="gray">
          <a:xfrm>
            <a:off x="1806501" y="3159249"/>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smtClean="0">
                <a:solidFill>
                  <a:schemeClr val="bg1"/>
                </a:solidFill>
              </a:rPr>
              <a:t>Operating Model</a:t>
            </a:r>
          </a:p>
        </p:txBody>
      </p:sp>
      <p:sp>
        <p:nvSpPr>
          <p:cNvPr id="8" name="Text Box 47"/>
          <p:cNvSpPr txBox="1">
            <a:spLocks noChangeArrowheads="1"/>
          </p:cNvSpPr>
          <p:nvPr/>
        </p:nvSpPr>
        <p:spPr bwMode="gray">
          <a:xfrm>
            <a:off x="1136576" y="3159249"/>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dirty="0" smtClean="0">
                <a:solidFill>
                  <a:schemeClr val="bg1"/>
                </a:solidFill>
              </a:rPr>
              <a:t>III</a:t>
            </a:r>
            <a:endParaRPr lang="en-GB" sz="1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128464" y="3949948"/>
            <a:ext cx="5688632" cy="2340000"/>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nchorCtr="0"/>
          <a:lstStyle/>
          <a:p>
            <a:pPr algn="ctr"/>
            <a:r>
              <a:rPr lang="en-GB" sz="1200" b="1" dirty="0" smtClean="0">
                <a:solidFill>
                  <a:schemeClr val="tx1"/>
                </a:solidFill>
              </a:rPr>
              <a:t>Differences between FVA and </a:t>
            </a:r>
            <a:r>
              <a:rPr lang="en-GB" sz="1200" b="1" dirty="0" err="1" smtClean="0">
                <a:solidFill>
                  <a:schemeClr val="tx1"/>
                </a:solidFill>
              </a:rPr>
              <a:t>DVA</a:t>
            </a:r>
            <a:r>
              <a:rPr lang="en-GB" sz="1200" b="1" dirty="0" smtClean="0">
                <a:solidFill>
                  <a:schemeClr val="tx1"/>
                </a:solidFill>
              </a:rPr>
              <a:t> and their consolidation</a:t>
            </a:r>
            <a:endParaRPr lang="en-GB" sz="1200" b="1" dirty="0">
              <a:solidFill>
                <a:schemeClr val="tx1"/>
              </a:solidFill>
            </a:endParaRPr>
          </a:p>
        </p:txBody>
      </p:sp>
      <p:sp>
        <p:nvSpPr>
          <p:cNvPr id="13" name="Rechteck 12"/>
          <p:cNvSpPr/>
          <p:nvPr/>
        </p:nvSpPr>
        <p:spPr>
          <a:xfrm>
            <a:off x="136525" y="1139800"/>
            <a:ext cx="9504000" cy="2543200"/>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nchorCtr="0"/>
          <a:lstStyle/>
          <a:p>
            <a:pPr algn="ctr">
              <a:spcBef>
                <a:spcPts val="1200"/>
              </a:spcBef>
            </a:pPr>
            <a:r>
              <a:rPr lang="en-GB" sz="1200" b="1" dirty="0" smtClean="0">
                <a:solidFill>
                  <a:schemeClr val="tx1"/>
                </a:solidFill>
              </a:rPr>
              <a:t>General principles for FVA calculation</a:t>
            </a:r>
            <a:endParaRPr lang="en-GB" sz="1200" b="1" dirty="0">
              <a:solidFill>
                <a:schemeClr val="tx1"/>
              </a:solidFill>
            </a:endParaRPr>
          </a:p>
        </p:txBody>
      </p:sp>
      <p:sp>
        <p:nvSpPr>
          <p:cNvPr id="9" name="Titel 8"/>
          <p:cNvSpPr>
            <a:spLocks noGrp="1"/>
          </p:cNvSpPr>
          <p:nvPr>
            <p:ph type="title"/>
          </p:nvPr>
        </p:nvSpPr>
        <p:spPr/>
        <p:txBody>
          <a:bodyPr/>
          <a:lstStyle/>
          <a:p>
            <a:r>
              <a:rPr lang="en-GB" dirty="0" smtClean="0"/>
              <a:t>Putting funding into the equation: KPMG’s view on </a:t>
            </a:r>
            <a:r>
              <a:rPr lang="en-GB" dirty="0" err="1" smtClean="0"/>
              <a:t>FVA</a:t>
            </a:r>
            <a:endParaRPr lang="en-GB" dirty="0"/>
          </a:p>
        </p:txBody>
      </p:sp>
      <p:sp>
        <p:nvSpPr>
          <p:cNvPr id="4" name="Rechteck 3"/>
          <p:cNvSpPr/>
          <p:nvPr/>
        </p:nvSpPr>
        <p:spPr>
          <a:xfrm>
            <a:off x="200472" y="1524859"/>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1</a:t>
            </a:r>
            <a:endParaRPr lang="en-GB" sz="1200" b="1" dirty="0"/>
          </a:p>
        </p:txBody>
      </p:sp>
      <p:sp>
        <p:nvSpPr>
          <p:cNvPr id="6" name="Rechteck 5"/>
          <p:cNvSpPr/>
          <p:nvPr/>
        </p:nvSpPr>
        <p:spPr>
          <a:xfrm>
            <a:off x="2090540" y="1524858"/>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2</a:t>
            </a:r>
            <a:endParaRPr lang="en-GB" sz="1200" b="1" dirty="0"/>
          </a:p>
        </p:txBody>
      </p:sp>
      <p:sp>
        <p:nvSpPr>
          <p:cNvPr id="7" name="Rechteck 6"/>
          <p:cNvSpPr/>
          <p:nvPr/>
        </p:nvSpPr>
        <p:spPr>
          <a:xfrm>
            <a:off x="3980608" y="1524858"/>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3</a:t>
            </a:r>
            <a:endParaRPr lang="en-GB" sz="1200" b="1" dirty="0"/>
          </a:p>
        </p:txBody>
      </p:sp>
      <p:sp>
        <p:nvSpPr>
          <p:cNvPr id="10" name="Rechteck 9"/>
          <p:cNvSpPr/>
          <p:nvPr/>
        </p:nvSpPr>
        <p:spPr>
          <a:xfrm>
            <a:off x="200473" y="1884576"/>
            <a:ext cx="1799630" cy="1760324"/>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Valuation models need to take into account all cash flows associated with a derivative - including collateral flows and funding cost and benefits</a:t>
            </a:r>
          </a:p>
        </p:txBody>
      </p:sp>
      <p:sp>
        <p:nvSpPr>
          <p:cNvPr id="11" name="Rechteck 10"/>
          <p:cNvSpPr/>
          <p:nvPr/>
        </p:nvSpPr>
        <p:spPr>
          <a:xfrm>
            <a:off x="2090541" y="1884576"/>
            <a:ext cx="1799630" cy="1760324"/>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Assumptions concerning effective </a:t>
            </a:r>
            <a:r>
              <a:rPr lang="en-GB" sz="1200" dirty="0" smtClean="0">
                <a:solidFill>
                  <a:schemeClr val="tx1"/>
                </a:solidFill>
              </a:rPr>
              <a:t>life times </a:t>
            </a:r>
            <a:r>
              <a:rPr lang="en-GB" sz="1200" dirty="0" smtClean="0">
                <a:solidFill>
                  <a:schemeClr val="tx1"/>
                </a:solidFill>
              </a:rPr>
              <a:t>of uncollateralised derivatives positions will influence </a:t>
            </a:r>
            <a:r>
              <a:rPr lang="en-GB" sz="1200" dirty="0" err="1" smtClean="0">
                <a:solidFill>
                  <a:schemeClr val="tx1"/>
                </a:solidFill>
              </a:rPr>
              <a:t>FVA</a:t>
            </a:r>
            <a:r>
              <a:rPr lang="en-GB" sz="1200" dirty="0" smtClean="0">
                <a:solidFill>
                  <a:schemeClr val="tx1"/>
                </a:solidFill>
              </a:rPr>
              <a:t> </a:t>
            </a:r>
            <a:endParaRPr lang="en-GB" sz="1200" dirty="0">
              <a:solidFill>
                <a:schemeClr val="tx1"/>
              </a:solidFill>
            </a:endParaRPr>
          </a:p>
        </p:txBody>
      </p:sp>
      <p:sp>
        <p:nvSpPr>
          <p:cNvPr id="12" name="Rechteck 11"/>
          <p:cNvSpPr/>
          <p:nvPr/>
        </p:nvSpPr>
        <p:spPr>
          <a:xfrm>
            <a:off x="3980609" y="1884576"/>
            <a:ext cx="1799630" cy="1760324"/>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From </a:t>
            </a:r>
            <a:r>
              <a:rPr lang="en-GB" sz="1200" dirty="0" smtClean="0">
                <a:solidFill>
                  <a:schemeClr val="tx1"/>
                </a:solidFill>
              </a:rPr>
              <a:t>a bank management perspective a close alignment between the rules for </a:t>
            </a:r>
            <a:r>
              <a:rPr lang="en-GB" sz="1200" dirty="0" err="1" smtClean="0">
                <a:solidFill>
                  <a:schemeClr val="tx1"/>
                </a:solidFill>
              </a:rPr>
              <a:t>FVA</a:t>
            </a:r>
            <a:r>
              <a:rPr lang="en-GB" sz="1200" dirty="0" smtClean="0">
                <a:solidFill>
                  <a:schemeClr val="tx1"/>
                </a:solidFill>
              </a:rPr>
              <a:t> calculation and the bank’s funds transfer pricing rules would be desirable </a:t>
            </a:r>
            <a:endParaRPr lang="en-GB" sz="1200" dirty="0">
              <a:solidFill>
                <a:schemeClr val="tx1"/>
              </a:solidFill>
            </a:endParaRPr>
          </a:p>
        </p:txBody>
      </p:sp>
      <p:sp>
        <p:nvSpPr>
          <p:cNvPr id="24" name="Rechteck 23"/>
          <p:cNvSpPr/>
          <p:nvPr/>
        </p:nvSpPr>
        <p:spPr>
          <a:xfrm>
            <a:off x="5870676" y="1524858"/>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4</a:t>
            </a:r>
            <a:endParaRPr lang="en-GB" sz="1200" b="1" dirty="0"/>
          </a:p>
        </p:txBody>
      </p:sp>
      <p:sp>
        <p:nvSpPr>
          <p:cNvPr id="25" name="Rechteck 24"/>
          <p:cNvSpPr/>
          <p:nvPr/>
        </p:nvSpPr>
        <p:spPr>
          <a:xfrm>
            <a:off x="5870677" y="1884576"/>
            <a:ext cx="1799630" cy="1760324"/>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Despite the bank- specific nature of </a:t>
            </a:r>
            <a:r>
              <a:rPr lang="en-GB" sz="1200" dirty="0" err="1" smtClean="0">
                <a:solidFill>
                  <a:schemeClr val="tx1"/>
                </a:solidFill>
              </a:rPr>
              <a:t>FVA</a:t>
            </a:r>
            <a:r>
              <a:rPr lang="en-GB" sz="1200" dirty="0" smtClean="0">
                <a:solidFill>
                  <a:schemeClr val="tx1"/>
                </a:solidFill>
              </a:rPr>
              <a:t> calculated using a bank’s own funding curve this can often still be justified as a reasonable estimate of funding </a:t>
            </a:r>
            <a:r>
              <a:rPr lang="en-GB" sz="1200" dirty="0" smtClean="0">
                <a:solidFill>
                  <a:schemeClr val="tx1"/>
                </a:solidFill>
              </a:rPr>
              <a:t>cost </a:t>
            </a:r>
            <a:r>
              <a:rPr lang="en-GB" sz="1200" dirty="0" smtClean="0">
                <a:solidFill>
                  <a:schemeClr val="tx1"/>
                </a:solidFill>
              </a:rPr>
              <a:t>and benefits in </a:t>
            </a:r>
            <a:r>
              <a:rPr lang="en-GB" sz="1200" dirty="0" err="1" smtClean="0">
                <a:solidFill>
                  <a:schemeClr val="tx1"/>
                </a:solidFill>
              </a:rPr>
              <a:t>IFRS</a:t>
            </a:r>
            <a:r>
              <a:rPr lang="en-GB" sz="1200" dirty="0" smtClean="0">
                <a:solidFill>
                  <a:schemeClr val="tx1"/>
                </a:solidFill>
              </a:rPr>
              <a:t> fair value calculations </a:t>
            </a:r>
          </a:p>
        </p:txBody>
      </p:sp>
      <p:sp>
        <p:nvSpPr>
          <p:cNvPr id="16" name="Rechteck 15"/>
          <p:cNvSpPr/>
          <p:nvPr/>
        </p:nvSpPr>
        <p:spPr>
          <a:xfrm>
            <a:off x="191964" y="4331505"/>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6</a:t>
            </a:r>
            <a:endParaRPr lang="en-GB" sz="1200" b="1" dirty="0"/>
          </a:p>
        </p:txBody>
      </p:sp>
      <p:sp>
        <p:nvSpPr>
          <p:cNvPr id="17" name="Rechteck 16"/>
          <p:cNvSpPr/>
          <p:nvPr/>
        </p:nvSpPr>
        <p:spPr>
          <a:xfrm>
            <a:off x="2068364" y="4329818"/>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7</a:t>
            </a:r>
            <a:endParaRPr lang="en-GB" sz="1200" b="1" dirty="0"/>
          </a:p>
        </p:txBody>
      </p:sp>
      <p:sp>
        <p:nvSpPr>
          <p:cNvPr id="19" name="Rechteck 18"/>
          <p:cNvSpPr/>
          <p:nvPr/>
        </p:nvSpPr>
        <p:spPr>
          <a:xfrm>
            <a:off x="191796" y="4689536"/>
            <a:ext cx="1799630" cy="1547776"/>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FVA</a:t>
            </a:r>
            <a:r>
              <a:rPr lang="en-GB" sz="1200" dirty="0" smtClean="0">
                <a:solidFill>
                  <a:schemeClr val="tx1"/>
                </a:solidFill>
              </a:rPr>
              <a:t> </a:t>
            </a:r>
            <a:r>
              <a:rPr lang="en-GB" sz="1200" dirty="0" smtClean="0">
                <a:solidFill>
                  <a:schemeClr val="tx1"/>
                </a:solidFill>
              </a:rPr>
              <a:t>has potential overlaps with both </a:t>
            </a:r>
            <a:r>
              <a:rPr lang="en-GB" sz="1200" dirty="0" err="1" smtClean="0">
                <a:solidFill>
                  <a:schemeClr val="tx1"/>
                </a:solidFill>
              </a:rPr>
              <a:t>CVA</a:t>
            </a:r>
            <a:r>
              <a:rPr lang="en-GB" sz="1200" dirty="0" smtClean="0">
                <a:solidFill>
                  <a:schemeClr val="tx1"/>
                </a:solidFill>
              </a:rPr>
              <a:t> and </a:t>
            </a:r>
            <a:r>
              <a:rPr lang="en-GB" sz="1200" dirty="0" err="1" smtClean="0">
                <a:solidFill>
                  <a:schemeClr val="tx1"/>
                </a:solidFill>
              </a:rPr>
              <a:t>DVA</a:t>
            </a:r>
            <a:r>
              <a:rPr lang="en-GB" sz="1200" dirty="0" smtClean="0">
                <a:solidFill>
                  <a:schemeClr val="tx1"/>
                </a:solidFill>
              </a:rPr>
              <a:t> that need to be taken care of in a consistent pricing/valuation framework </a:t>
            </a:r>
          </a:p>
        </p:txBody>
      </p:sp>
      <p:sp>
        <p:nvSpPr>
          <p:cNvPr id="20" name="Rechteck 19"/>
          <p:cNvSpPr/>
          <p:nvPr/>
        </p:nvSpPr>
        <p:spPr>
          <a:xfrm>
            <a:off x="2068364" y="4689536"/>
            <a:ext cx="1799630" cy="1547776"/>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One </a:t>
            </a:r>
            <a:r>
              <a:rPr lang="en-GB" sz="1200" dirty="0" smtClean="0">
                <a:solidFill>
                  <a:schemeClr val="tx1"/>
                </a:solidFill>
              </a:rPr>
              <a:t>way to avoid double counting between </a:t>
            </a:r>
            <a:r>
              <a:rPr lang="en-GB" sz="1200" dirty="0" err="1" smtClean="0">
                <a:solidFill>
                  <a:schemeClr val="tx1"/>
                </a:solidFill>
              </a:rPr>
              <a:t>FVA</a:t>
            </a:r>
            <a:r>
              <a:rPr lang="en-GB" sz="1200" dirty="0" smtClean="0">
                <a:solidFill>
                  <a:schemeClr val="tx1"/>
                </a:solidFill>
              </a:rPr>
              <a:t> on the one hand side and </a:t>
            </a:r>
            <a:r>
              <a:rPr lang="en-GB" sz="1200" dirty="0" err="1" smtClean="0">
                <a:solidFill>
                  <a:schemeClr val="tx1"/>
                </a:solidFill>
              </a:rPr>
              <a:t>CVA</a:t>
            </a:r>
            <a:r>
              <a:rPr lang="en-GB" sz="1200" dirty="0" smtClean="0">
                <a:solidFill>
                  <a:schemeClr val="tx1"/>
                </a:solidFill>
              </a:rPr>
              <a:t>/</a:t>
            </a:r>
            <a:r>
              <a:rPr lang="en-GB" sz="1200" dirty="0" err="1" smtClean="0">
                <a:solidFill>
                  <a:schemeClr val="tx1"/>
                </a:solidFill>
              </a:rPr>
              <a:t>DVA</a:t>
            </a:r>
            <a:r>
              <a:rPr lang="en-GB" sz="1200" dirty="0" smtClean="0">
                <a:solidFill>
                  <a:schemeClr val="tx1"/>
                </a:solidFill>
              </a:rPr>
              <a:t> on the other is to take one as the increment to the other. </a:t>
            </a:r>
            <a:endParaRPr lang="en-GB" sz="1200" dirty="0">
              <a:solidFill>
                <a:schemeClr val="tx1"/>
              </a:solidFill>
            </a:endParaRPr>
          </a:p>
        </p:txBody>
      </p:sp>
      <p:sp>
        <p:nvSpPr>
          <p:cNvPr id="21" name="Rechteck 20"/>
          <p:cNvSpPr/>
          <p:nvPr/>
        </p:nvSpPr>
        <p:spPr>
          <a:xfrm>
            <a:off x="3945458" y="4329818"/>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8</a:t>
            </a:r>
            <a:endParaRPr lang="en-GB" sz="1200" b="1" dirty="0"/>
          </a:p>
        </p:txBody>
      </p:sp>
      <p:sp>
        <p:nvSpPr>
          <p:cNvPr id="22" name="Rechteck 21"/>
          <p:cNvSpPr/>
          <p:nvPr/>
        </p:nvSpPr>
        <p:spPr>
          <a:xfrm>
            <a:off x="3945458" y="4689536"/>
            <a:ext cx="1799630" cy="1547776"/>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Whilst </a:t>
            </a:r>
            <a:r>
              <a:rPr lang="en-GB" sz="1200" dirty="0" err="1" smtClean="0">
                <a:solidFill>
                  <a:schemeClr val="tx1"/>
                </a:solidFill>
              </a:rPr>
              <a:t>DVA</a:t>
            </a:r>
            <a:r>
              <a:rPr lang="en-GB" sz="1200" dirty="0" smtClean="0">
                <a:solidFill>
                  <a:schemeClr val="tx1"/>
                </a:solidFill>
              </a:rPr>
              <a:t> is an accounting requirement it should not be considered in managing the business </a:t>
            </a:r>
            <a:endParaRPr lang="de-DE" sz="1200" dirty="0">
              <a:solidFill>
                <a:schemeClr val="tx1"/>
              </a:solidFill>
            </a:endParaRPr>
          </a:p>
        </p:txBody>
      </p:sp>
      <p:sp>
        <p:nvSpPr>
          <p:cNvPr id="26" name="Rechteck 25"/>
          <p:cNvSpPr/>
          <p:nvPr/>
        </p:nvSpPr>
        <p:spPr>
          <a:xfrm>
            <a:off x="5889104" y="3948112"/>
            <a:ext cx="3751421" cy="2340000"/>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nchorCtr="0"/>
          <a:lstStyle/>
          <a:p>
            <a:pPr algn="ctr"/>
            <a:r>
              <a:rPr lang="en-GB" sz="1200" b="1" dirty="0" smtClean="0">
                <a:solidFill>
                  <a:schemeClr val="tx1"/>
                </a:solidFill>
              </a:rPr>
              <a:t>(Active) management and governance</a:t>
            </a:r>
            <a:endParaRPr lang="en-GB" sz="1200" b="1" dirty="0">
              <a:solidFill>
                <a:schemeClr val="tx1"/>
              </a:solidFill>
            </a:endParaRPr>
          </a:p>
        </p:txBody>
      </p:sp>
      <p:sp>
        <p:nvSpPr>
          <p:cNvPr id="28" name="Rechteck 27"/>
          <p:cNvSpPr/>
          <p:nvPr/>
        </p:nvSpPr>
        <p:spPr>
          <a:xfrm>
            <a:off x="5948412" y="4329818"/>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9</a:t>
            </a:r>
            <a:endParaRPr lang="en-GB" sz="1200" b="1" dirty="0"/>
          </a:p>
        </p:txBody>
      </p:sp>
      <p:sp>
        <p:nvSpPr>
          <p:cNvPr id="31" name="Rechteck 30"/>
          <p:cNvSpPr/>
          <p:nvPr/>
        </p:nvSpPr>
        <p:spPr>
          <a:xfrm>
            <a:off x="5948412" y="4689536"/>
            <a:ext cx="1799630" cy="1547776"/>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There </a:t>
            </a:r>
            <a:r>
              <a:rPr lang="en-GB" sz="1200" dirty="0" smtClean="0">
                <a:solidFill>
                  <a:schemeClr val="tx1"/>
                </a:solidFill>
              </a:rPr>
              <a:t>are advantages to managing </a:t>
            </a:r>
            <a:r>
              <a:rPr lang="en-GB" sz="1200" dirty="0" err="1" smtClean="0">
                <a:solidFill>
                  <a:schemeClr val="tx1"/>
                </a:solidFill>
              </a:rPr>
              <a:t>FVA</a:t>
            </a:r>
            <a:r>
              <a:rPr lang="en-GB" sz="1200" dirty="0" smtClean="0">
                <a:solidFill>
                  <a:schemeClr val="tx1"/>
                </a:solidFill>
              </a:rPr>
              <a:t> centrally, and close alignment to the </a:t>
            </a:r>
            <a:r>
              <a:rPr lang="en-GB" sz="1200" dirty="0" err="1" smtClean="0">
                <a:solidFill>
                  <a:schemeClr val="tx1"/>
                </a:solidFill>
              </a:rPr>
              <a:t>CVA</a:t>
            </a:r>
            <a:r>
              <a:rPr lang="en-GB" sz="1200" dirty="0" smtClean="0">
                <a:solidFill>
                  <a:schemeClr val="tx1"/>
                </a:solidFill>
              </a:rPr>
              <a:t> desk can be efficient </a:t>
            </a:r>
          </a:p>
        </p:txBody>
      </p:sp>
      <p:sp>
        <p:nvSpPr>
          <p:cNvPr id="27" name="Rechteck 26"/>
          <p:cNvSpPr/>
          <p:nvPr/>
        </p:nvSpPr>
        <p:spPr>
          <a:xfrm>
            <a:off x="7760743" y="1524858"/>
            <a:ext cx="1799630" cy="355539"/>
          </a:xfrm>
          <a:prstGeom prst="rect">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Proposition 5</a:t>
            </a:r>
            <a:endParaRPr lang="en-GB" sz="1200" b="1" dirty="0"/>
          </a:p>
        </p:txBody>
      </p:sp>
      <p:sp>
        <p:nvSpPr>
          <p:cNvPr id="30" name="Rechteck 29"/>
          <p:cNvSpPr/>
          <p:nvPr/>
        </p:nvSpPr>
        <p:spPr>
          <a:xfrm>
            <a:off x="7760743" y="1884576"/>
            <a:ext cx="1799630" cy="1760324"/>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gn="ctr"/>
            <a:r>
              <a:rPr lang="en-GB" sz="1200" dirty="0" smtClean="0">
                <a:solidFill>
                  <a:schemeClr val="tx1"/>
                </a:solidFill>
              </a:rPr>
              <a:t>In general </a:t>
            </a:r>
            <a:r>
              <a:rPr lang="en-GB" sz="1200" dirty="0" err="1" smtClean="0">
                <a:solidFill>
                  <a:schemeClr val="tx1"/>
                </a:solidFill>
              </a:rPr>
              <a:t>FVA</a:t>
            </a:r>
            <a:r>
              <a:rPr lang="en-GB" sz="1200" dirty="0" smtClean="0">
                <a:solidFill>
                  <a:schemeClr val="tx1"/>
                </a:solidFill>
              </a:rPr>
              <a:t> needs to be determined on a portfolio level with subsequent allocation to individual trades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a:spLocks noGrp="1"/>
          </p:cNvSpPr>
          <p:nvPr>
            <p:ph type="title"/>
          </p:nvPr>
        </p:nvSpPr>
        <p:spPr>
          <a:xfrm>
            <a:off x="272480" y="116632"/>
            <a:ext cx="9361040" cy="792088"/>
          </a:xfrm>
        </p:spPr>
        <p:txBody>
          <a:bodyPr/>
          <a:lstStyle/>
          <a:p>
            <a:r>
              <a:rPr lang="sv-SE" sz="1600" b="0" dirty="0" smtClean="0"/>
              <a:t>Proposed FVA framework </a:t>
            </a:r>
            <a:r>
              <a:rPr lang="en-GB" sz="1600" b="0" dirty="0" smtClean="0"/>
              <a:t>(proposition 2)</a:t>
            </a:r>
            <a:r>
              <a:rPr lang="de-DE" dirty="0" smtClean="0"/>
              <a:t/>
            </a:r>
            <a:br>
              <a:rPr lang="de-DE" dirty="0" smtClean="0"/>
            </a:br>
            <a:r>
              <a:rPr lang="de-DE" dirty="0" smtClean="0"/>
              <a:t>Close </a:t>
            </a:r>
            <a:r>
              <a:rPr lang="de-DE" dirty="0" err="1" smtClean="0"/>
              <a:t>alignment</a:t>
            </a:r>
            <a:r>
              <a:rPr lang="de-DE" dirty="0" smtClean="0"/>
              <a:t> </a:t>
            </a:r>
            <a:r>
              <a:rPr lang="de-DE" dirty="0" err="1" smtClean="0"/>
              <a:t>between</a:t>
            </a:r>
            <a:r>
              <a:rPr lang="de-DE" dirty="0" smtClean="0"/>
              <a:t> </a:t>
            </a:r>
            <a:r>
              <a:rPr lang="de-DE" dirty="0" err="1" smtClean="0"/>
              <a:t>funds</a:t>
            </a:r>
            <a:r>
              <a:rPr lang="de-DE" dirty="0" smtClean="0"/>
              <a:t> </a:t>
            </a:r>
            <a:r>
              <a:rPr lang="de-DE" dirty="0" err="1" smtClean="0"/>
              <a:t>transfer</a:t>
            </a:r>
            <a:r>
              <a:rPr lang="de-DE" dirty="0" smtClean="0"/>
              <a:t> </a:t>
            </a:r>
            <a:r>
              <a:rPr lang="de-DE" dirty="0" err="1" smtClean="0"/>
              <a:t>pricing</a:t>
            </a:r>
            <a:r>
              <a:rPr lang="de-DE" dirty="0" smtClean="0"/>
              <a:t> </a:t>
            </a:r>
            <a:r>
              <a:rPr lang="de-DE" dirty="0" err="1" smtClean="0"/>
              <a:t>and</a:t>
            </a:r>
            <a:r>
              <a:rPr lang="de-DE" dirty="0" smtClean="0"/>
              <a:t> </a:t>
            </a:r>
            <a:r>
              <a:rPr lang="de-DE" dirty="0" err="1" smtClean="0"/>
              <a:t>FVA</a:t>
            </a:r>
            <a:r>
              <a:rPr lang="de-DE" dirty="0" smtClean="0"/>
              <a:t> </a:t>
            </a:r>
            <a:r>
              <a:rPr lang="de-DE" dirty="0" err="1" smtClean="0"/>
              <a:t>means</a:t>
            </a:r>
            <a:r>
              <a:rPr lang="de-DE" dirty="0" smtClean="0"/>
              <a:t> </a:t>
            </a:r>
            <a:r>
              <a:rPr lang="de-DE" dirty="0" err="1" smtClean="0"/>
              <a:t>application</a:t>
            </a:r>
            <a:r>
              <a:rPr lang="de-DE" dirty="0" smtClean="0"/>
              <a:t> </a:t>
            </a:r>
            <a:r>
              <a:rPr lang="de-DE" dirty="0" err="1" smtClean="0"/>
              <a:t>of</a:t>
            </a:r>
            <a:r>
              <a:rPr lang="de-DE" dirty="0" smtClean="0"/>
              <a:t> a real </a:t>
            </a:r>
            <a:r>
              <a:rPr lang="de-DE" dirty="0" err="1" smtClean="0"/>
              <a:t>funding</a:t>
            </a:r>
            <a:r>
              <a:rPr lang="de-DE" dirty="0" smtClean="0"/>
              <a:t> </a:t>
            </a:r>
            <a:r>
              <a:rPr lang="de-DE" dirty="0" err="1" smtClean="0"/>
              <a:t>curve</a:t>
            </a:r>
            <a:r>
              <a:rPr lang="de-DE" dirty="0" smtClean="0"/>
              <a:t> in a </a:t>
            </a:r>
            <a:r>
              <a:rPr lang="de-DE" dirty="0" err="1" smtClean="0"/>
              <a:t>two</a:t>
            </a:r>
            <a:r>
              <a:rPr lang="de-DE" dirty="0" smtClean="0"/>
              <a:t> </a:t>
            </a:r>
            <a:r>
              <a:rPr lang="de-DE" dirty="0" err="1" smtClean="0"/>
              <a:t>way</a:t>
            </a:r>
            <a:r>
              <a:rPr lang="de-DE" dirty="0" smtClean="0"/>
              <a:t> </a:t>
            </a:r>
            <a:r>
              <a:rPr lang="de-DE" dirty="0" err="1" smtClean="0"/>
              <a:t>market</a:t>
            </a:r>
            <a:endParaRPr lang="de-DE" dirty="0" smtClean="0"/>
          </a:p>
        </p:txBody>
      </p:sp>
      <p:sp>
        <p:nvSpPr>
          <p:cNvPr id="9" name="Textfeld 8"/>
          <p:cNvSpPr txBox="1"/>
          <p:nvPr/>
        </p:nvSpPr>
        <p:spPr>
          <a:xfrm>
            <a:off x="273050" y="1772816"/>
            <a:ext cx="2269852" cy="276999"/>
          </a:xfrm>
          <a:prstGeom prst="rect">
            <a:avLst/>
          </a:prstGeom>
          <a:noFill/>
        </p:spPr>
        <p:txBody>
          <a:bodyPr wrap="none" lIns="0" tIns="0" rIns="0" bIns="0" rtlCol="0">
            <a:spAutoFit/>
          </a:bodyPr>
          <a:lstStyle/>
          <a:p>
            <a:r>
              <a:rPr lang="de-DE" b="1" dirty="0" smtClean="0"/>
              <a:t>Central </a:t>
            </a:r>
            <a:r>
              <a:rPr lang="de-DE" b="1" dirty="0" err="1" smtClean="0"/>
              <a:t>counterparty</a:t>
            </a:r>
            <a:endParaRPr lang="de-DE" b="1" dirty="0" smtClean="0"/>
          </a:p>
        </p:txBody>
      </p:sp>
      <p:sp>
        <p:nvSpPr>
          <p:cNvPr id="10" name="Textfeld 9"/>
          <p:cNvSpPr txBox="1"/>
          <p:nvPr/>
        </p:nvSpPr>
        <p:spPr>
          <a:xfrm>
            <a:off x="4162797" y="1767068"/>
            <a:ext cx="1551707" cy="276999"/>
          </a:xfrm>
          <a:prstGeom prst="rect">
            <a:avLst/>
          </a:prstGeom>
          <a:noFill/>
        </p:spPr>
        <p:txBody>
          <a:bodyPr wrap="none" lIns="0" tIns="0" rIns="0" bIns="0" rtlCol="0">
            <a:spAutoFit/>
          </a:bodyPr>
          <a:lstStyle/>
          <a:p>
            <a:r>
              <a:rPr lang="de-DE" b="1" dirty="0" smtClean="0"/>
              <a:t>Standard </a:t>
            </a:r>
            <a:r>
              <a:rPr lang="de-DE" b="1" dirty="0" err="1" smtClean="0"/>
              <a:t>CSA</a:t>
            </a:r>
            <a:endParaRPr lang="de-DE" b="1" dirty="0" smtClean="0"/>
          </a:p>
        </p:txBody>
      </p:sp>
      <p:sp>
        <p:nvSpPr>
          <p:cNvPr id="11" name="Wolkenförmige Legende 10"/>
          <p:cNvSpPr/>
          <p:nvPr/>
        </p:nvSpPr>
        <p:spPr>
          <a:xfrm>
            <a:off x="273050" y="2348433"/>
            <a:ext cx="2880420" cy="1296467"/>
          </a:xfrm>
          <a:prstGeom prst="cloud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Decrease</a:t>
            </a:r>
            <a:r>
              <a:rPr lang="de-DE" dirty="0" smtClean="0">
                <a:solidFill>
                  <a:schemeClr val="tx1"/>
                </a:solidFill>
              </a:rPr>
              <a:t> in </a:t>
            </a:r>
            <a:r>
              <a:rPr lang="de-DE" dirty="0" err="1" smtClean="0">
                <a:solidFill>
                  <a:schemeClr val="tx1"/>
                </a:solidFill>
              </a:rPr>
              <a:t>uncollateralized</a:t>
            </a:r>
            <a:r>
              <a:rPr lang="de-DE" dirty="0" smtClean="0">
                <a:solidFill>
                  <a:schemeClr val="tx1"/>
                </a:solidFill>
              </a:rPr>
              <a:t> </a:t>
            </a:r>
            <a:r>
              <a:rPr lang="de-DE" dirty="0" err="1" smtClean="0">
                <a:solidFill>
                  <a:schemeClr val="tx1"/>
                </a:solidFill>
              </a:rPr>
              <a:t>trading</a:t>
            </a:r>
            <a:r>
              <a:rPr lang="de-DE" dirty="0" smtClean="0">
                <a:solidFill>
                  <a:schemeClr val="tx1"/>
                </a:solidFill>
              </a:rPr>
              <a:t> </a:t>
            </a:r>
            <a:r>
              <a:rPr lang="de-DE" dirty="0" err="1" smtClean="0">
                <a:solidFill>
                  <a:schemeClr val="tx1"/>
                </a:solidFill>
              </a:rPr>
              <a:t>volume</a:t>
            </a:r>
            <a:endParaRPr lang="de-DE" dirty="0">
              <a:solidFill>
                <a:schemeClr val="tx1"/>
              </a:solidFill>
            </a:endParaRPr>
          </a:p>
        </p:txBody>
      </p:sp>
      <p:sp>
        <p:nvSpPr>
          <p:cNvPr id="12" name="Wolkenförmige Legende 11"/>
          <p:cNvSpPr/>
          <p:nvPr/>
        </p:nvSpPr>
        <p:spPr>
          <a:xfrm>
            <a:off x="2864768" y="4076433"/>
            <a:ext cx="4248572" cy="1584859"/>
          </a:xfrm>
          <a:prstGeom prst="cloud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Re-negotiation of non-standard </a:t>
            </a:r>
            <a:r>
              <a:rPr lang="en-GB" dirty="0" err="1" smtClean="0">
                <a:solidFill>
                  <a:schemeClr val="tx1"/>
                </a:solidFill>
              </a:rPr>
              <a:t>CSAs</a:t>
            </a:r>
            <a:r>
              <a:rPr lang="en-GB" dirty="0" smtClean="0">
                <a:solidFill>
                  <a:schemeClr val="tx1"/>
                </a:solidFill>
              </a:rPr>
              <a:t> already ongoing</a:t>
            </a:r>
          </a:p>
        </p:txBody>
      </p:sp>
      <p:sp>
        <p:nvSpPr>
          <p:cNvPr id="13" name="Textfeld 12"/>
          <p:cNvSpPr txBox="1"/>
          <p:nvPr/>
        </p:nvSpPr>
        <p:spPr>
          <a:xfrm>
            <a:off x="7547173" y="1772816"/>
            <a:ext cx="1513235" cy="276999"/>
          </a:xfrm>
          <a:prstGeom prst="rect">
            <a:avLst/>
          </a:prstGeom>
          <a:noFill/>
        </p:spPr>
        <p:txBody>
          <a:bodyPr wrap="none" lIns="0" tIns="0" rIns="0" bIns="0" rtlCol="0">
            <a:spAutoFit/>
          </a:bodyPr>
          <a:lstStyle/>
          <a:p>
            <a:r>
              <a:rPr lang="de-DE" b="1" dirty="0" err="1" smtClean="0"/>
              <a:t>Restructuring</a:t>
            </a:r>
            <a:endParaRPr lang="de-DE" b="1" dirty="0" smtClean="0"/>
          </a:p>
        </p:txBody>
      </p:sp>
      <p:sp>
        <p:nvSpPr>
          <p:cNvPr id="14" name="Wolkenförmige Legende 13"/>
          <p:cNvSpPr/>
          <p:nvPr/>
        </p:nvSpPr>
        <p:spPr>
          <a:xfrm>
            <a:off x="6465168" y="2276873"/>
            <a:ext cx="3241155" cy="1512490"/>
          </a:xfrm>
          <a:prstGeom prst="cloud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Transparency in funding cost will lead to </a:t>
            </a:r>
            <a:r>
              <a:rPr lang="en-GB" dirty="0" smtClean="0">
                <a:solidFill>
                  <a:schemeClr val="tx1"/>
                </a:solidFill>
              </a:rPr>
              <a:t>re-couponing</a:t>
            </a:r>
            <a:endParaRPr lang="de-DE"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a:spLocks noGrp="1"/>
          </p:cNvSpPr>
          <p:nvPr>
            <p:ph type="title"/>
          </p:nvPr>
        </p:nvSpPr>
        <p:spPr>
          <a:xfrm>
            <a:off x="272480" y="116632"/>
            <a:ext cx="9361040" cy="792088"/>
          </a:xfrm>
        </p:spPr>
        <p:txBody>
          <a:bodyPr/>
          <a:lstStyle/>
          <a:p>
            <a:r>
              <a:rPr lang="sv-SE" sz="1600" b="0" dirty="0" smtClean="0"/>
              <a:t>Proposed FVA framework </a:t>
            </a:r>
            <a:r>
              <a:rPr lang="en-GB" sz="1600" b="0" dirty="0" smtClean="0"/>
              <a:t>(proposition 3)</a:t>
            </a:r>
            <a:r>
              <a:rPr lang="de-DE" dirty="0" smtClean="0"/>
              <a:t/>
            </a:r>
            <a:br>
              <a:rPr lang="de-DE" dirty="0" smtClean="0"/>
            </a:br>
            <a:r>
              <a:rPr lang="de-DE" dirty="0" smtClean="0"/>
              <a:t>Close </a:t>
            </a:r>
            <a:r>
              <a:rPr lang="de-DE" dirty="0" err="1" smtClean="0"/>
              <a:t>alignment</a:t>
            </a:r>
            <a:r>
              <a:rPr lang="de-DE" dirty="0" smtClean="0"/>
              <a:t> </a:t>
            </a:r>
            <a:r>
              <a:rPr lang="de-DE" dirty="0" err="1" smtClean="0"/>
              <a:t>between</a:t>
            </a:r>
            <a:r>
              <a:rPr lang="de-DE" dirty="0" smtClean="0"/>
              <a:t> </a:t>
            </a:r>
            <a:r>
              <a:rPr lang="de-DE" dirty="0" err="1" smtClean="0"/>
              <a:t>funds</a:t>
            </a:r>
            <a:r>
              <a:rPr lang="de-DE" dirty="0" smtClean="0"/>
              <a:t> </a:t>
            </a:r>
            <a:r>
              <a:rPr lang="de-DE" dirty="0" err="1" smtClean="0"/>
              <a:t>transfer</a:t>
            </a:r>
            <a:r>
              <a:rPr lang="de-DE" dirty="0" smtClean="0"/>
              <a:t> </a:t>
            </a:r>
            <a:r>
              <a:rPr lang="de-DE" dirty="0" err="1" smtClean="0"/>
              <a:t>pricing</a:t>
            </a:r>
            <a:r>
              <a:rPr lang="de-DE" dirty="0" smtClean="0"/>
              <a:t> </a:t>
            </a:r>
            <a:r>
              <a:rPr lang="de-DE" dirty="0" err="1" smtClean="0"/>
              <a:t>and</a:t>
            </a:r>
            <a:r>
              <a:rPr lang="de-DE" dirty="0" smtClean="0"/>
              <a:t> </a:t>
            </a:r>
            <a:r>
              <a:rPr lang="de-DE" dirty="0" err="1" smtClean="0"/>
              <a:t>FVA</a:t>
            </a:r>
            <a:r>
              <a:rPr lang="de-DE" dirty="0" smtClean="0"/>
              <a:t> </a:t>
            </a:r>
            <a:r>
              <a:rPr lang="de-DE" dirty="0" err="1" smtClean="0"/>
              <a:t>means</a:t>
            </a:r>
            <a:r>
              <a:rPr lang="de-DE" dirty="0" smtClean="0"/>
              <a:t> </a:t>
            </a:r>
            <a:r>
              <a:rPr lang="de-DE" dirty="0" err="1" smtClean="0"/>
              <a:t>application</a:t>
            </a:r>
            <a:r>
              <a:rPr lang="de-DE" dirty="0" smtClean="0"/>
              <a:t> </a:t>
            </a:r>
            <a:r>
              <a:rPr lang="de-DE" dirty="0" err="1" smtClean="0"/>
              <a:t>of</a:t>
            </a:r>
            <a:r>
              <a:rPr lang="de-DE" dirty="0" smtClean="0"/>
              <a:t> a real </a:t>
            </a:r>
            <a:r>
              <a:rPr lang="de-DE" dirty="0" err="1" smtClean="0"/>
              <a:t>funding</a:t>
            </a:r>
            <a:r>
              <a:rPr lang="de-DE" dirty="0" smtClean="0"/>
              <a:t> </a:t>
            </a:r>
            <a:r>
              <a:rPr lang="de-DE" dirty="0" err="1" smtClean="0"/>
              <a:t>curve</a:t>
            </a:r>
            <a:r>
              <a:rPr lang="de-DE" dirty="0" smtClean="0"/>
              <a:t> in a </a:t>
            </a:r>
            <a:r>
              <a:rPr lang="de-DE" dirty="0" err="1" smtClean="0"/>
              <a:t>two</a:t>
            </a:r>
            <a:r>
              <a:rPr lang="de-DE" dirty="0" smtClean="0"/>
              <a:t> </a:t>
            </a:r>
            <a:r>
              <a:rPr lang="de-DE" dirty="0" err="1" smtClean="0"/>
              <a:t>way</a:t>
            </a:r>
            <a:r>
              <a:rPr lang="de-DE" dirty="0" smtClean="0"/>
              <a:t> </a:t>
            </a:r>
            <a:r>
              <a:rPr lang="de-DE" dirty="0" err="1" smtClean="0"/>
              <a:t>market</a:t>
            </a:r>
            <a:endParaRPr lang="de-DE" dirty="0" smtClean="0"/>
          </a:p>
        </p:txBody>
      </p:sp>
      <p:sp>
        <p:nvSpPr>
          <p:cNvPr id="32" name="Rechteck 31"/>
          <p:cNvSpPr/>
          <p:nvPr/>
        </p:nvSpPr>
        <p:spPr>
          <a:xfrm>
            <a:off x="272680" y="1426544"/>
            <a:ext cx="2592084"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Consider liquidity cost and benefit</a:t>
            </a:r>
          </a:p>
        </p:txBody>
      </p:sp>
      <p:sp>
        <p:nvSpPr>
          <p:cNvPr id="39" name="Rechteck 38"/>
          <p:cNvSpPr/>
          <p:nvPr/>
        </p:nvSpPr>
        <p:spPr>
          <a:xfrm>
            <a:off x="3656856" y="2636912"/>
            <a:ext cx="2592084"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Price cost and benefit on bank’s own (internal) funding curve</a:t>
            </a:r>
          </a:p>
        </p:txBody>
      </p:sp>
      <p:sp>
        <p:nvSpPr>
          <p:cNvPr id="40" name="Rechteck 39"/>
          <p:cNvSpPr/>
          <p:nvPr/>
        </p:nvSpPr>
        <p:spPr>
          <a:xfrm>
            <a:off x="6969998" y="3933056"/>
            <a:ext cx="2592084"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Divide between term funding and liquidity buffer component</a:t>
            </a:r>
          </a:p>
        </p:txBody>
      </p:sp>
      <p:sp>
        <p:nvSpPr>
          <p:cNvPr id="41" name="Textfeld 40"/>
          <p:cNvSpPr txBox="1"/>
          <p:nvPr/>
        </p:nvSpPr>
        <p:spPr>
          <a:xfrm>
            <a:off x="273050" y="2569547"/>
            <a:ext cx="2807742" cy="1723549"/>
          </a:xfrm>
          <a:prstGeom prst="rect">
            <a:avLst/>
          </a:prstGeom>
          <a:noFill/>
        </p:spPr>
        <p:txBody>
          <a:bodyPr wrap="square" lIns="0" tIns="0" rIns="0" bIns="0" rtlCol="0">
            <a:spAutoFit/>
          </a:bodyPr>
          <a:lstStyle/>
          <a:p>
            <a:pPr marL="92075" indent="-92075">
              <a:buFont typeface="Wingdings" pitchFamily="2" charset="2"/>
              <a:buChar char="§"/>
              <a:tabLst>
                <a:tab pos="92075" algn="l"/>
              </a:tabLst>
            </a:pPr>
            <a:r>
              <a:rPr lang="de-DE" sz="1400" dirty="0" err="1" smtClean="0"/>
              <a:t>It</a:t>
            </a:r>
            <a:r>
              <a:rPr lang="de-DE" sz="1400" dirty="0" smtClean="0"/>
              <a:t> </a:t>
            </a:r>
            <a:r>
              <a:rPr lang="de-DE" sz="1400" dirty="0" err="1" smtClean="0"/>
              <a:t>is</a:t>
            </a:r>
            <a:r>
              <a:rPr lang="de-DE" sz="1400" dirty="0" smtClean="0"/>
              <a:t> not </a:t>
            </a:r>
            <a:r>
              <a:rPr lang="de-DE" sz="1400" dirty="0" err="1" smtClean="0"/>
              <a:t>only</a:t>
            </a:r>
            <a:r>
              <a:rPr lang="de-DE" sz="1400" dirty="0" smtClean="0"/>
              <a:t> fair but </a:t>
            </a:r>
            <a:r>
              <a:rPr lang="de-DE" sz="1400" dirty="0" err="1" smtClean="0"/>
              <a:t>necessary</a:t>
            </a:r>
            <a:r>
              <a:rPr lang="de-DE" sz="1400" dirty="0" smtClean="0"/>
              <a:t> </a:t>
            </a:r>
            <a:r>
              <a:rPr lang="de-DE" sz="1400" dirty="0" err="1" smtClean="0"/>
              <a:t>to</a:t>
            </a:r>
            <a:r>
              <a:rPr lang="de-DE" sz="1400" dirty="0" smtClean="0"/>
              <a:t> </a:t>
            </a:r>
            <a:r>
              <a:rPr lang="de-DE" sz="1400" dirty="0" err="1" smtClean="0"/>
              <a:t>charge</a:t>
            </a:r>
            <a:r>
              <a:rPr lang="de-DE" sz="1400" dirty="0" smtClean="0"/>
              <a:t> </a:t>
            </a:r>
            <a:r>
              <a:rPr lang="de-DE" sz="1400" dirty="0" err="1" smtClean="0"/>
              <a:t>for</a:t>
            </a:r>
            <a:r>
              <a:rPr lang="de-DE" sz="1400" dirty="0" smtClean="0"/>
              <a:t> </a:t>
            </a:r>
            <a:r>
              <a:rPr lang="de-DE" sz="1400" dirty="0" err="1" smtClean="0"/>
              <a:t>liquidity</a:t>
            </a:r>
            <a:r>
              <a:rPr lang="de-DE" sz="1400" dirty="0" smtClean="0"/>
              <a:t> </a:t>
            </a:r>
            <a:r>
              <a:rPr lang="de-DE" sz="1400" dirty="0" err="1" smtClean="0"/>
              <a:t>need</a:t>
            </a:r>
            <a:r>
              <a:rPr lang="de-DE" sz="1400" dirty="0" smtClean="0"/>
              <a:t> </a:t>
            </a:r>
            <a:r>
              <a:rPr lang="de-DE" sz="1400" dirty="0" err="1" smtClean="0"/>
              <a:t>and</a:t>
            </a:r>
            <a:r>
              <a:rPr lang="de-DE" sz="1400" dirty="0" smtClean="0"/>
              <a:t> </a:t>
            </a:r>
            <a:r>
              <a:rPr lang="de-DE" sz="1400" dirty="0" err="1" smtClean="0"/>
              <a:t>to</a:t>
            </a:r>
            <a:r>
              <a:rPr lang="de-DE" sz="1400" dirty="0" smtClean="0"/>
              <a:t> </a:t>
            </a:r>
            <a:r>
              <a:rPr lang="de-DE" sz="1400" dirty="0" err="1" smtClean="0"/>
              <a:t>compensate</a:t>
            </a:r>
            <a:r>
              <a:rPr lang="de-DE" sz="1400" dirty="0" smtClean="0"/>
              <a:t> </a:t>
            </a:r>
            <a:r>
              <a:rPr lang="de-DE" sz="1400" dirty="0" err="1" smtClean="0"/>
              <a:t>liquidity</a:t>
            </a:r>
            <a:r>
              <a:rPr lang="de-DE" sz="1400" dirty="0" smtClean="0"/>
              <a:t> </a:t>
            </a:r>
            <a:r>
              <a:rPr lang="de-DE" sz="1400" dirty="0" err="1" smtClean="0"/>
              <a:t>benefits</a:t>
            </a:r>
            <a:r>
              <a:rPr lang="de-DE" sz="1400" dirty="0" smtClean="0"/>
              <a:t>.</a:t>
            </a:r>
          </a:p>
          <a:p>
            <a:pPr marL="92075" indent="-92075">
              <a:tabLst>
                <a:tab pos="92075" algn="l"/>
              </a:tabLst>
            </a:pPr>
            <a:endParaRPr lang="de-DE" sz="1400" dirty="0" smtClean="0"/>
          </a:p>
          <a:p>
            <a:pPr marL="92075" indent="-92075">
              <a:buFont typeface="Wingdings" pitchFamily="2" charset="2"/>
              <a:buChar char="§"/>
              <a:tabLst>
                <a:tab pos="92075" algn="l"/>
              </a:tabLst>
            </a:pPr>
            <a:r>
              <a:rPr lang="de-DE" sz="1400" dirty="0" smtClean="0"/>
              <a:t>As </a:t>
            </a:r>
            <a:r>
              <a:rPr lang="de-DE" sz="1400" dirty="0" err="1" smtClean="0"/>
              <a:t>valuation</a:t>
            </a:r>
            <a:r>
              <a:rPr lang="de-DE" sz="1400" dirty="0" smtClean="0"/>
              <a:t> </a:t>
            </a:r>
            <a:r>
              <a:rPr lang="de-DE" sz="1400" dirty="0" err="1" smtClean="0"/>
              <a:t>and</a:t>
            </a:r>
            <a:r>
              <a:rPr lang="de-DE" sz="1400" dirty="0" smtClean="0"/>
              <a:t> </a:t>
            </a:r>
            <a:r>
              <a:rPr lang="de-DE" sz="1400" dirty="0" err="1" smtClean="0"/>
              <a:t>pricing</a:t>
            </a:r>
            <a:r>
              <a:rPr lang="de-DE" sz="1400" dirty="0" smtClean="0"/>
              <a:t> </a:t>
            </a:r>
            <a:r>
              <a:rPr lang="de-DE" sz="1400" dirty="0" err="1" smtClean="0"/>
              <a:t>should</a:t>
            </a:r>
            <a:r>
              <a:rPr lang="de-DE" sz="1400" dirty="0" smtClean="0"/>
              <a:t> </a:t>
            </a:r>
            <a:r>
              <a:rPr lang="de-DE" sz="1400" dirty="0" err="1" smtClean="0"/>
              <a:t>be</a:t>
            </a:r>
            <a:r>
              <a:rPr lang="de-DE" sz="1400" dirty="0" smtClean="0"/>
              <a:t> </a:t>
            </a:r>
            <a:r>
              <a:rPr lang="de-DE" sz="1400" dirty="0" err="1" smtClean="0"/>
              <a:t>consistent</a:t>
            </a:r>
            <a:r>
              <a:rPr lang="de-DE" sz="1400" dirty="0" smtClean="0"/>
              <a:t> </a:t>
            </a:r>
            <a:r>
              <a:rPr lang="de-DE" sz="1400" dirty="0" err="1" smtClean="0"/>
              <a:t>with</a:t>
            </a:r>
            <a:r>
              <a:rPr lang="de-DE" sz="1400" dirty="0" smtClean="0"/>
              <a:t> </a:t>
            </a:r>
            <a:r>
              <a:rPr lang="de-DE" sz="1400" dirty="0" err="1" smtClean="0"/>
              <a:t>internal</a:t>
            </a:r>
            <a:r>
              <a:rPr lang="de-DE" sz="1400" dirty="0" smtClean="0"/>
              <a:t> </a:t>
            </a:r>
            <a:r>
              <a:rPr lang="de-DE" sz="1400" dirty="0" err="1" smtClean="0"/>
              <a:t>incentives</a:t>
            </a:r>
            <a:r>
              <a:rPr lang="de-DE" sz="1400" dirty="0" smtClean="0"/>
              <a:t> </a:t>
            </a:r>
            <a:r>
              <a:rPr lang="de-DE" sz="1400" dirty="0" err="1" smtClean="0"/>
              <a:t>cost</a:t>
            </a:r>
            <a:r>
              <a:rPr lang="de-DE" sz="1400" dirty="0" smtClean="0"/>
              <a:t> </a:t>
            </a:r>
            <a:r>
              <a:rPr lang="de-DE" sz="1400" dirty="0" err="1" smtClean="0"/>
              <a:t>and</a:t>
            </a:r>
            <a:r>
              <a:rPr lang="de-DE" sz="1400" dirty="0" smtClean="0"/>
              <a:t> </a:t>
            </a:r>
            <a:r>
              <a:rPr lang="de-DE" sz="1400" dirty="0" err="1" smtClean="0"/>
              <a:t>benefit</a:t>
            </a:r>
            <a:r>
              <a:rPr lang="de-DE" sz="1400" dirty="0" smtClean="0"/>
              <a:t> must </a:t>
            </a:r>
            <a:r>
              <a:rPr lang="de-DE" sz="1400" dirty="0" err="1" smtClean="0"/>
              <a:t>both</a:t>
            </a:r>
            <a:r>
              <a:rPr lang="de-DE" sz="1400" dirty="0" smtClean="0"/>
              <a:t> </a:t>
            </a:r>
            <a:r>
              <a:rPr lang="de-DE" sz="1400" dirty="0" err="1" smtClean="0"/>
              <a:t>be</a:t>
            </a:r>
            <a:r>
              <a:rPr lang="de-DE" sz="1400" dirty="0" smtClean="0"/>
              <a:t> </a:t>
            </a:r>
            <a:r>
              <a:rPr lang="de-DE" sz="1400" dirty="0" err="1" smtClean="0"/>
              <a:t>part</a:t>
            </a:r>
            <a:r>
              <a:rPr lang="de-DE" sz="1400" dirty="0" smtClean="0"/>
              <a:t> </a:t>
            </a:r>
            <a:r>
              <a:rPr lang="de-DE" sz="1400" dirty="0" err="1" smtClean="0"/>
              <a:t>of</a:t>
            </a:r>
            <a:r>
              <a:rPr lang="de-DE" sz="1400" dirty="0" smtClean="0"/>
              <a:t> </a:t>
            </a:r>
            <a:r>
              <a:rPr lang="de-DE" sz="1400" dirty="0" err="1" smtClean="0"/>
              <a:t>FVA</a:t>
            </a:r>
            <a:endParaRPr lang="de-DE" sz="1400" dirty="0" smtClean="0"/>
          </a:p>
        </p:txBody>
      </p:sp>
      <p:sp>
        <p:nvSpPr>
          <p:cNvPr id="42" name="Textfeld 41"/>
          <p:cNvSpPr txBox="1"/>
          <p:nvPr/>
        </p:nvSpPr>
        <p:spPr>
          <a:xfrm>
            <a:off x="3657426" y="3794264"/>
            <a:ext cx="2807742" cy="2369880"/>
          </a:xfrm>
          <a:prstGeom prst="rect">
            <a:avLst/>
          </a:prstGeom>
          <a:noFill/>
        </p:spPr>
        <p:txBody>
          <a:bodyPr wrap="square" lIns="0" tIns="0" rIns="0" bIns="0" rtlCol="0">
            <a:spAutoFit/>
          </a:bodyPr>
          <a:lstStyle/>
          <a:p>
            <a:pPr marL="92075" indent="-92075">
              <a:buFont typeface="Wingdings" pitchFamily="2" charset="2"/>
              <a:buChar char="§"/>
              <a:tabLst>
                <a:tab pos="92075" algn="l"/>
              </a:tabLst>
            </a:pPr>
            <a:r>
              <a:rPr lang="de-DE" sz="1400" dirty="0" err="1" smtClean="0"/>
              <a:t>For</a:t>
            </a:r>
            <a:r>
              <a:rPr lang="de-DE" sz="1400" dirty="0" smtClean="0"/>
              <a:t> </a:t>
            </a:r>
            <a:r>
              <a:rPr lang="de-DE" sz="1400" dirty="0" err="1" smtClean="0"/>
              <a:t>risk</a:t>
            </a:r>
            <a:r>
              <a:rPr lang="de-DE" sz="1400" dirty="0" smtClean="0"/>
              <a:t> </a:t>
            </a:r>
            <a:r>
              <a:rPr lang="de-DE" sz="1400" dirty="0" err="1" smtClean="0"/>
              <a:t>management</a:t>
            </a:r>
            <a:r>
              <a:rPr lang="de-DE" sz="1400" dirty="0" smtClean="0"/>
              <a:t> </a:t>
            </a:r>
            <a:r>
              <a:rPr lang="de-DE" sz="1400" dirty="0" err="1" smtClean="0"/>
              <a:t>reasons</a:t>
            </a:r>
            <a:r>
              <a:rPr lang="de-DE" sz="1400" dirty="0" smtClean="0"/>
              <a:t> </a:t>
            </a:r>
            <a:r>
              <a:rPr lang="de-DE" sz="1400" dirty="0" err="1" smtClean="0"/>
              <a:t>and</a:t>
            </a:r>
            <a:r>
              <a:rPr lang="de-DE" sz="1400" dirty="0" smtClean="0"/>
              <a:t> </a:t>
            </a:r>
            <a:r>
              <a:rPr lang="de-DE" sz="1400" dirty="0" err="1" smtClean="0"/>
              <a:t>for</a:t>
            </a:r>
            <a:r>
              <a:rPr lang="de-DE" sz="1400" dirty="0" smtClean="0"/>
              <a:t> </a:t>
            </a:r>
            <a:r>
              <a:rPr lang="de-DE" sz="1400" dirty="0" err="1" smtClean="0"/>
              <a:t>internal</a:t>
            </a:r>
            <a:r>
              <a:rPr lang="de-DE" sz="1400" dirty="0" smtClean="0"/>
              <a:t> </a:t>
            </a:r>
            <a:r>
              <a:rPr lang="de-DE" sz="1400" dirty="0" err="1" smtClean="0"/>
              <a:t>transfer</a:t>
            </a:r>
            <a:r>
              <a:rPr lang="de-DE" sz="1400" dirty="0" smtClean="0"/>
              <a:t> </a:t>
            </a:r>
            <a:r>
              <a:rPr lang="de-DE" sz="1400" dirty="0" err="1" smtClean="0"/>
              <a:t>reasons</a:t>
            </a:r>
            <a:r>
              <a:rPr lang="de-DE" sz="1400" dirty="0" smtClean="0"/>
              <a:t> </a:t>
            </a:r>
            <a:r>
              <a:rPr lang="de-DE" sz="1400" dirty="0" err="1" smtClean="0"/>
              <a:t>the</a:t>
            </a:r>
            <a:r>
              <a:rPr lang="de-DE" sz="1400" dirty="0" smtClean="0"/>
              <a:t> </a:t>
            </a:r>
            <a:r>
              <a:rPr lang="de-DE" sz="1400" dirty="0" err="1" smtClean="0"/>
              <a:t>bank‘s</a:t>
            </a:r>
            <a:r>
              <a:rPr lang="de-DE" sz="1400" dirty="0" smtClean="0"/>
              <a:t> </a:t>
            </a:r>
            <a:r>
              <a:rPr lang="de-DE" sz="1400" dirty="0" err="1" smtClean="0"/>
              <a:t>own</a:t>
            </a:r>
            <a:r>
              <a:rPr lang="de-DE" sz="1400" dirty="0" smtClean="0"/>
              <a:t> </a:t>
            </a:r>
            <a:r>
              <a:rPr lang="de-DE" sz="1400" dirty="0" err="1" smtClean="0"/>
              <a:t>funding</a:t>
            </a:r>
            <a:r>
              <a:rPr lang="de-DE" sz="1400" dirty="0" smtClean="0"/>
              <a:t> </a:t>
            </a:r>
            <a:r>
              <a:rPr lang="de-DE" sz="1400" dirty="0" err="1" smtClean="0"/>
              <a:t>curve</a:t>
            </a:r>
            <a:r>
              <a:rPr lang="de-DE" sz="1400" dirty="0" smtClean="0"/>
              <a:t> (</a:t>
            </a:r>
            <a:r>
              <a:rPr lang="de-DE" sz="1400" dirty="0" err="1" smtClean="0"/>
              <a:t>which</a:t>
            </a:r>
            <a:r>
              <a:rPr lang="de-DE" sz="1400" dirty="0" smtClean="0"/>
              <a:t> </a:t>
            </a:r>
            <a:r>
              <a:rPr lang="de-DE" sz="1400" dirty="0" err="1" smtClean="0"/>
              <a:t>is</a:t>
            </a:r>
            <a:r>
              <a:rPr lang="de-DE" sz="1400" dirty="0" smtClean="0"/>
              <a:t> in </a:t>
            </a:r>
            <a:r>
              <a:rPr lang="de-DE" sz="1400" dirty="0" err="1" smtClean="0"/>
              <a:t>general</a:t>
            </a:r>
            <a:r>
              <a:rPr lang="de-DE" sz="1400" dirty="0" smtClean="0"/>
              <a:t> not </a:t>
            </a:r>
            <a:r>
              <a:rPr lang="de-DE" sz="1400" dirty="0" err="1" smtClean="0"/>
              <a:t>the</a:t>
            </a:r>
            <a:r>
              <a:rPr lang="de-DE" sz="1400" dirty="0" smtClean="0"/>
              <a:t> </a:t>
            </a:r>
            <a:r>
              <a:rPr lang="de-DE" sz="1400" dirty="0" err="1" smtClean="0"/>
              <a:t>bank‘s</a:t>
            </a:r>
            <a:r>
              <a:rPr lang="de-DE" sz="1400" dirty="0" smtClean="0"/>
              <a:t> </a:t>
            </a:r>
            <a:r>
              <a:rPr lang="de-DE" sz="1400" dirty="0" err="1" smtClean="0"/>
              <a:t>senior</a:t>
            </a:r>
            <a:r>
              <a:rPr lang="de-DE" sz="1400" dirty="0" smtClean="0"/>
              <a:t> </a:t>
            </a:r>
            <a:r>
              <a:rPr lang="de-DE" sz="1400" dirty="0" err="1" smtClean="0"/>
              <a:t>unscured</a:t>
            </a:r>
            <a:r>
              <a:rPr lang="de-DE" sz="1400" dirty="0" smtClean="0"/>
              <a:t> </a:t>
            </a:r>
            <a:r>
              <a:rPr lang="de-DE" sz="1400" dirty="0" err="1" smtClean="0"/>
              <a:t>curve</a:t>
            </a:r>
            <a:r>
              <a:rPr lang="de-DE" sz="1400" dirty="0" smtClean="0"/>
              <a:t>) </a:t>
            </a:r>
            <a:r>
              <a:rPr lang="de-DE" sz="1400" dirty="0" smtClean="0"/>
              <a:t>must </a:t>
            </a:r>
            <a:r>
              <a:rPr lang="de-DE" sz="1400" dirty="0" err="1" smtClean="0"/>
              <a:t>be</a:t>
            </a:r>
            <a:r>
              <a:rPr lang="de-DE" sz="1400" dirty="0" smtClean="0"/>
              <a:t> </a:t>
            </a:r>
            <a:r>
              <a:rPr lang="de-DE" sz="1400" dirty="0" err="1" smtClean="0"/>
              <a:t>applied</a:t>
            </a:r>
            <a:endParaRPr lang="de-DE" sz="1400" dirty="0" smtClean="0"/>
          </a:p>
          <a:p>
            <a:pPr marL="92075" indent="-92075">
              <a:buFont typeface="Wingdings" pitchFamily="2" charset="2"/>
              <a:buChar char="§"/>
              <a:tabLst>
                <a:tab pos="92075" algn="l"/>
              </a:tabLst>
            </a:pPr>
            <a:endParaRPr lang="de-DE" sz="1400" dirty="0" smtClean="0"/>
          </a:p>
          <a:p>
            <a:pPr marL="92075" indent="-92075">
              <a:buFont typeface="Wingdings" pitchFamily="2" charset="2"/>
              <a:buChar char="§"/>
              <a:tabLst>
                <a:tab pos="92075" algn="l"/>
              </a:tabLst>
            </a:pPr>
            <a:r>
              <a:rPr lang="de-DE" sz="1400" dirty="0" err="1" smtClean="0"/>
              <a:t>Only</a:t>
            </a:r>
            <a:r>
              <a:rPr lang="de-DE" sz="1400" dirty="0" smtClean="0"/>
              <a:t> </a:t>
            </a:r>
            <a:r>
              <a:rPr lang="de-DE" sz="1400" dirty="0" err="1" smtClean="0"/>
              <a:t>under</a:t>
            </a:r>
            <a:r>
              <a:rPr lang="de-DE" sz="1400" dirty="0" smtClean="0"/>
              <a:t> </a:t>
            </a:r>
            <a:r>
              <a:rPr lang="de-DE" sz="1400" dirty="0" err="1" smtClean="0"/>
              <a:t>application</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bank‘s</a:t>
            </a:r>
            <a:r>
              <a:rPr lang="de-DE" sz="1400" dirty="0" smtClean="0"/>
              <a:t> </a:t>
            </a:r>
            <a:r>
              <a:rPr lang="de-DE" sz="1400" dirty="0" err="1" smtClean="0"/>
              <a:t>own</a:t>
            </a:r>
            <a:r>
              <a:rPr lang="de-DE" sz="1400" dirty="0" smtClean="0"/>
              <a:t> </a:t>
            </a:r>
            <a:r>
              <a:rPr lang="de-DE" sz="1400" dirty="0" err="1" smtClean="0"/>
              <a:t>funding</a:t>
            </a:r>
            <a:r>
              <a:rPr lang="de-DE" sz="1400" dirty="0" smtClean="0"/>
              <a:t> </a:t>
            </a:r>
            <a:r>
              <a:rPr lang="de-DE" sz="1400" dirty="0" err="1" smtClean="0"/>
              <a:t>curve</a:t>
            </a:r>
            <a:r>
              <a:rPr lang="de-DE" sz="1400" dirty="0" smtClean="0"/>
              <a:t> </a:t>
            </a:r>
            <a:r>
              <a:rPr lang="de-DE" sz="1400" dirty="0" smtClean="0"/>
              <a:t>an </a:t>
            </a:r>
            <a:r>
              <a:rPr lang="de-DE" sz="1400" dirty="0" err="1" smtClean="0"/>
              <a:t>internal</a:t>
            </a:r>
            <a:r>
              <a:rPr lang="de-DE" sz="1400" dirty="0" smtClean="0"/>
              <a:t> </a:t>
            </a:r>
            <a:r>
              <a:rPr lang="de-DE" sz="1400" dirty="0" err="1" smtClean="0"/>
              <a:t>transfer</a:t>
            </a:r>
            <a:r>
              <a:rPr lang="de-DE" sz="1400" dirty="0" smtClean="0"/>
              <a:t> </a:t>
            </a:r>
            <a:r>
              <a:rPr lang="de-DE" sz="1400" dirty="0" err="1" smtClean="0"/>
              <a:t>of</a:t>
            </a:r>
            <a:r>
              <a:rPr lang="de-DE" sz="1400" dirty="0" smtClean="0"/>
              <a:t> </a:t>
            </a:r>
            <a:r>
              <a:rPr lang="de-DE" sz="1400" dirty="0" err="1" smtClean="0"/>
              <a:t>liquidity</a:t>
            </a:r>
            <a:r>
              <a:rPr lang="de-DE" sz="1400" dirty="0" smtClean="0"/>
              <a:t> </a:t>
            </a:r>
            <a:r>
              <a:rPr lang="de-DE" sz="1400" dirty="0" err="1" smtClean="0"/>
              <a:t>term</a:t>
            </a:r>
            <a:r>
              <a:rPr lang="de-DE" sz="1400" dirty="0" smtClean="0"/>
              <a:t> </a:t>
            </a:r>
            <a:r>
              <a:rPr lang="de-DE" sz="1400" dirty="0" err="1" smtClean="0"/>
              <a:t>risk</a:t>
            </a:r>
            <a:r>
              <a:rPr lang="de-DE" sz="1400" dirty="0" smtClean="0"/>
              <a:t> </a:t>
            </a:r>
            <a:r>
              <a:rPr lang="de-DE" sz="1400" dirty="0" err="1" smtClean="0"/>
              <a:t>towards</a:t>
            </a:r>
            <a:r>
              <a:rPr lang="de-DE" sz="1400" dirty="0" smtClean="0"/>
              <a:t> </a:t>
            </a:r>
            <a:r>
              <a:rPr lang="de-DE" sz="1400" dirty="0" err="1" smtClean="0"/>
              <a:t>treasury</a:t>
            </a:r>
            <a:r>
              <a:rPr lang="de-DE" sz="1400" dirty="0" smtClean="0"/>
              <a:t> </a:t>
            </a:r>
            <a:r>
              <a:rPr lang="de-DE" sz="1400" dirty="0" err="1" smtClean="0"/>
              <a:t>is</a:t>
            </a:r>
            <a:r>
              <a:rPr lang="de-DE" sz="1400" dirty="0" smtClean="0"/>
              <a:t> </a:t>
            </a:r>
            <a:r>
              <a:rPr lang="de-DE" sz="1400" dirty="0" err="1" smtClean="0"/>
              <a:t>fairly</a:t>
            </a:r>
            <a:r>
              <a:rPr lang="de-DE" sz="1400" dirty="0" smtClean="0"/>
              <a:t> </a:t>
            </a:r>
            <a:r>
              <a:rPr lang="de-DE" sz="1400" dirty="0" err="1" smtClean="0"/>
              <a:t>priced</a:t>
            </a:r>
            <a:r>
              <a:rPr lang="de-DE" sz="1400" dirty="0" smtClean="0"/>
              <a:t> </a:t>
            </a:r>
            <a:r>
              <a:rPr lang="de-DE" sz="1400" dirty="0" err="1" smtClean="0"/>
              <a:t>internally</a:t>
            </a:r>
            <a:endParaRPr lang="de-DE" sz="1400" dirty="0" smtClean="0"/>
          </a:p>
        </p:txBody>
      </p:sp>
      <p:sp>
        <p:nvSpPr>
          <p:cNvPr id="43" name="Textfeld 42"/>
          <p:cNvSpPr txBox="1"/>
          <p:nvPr/>
        </p:nvSpPr>
        <p:spPr>
          <a:xfrm>
            <a:off x="6969794" y="5087506"/>
            <a:ext cx="2807742" cy="1292662"/>
          </a:xfrm>
          <a:prstGeom prst="rect">
            <a:avLst/>
          </a:prstGeom>
          <a:noFill/>
        </p:spPr>
        <p:txBody>
          <a:bodyPr wrap="square" lIns="0" tIns="0" rIns="0" bIns="0" rtlCol="0">
            <a:spAutoFit/>
          </a:bodyPr>
          <a:lstStyle/>
          <a:p>
            <a:pPr marL="92075" indent="-92075">
              <a:buFont typeface="Wingdings" pitchFamily="2" charset="2"/>
              <a:buChar char="§"/>
              <a:tabLst>
                <a:tab pos="92075" algn="l"/>
              </a:tabLst>
            </a:pPr>
            <a:r>
              <a:rPr lang="de-DE" sz="1400" dirty="0" smtClean="0"/>
              <a:t>As </a:t>
            </a:r>
            <a:r>
              <a:rPr lang="de-DE" sz="1400" dirty="0" err="1" smtClean="0"/>
              <a:t>the</a:t>
            </a:r>
            <a:r>
              <a:rPr lang="de-DE" sz="1400" dirty="0" smtClean="0"/>
              <a:t> </a:t>
            </a:r>
            <a:r>
              <a:rPr lang="de-DE" sz="1400" dirty="0" err="1" smtClean="0"/>
              <a:t>term</a:t>
            </a:r>
            <a:r>
              <a:rPr lang="de-DE" sz="1400" dirty="0" smtClean="0"/>
              <a:t> </a:t>
            </a:r>
            <a:r>
              <a:rPr lang="de-DE" sz="1400" dirty="0" err="1" smtClean="0"/>
              <a:t>funding</a:t>
            </a:r>
            <a:r>
              <a:rPr lang="de-DE" sz="1400" dirty="0" smtClean="0"/>
              <a:t> </a:t>
            </a:r>
            <a:r>
              <a:rPr lang="de-DE" sz="1400" dirty="0" err="1" smtClean="0"/>
              <a:t>component</a:t>
            </a:r>
            <a:r>
              <a:rPr lang="de-DE" sz="1400" dirty="0" smtClean="0"/>
              <a:t> </a:t>
            </a:r>
            <a:r>
              <a:rPr lang="de-DE" sz="1400" dirty="0" err="1" smtClean="0"/>
              <a:t>should</a:t>
            </a:r>
            <a:r>
              <a:rPr lang="de-DE" sz="1400" dirty="0" smtClean="0"/>
              <a:t> </a:t>
            </a:r>
            <a:r>
              <a:rPr lang="de-DE" sz="1400" dirty="0" err="1" smtClean="0"/>
              <a:t>be</a:t>
            </a:r>
            <a:r>
              <a:rPr lang="de-DE" sz="1400" dirty="0" smtClean="0"/>
              <a:t> </a:t>
            </a:r>
            <a:r>
              <a:rPr lang="de-DE" sz="1400" dirty="0" err="1" smtClean="0"/>
              <a:t>transferred</a:t>
            </a:r>
            <a:r>
              <a:rPr lang="de-DE" sz="1400" dirty="0" smtClean="0"/>
              <a:t> </a:t>
            </a:r>
            <a:r>
              <a:rPr lang="de-DE" sz="1400" dirty="0" err="1" smtClean="0"/>
              <a:t>to</a:t>
            </a:r>
            <a:r>
              <a:rPr lang="de-DE" sz="1400" dirty="0" smtClean="0"/>
              <a:t> </a:t>
            </a:r>
            <a:r>
              <a:rPr lang="de-DE" sz="1400" dirty="0" err="1" smtClean="0"/>
              <a:t>treasury</a:t>
            </a:r>
            <a:r>
              <a:rPr lang="de-DE" sz="1400" dirty="0" smtClean="0"/>
              <a:t> </a:t>
            </a:r>
            <a:r>
              <a:rPr lang="de-DE" sz="1400" dirty="0" err="1" smtClean="0"/>
              <a:t>to</a:t>
            </a:r>
            <a:r>
              <a:rPr lang="de-DE" sz="1400" dirty="0" smtClean="0"/>
              <a:t> </a:t>
            </a:r>
            <a:r>
              <a:rPr lang="de-DE" sz="1400" dirty="0" err="1" smtClean="0"/>
              <a:t>allow</a:t>
            </a:r>
            <a:r>
              <a:rPr lang="de-DE" sz="1400" dirty="0" smtClean="0"/>
              <a:t> </a:t>
            </a:r>
            <a:r>
              <a:rPr lang="de-DE" sz="1400" dirty="0" err="1" smtClean="0"/>
              <a:t>netting</a:t>
            </a:r>
            <a:r>
              <a:rPr lang="de-DE" sz="1400" dirty="0" smtClean="0"/>
              <a:t> </a:t>
            </a:r>
            <a:r>
              <a:rPr lang="de-DE" sz="1400" dirty="0" err="1" smtClean="0"/>
              <a:t>with</a:t>
            </a:r>
            <a:r>
              <a:rPr lang="de-DE" sz="1400" dirty="0" smtClean="0"/>
              <a:t> </a:t>
            </a:r>
            <a:r>
              <a:rPr lang="de-DE" sz="1400" dirty="0" err="1" smtClean="0"/>
              <a:t>other</a:t>
            </a:r>
            <a:r>
              <a:rPr lang="de-DE" sz="1400" dirty="0" smtClean="0"/>
              <a:t> </a:t>
            </a:r>
            <a:r>
              <a:rPr lang="de-DE" sz="1400" dirty="0" err="1" smtClean="0"/>
              <a:t>positions</a:t>
            </a:r>
            <a:r>
              <a:rPr lang="de-DE" sz="1400" dirty="0" smtClean="0"/>
              <a:t> in </a:t>
            </a:r>
            <a:r>
              <a:rPr lang="de-DE" sz="1400" dirty="0" err="1" smtClean="0"/>
              <a:t>the</a:t>
            </a:r>
            <a:r>
              <a:rPr lang="de-DE" sz="1400" dirty="0" smtClean="0"/>
              <a:t> </a:t>
            </a:r>
            <a:r>
              <a:rPr lang="de-DE" sz="1400" dirty="0" err="1" smtClean="0"/>
              <a:t>bank</a:t>
            </a:r>
            <a:r>
              <a:rPr lang="de-DE" sz="1400" dirty="0" smtClean="0"/>
              <a:t> </a:t>
            </a:r>
            <a:r>
              <a:rPr lang="de-DE" sz="1400" dirty="0" err="1" smtClean="0"/>
              <a:t>and</a:t>
            </a:r>
            <a:r>
              <a:rPr lang="de-DE" sz="1400" dirty="0" smtClean="0"/>
              <a:t> </a:t>
            </a:r>
            <a:r>
              <a:rPr lang="de-DE" sz="1400" dirty="0" err="1" smtClean="0"/>
              <a:t>to</a:t>
            </a:r>
            <a:r>
              <a:rPr lang="de-DE" sz="1400" dirty="0" smtClean="0"/>
              <a:t> </a:t>
            </a:r>
            <a:r>
              <a:rPr lang="de-DE" sz="1400" dirty="0" err="1" smtClean="0"/>
              <a:t>enable</a:t>
            </a:r>
            <a:r>
              <a:rPr lang="de-DE" sz="1400" dirty="0" smtClean="0"/>
              <a:t> </a:t>
            </a:r>
            <a:r>
              <a:rPr lang="de-DE" sz="1400" dirty="0" err="1" smtClean="0"/>
              <a:t>central</a:t>
            </a:r>
            <a:r>
              <a:rPr lang="de-DE" sz="1400" dirty="0" smtClean="0"/>
              <a:t> </a:t>
            </a:r>
            <a:r>
              <a:rPr lang="de-DE" sz="1400" dirty="0" err="1" smtClean="0"/>
              <a:t>management</a:t>
            </a:r>
            <a:r>
              <a:rPr lang="de-DE" sz="1400" dirty="0" smtClean="0"/>
              <a:t> </a:t>
            </a:r>
            <a:r>
              <a:rPr lang="de-DE" sz="1400" dirty="0" err="1" smtClean="0"/>
              <a:t>the</a:t>
            </a:r>
            <a:r>
              <a:rPr lang="de-DE" sz="1400" dirty="0" smtClean="0"/>
              <a:t> </a:t>
            </a:r>
            <a:r>
              <a:rPr lang="de-DE" sz="1400" dirty="0" err="1" smtClean="0"/>
              <a:t>buffer</a:t>
            </a:r>
            <a:r>
              <a:rPr lang="de-DE" sz="1400" dirty="0" smtClean="0"/>
              <a:t> </a:t>
            </a:r>
            <a:r>
              <a:rPr lang="de-DE" sz="1400" dirty="0" err="1" smtClean="0"/>
              <a:t>cost</a:t>
            </a:r>
            <a:r>
              <a:rPr lang="de-DE" sz="1400" dirty="0" smtClean="0"/>
              <a:t> </a:t>
            </a:r>
            <a:r>
              <a:rPr lang="de-DE" sz="1400" dirty="0" err="1" smtClean="0"/>
              <a:t>are</a:t>
            </a:r>
            <a:r>
              <a:rPr lang="de-DE" sz="1400" dirty="0" smtClean="0"/>
              <a:t> a different „</a:t>
            </a:r>
            <a:r>
              <a:rPr lang="de-DE" sz="1400" dirty="0" err="1" smtClean="0"/>
              <a:t>beast</a:t>
            </a:r>
            <a:r>
              <a:rPr lang="de-DE" sz="14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a:spLocks noGrp="1"/>
          </p:cNvSpPr>
          <p:nvPr>
            <p:ph type="title"/>
          </p:nvPr>
        </p:nvSpPr>
        <p:spPr>
          <a:xfrm>
            <a:off x="272480" y="116632"/>
            <a:ext cx="9361040" cy="792088"/>
          </a:xfrm>
        </p:spPr>
        <p:txBody>
          <a:bodyPr/>
          <a:lstStyle/>
          <a:p>
            <a:pPr lvl="1"/>
            <a:r>
              <a:rPr lang="sv-SE" sz="1600" b="0" dirty="0" smtClean="0"/>
              <a:t>Proposed FVA framework </a:t>
            </a:r>
            <a:r>
              <a:rPr lang="en-GB" sz="1600" b="0" dirty="0" smtClean="0"/>
              <a:t>(proposition 3) </a:t>
            </a:r>
            <a:r>
              <a:rPr lang="en-GB" dirty="0" smtClean="0"/>
              <a:t/>
            </a:r>
            <a:br>
              <a:rPr lang="en-GB" dirty="0" smtClean="0"/>
            </a:br>
            <a:r>
              <a:rPr lang="en-GB" dirty="0" smtClean="0"/>
              <a:t>Bank </a:t>
            </a:r>
            <a:r>
              <a:rPr lang="en-GB" dirty="0" smtClean="0"/>
              <a:t>management profits from consistency between FVA and internal liquidity transfer pricing (FTP</a:t>
            </a:r>
            <a:r>
              <a:rPr lang="en-GB" dirty="0" smtClean="0"/>
              <a:t>)</a:t>
            </a:r>
            <a:endParaRPr lang="en-GB" dirty="0" smtClean="0"/>
          </a:p>
        </p:txBody>
      </p:sp>
      <p:sp>
        <p:nvSpPr>
          <p:cNvPr id="39" name="Rechteck 38"/>
          <p:cNvSpPr/>
          <p:nvPr/>
        </p:nvSpPr>
        <p:spPr>
          <a:xfrm>
            <a:off x="344488" y="1603400"/>
            <a:ext cx="2880000" cy="2761704"/>
          </a:xfrm>
          <a:prstGeom prst="rect">
            <a:avLst/>
          </a:prstGeom>
          <a:solidFill>
            <a:schemeClr val="bg1">
              <a:lumMod val="95000"/>
            </a:schemeClr>
          </a:solidFill>
        </p:spPr>
        <p:txBody>
          <a:bodyPr wrap="square" lIns="72000" tIns="72000" rIns="72000" bIns="72000" rtlCol="0">
            <a:noAutofit/>
          </a:bodyPr>
          <a:lstStyle/>
          <a:p>
            <a:pPr marL="177800" indent="-177800">
              <a:spcAft>
                <a:spcPts val="600"/>
              </a:spcAft>
              <a:buFont typeface="Wingdings" pitchFamily="2" charset="2"/>
              <a:buChar char="§"/>
            </a:pPr>
            <a:r>
              <a:rPr lang="en-GB" sz="1400" dirty="0" smtClean="0"/>
              <a:t>Liquidity is managed by a restricted set of capital markets transactions (term funding, asset investment, ...)</a:t>
            </a:r>
          </a:p>
          <a:p>
            <a:pPr marL="177800" indent="-177800">
              <a:spcAft>
                <a:spcPts val="600"/>
              </a:spcAft>
              <a:buFont typeface="Wingdings" pitchFamily="2" charset="2"/>
              <a:buChar char="§"/>
            </a:pPr>
            <a:r>
              <a:rPr lang="en-GB" sz="1400" dirty="0" smtClean="0"/>
              <a:t>Internally liquidity is transferred between businesses at one price (FTP)</a:t>
            </a:r>
          </a:p>
          <a:p>
            <a:pPr marL="177800" indent="-177800">
              <a:spcAft>
                <a:spcPts val="600"/>
              </a:spcAft>
              <a:buFont typeface="Wingdings" pitchFamily="2" charset="2"/>
              <a:buChar char="§"/>
            </a:pPr>
            <a:r>
              <a:rPr lang="en-GB" sz="1400" dirty="0" smtClean="0"/>
              <a:t>Any liquidity (spread) risk is transferred to a central Treasury function</a:t>
            </a:r>
          </a:p>
        </p:txBody>
      </p:sp>
      <p:sp>
        <p:nvSpPr>
          <p:cNvPr id="40" name="Rechteck 39"/>
          <p:cNvSpPr/>
          <p:nvPr/>
        </p:nvSpPr>
        <p:spPr>
          <a:xfrm>
            <a:off x="864371" y="1268760"/>
            <a:ext cx="1840248" cy="215444"/>
          </a:xfrm>
          <a:prstGeom prst="rect">
            <a:avLst/>
          </a:prstGeom>
          <a:noFill/>
        </p:spPr>
        <p:txBody>
          <a:bodyPr wrap="none" lIns="0" tIns="0" rIns="0" bIns="0" rtlCol="0">
            <a:spAutoFit/>
          </a:bodyPr>
          <a:lstStyle/>
          <a:p>
            <a:pPr algn="ctr"/>
            <a:r>
              <a:rPr lang="en-GB" sz="1400" b="1" smtClean="0">
                <a:solidFill>
                  <a:srgbClr val="00338D"/>
                </a:solidFill>
              </a:rPr>
              <a:t>Core elements of FTP</a:t>
            </a:r>
            <a:endParaRPr lang="en-GB" sz="1400" b="1">
              <a:solidFill>
                <a:srgbClr val="00338D"/>
              </a:solidFill>
            </a:endParaRPr>
          </a:p>
        </p:txBody>
      </p:sp>
      <p:sp>
        <p:nvSpPr>
          <p:cNvPr id="41" name="Rechteck 40"/>
          <p:cNvSpPr/>
          <p:nvPr/>
        </p:nvSpPr>
        <p:spPr>
          <a:xfrm>
            <a:off x="4546242" y="4946256"/>
            <a:ext cx="864000" cy="1332000"/>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smtClean="0">
                <a:solidFill>
                  <a:srgbClr val="FFFFFF"/>
                </a:solidFill>
                <a:latin typeface="Arial" pitchFamily="34" charset="0"/>
                <a:cs typeface="Arial" pitchFamily="34" charset="0"/>
              </a:rPr>
              <a:t>Treasury</a:t>
            </a:r>
            <a:endParaRPr lang="de-DE" sz="1200" b="1">
              <a:solidFill>
                <a:srgbClr val="FFFFFF"/>
              </a:solidFill>
              <a:latin typeface="Arial" pitchFamily="34" charset="0"/>
              <a:cs typeface="Arial" pitchFamily="34" charset="0"/>
            </a:endParaRPr>
          </a:p>
        </p:txBody>
      </p:sp>
      <p:cxnSp>
        <p:nvCxnSpPr>
          <p:cNvPr id="42" name="Gerade Verbindung mit Pfeil 41"/>
          <p:cNvCxnSpPr/>
          <p:nvPr/>
        </p:nvCxnSpPr>
        <p:spPr>
          <a:xfrm flipH="1">
            <a:off x="3074406" y="5293428"/>
            <a:ext cx="1404000" cy="0"/>
          </a:xfrm>
          <a:prstGeom prst="straightConnector1">
            <a:avLst/>
          </a:prstGeom>
          <a:ln w="19050">
            <a:solidFill>
              <a:schemeClr val="accent5"/>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hteck 42"/>
          <p:cNvSpPr/>
          <p:nvPr/>
        </p:nvSpPr>
        <p:spPr bwMode="gray">
          <a:xfrm>
            <a:off x="3258386" y="5151528"/>
            <a:ext cx="1022508" cy="364232"/>
          </a:xfrm>
          <a:prstGeom prst="rect">
            <a:avLst/>
          </a:prstGeom>
          <a:solidFill>
            <a:schemeClr val="bg1"/>
          </a:solidFill>
          <a:ln w="6350" cap="flat" cmpd="sng" algn="ctr">
            <a:noFill/>
            <a:prstDash val="solid"/>
            <a:round/>
            <a:headEnd type="none" w="med" len="med"/>
            <a:tailEnd type="none" w="med" len="med"/>
          </a:ln>
          <a:effectLst/>
        </p:spPr>
        <p:txBody>
          <a:bodyPr wrap="square" lIns="36000" tIns="54000" rIns="36000" bIns="54000" anchor="ctr"/>
          <a:lstStyle/>
          <a:p>
            <a:pPr marL="0" lvl="2" indent="1588" algn="ctr">
              <a:spcBef>
                <a:spcPts val="300"/>
              </a:spcBef>
              <a:buClr>
                <a:srgbClr val="97989A"/>
              </a:buClr>
              <a:tabLst>
                <a:tab pos="8521700" algn="r"/>
              </a:tabLst>
              <a:defRPr/>
            </a:pPr>
            <a:r>
              <a:rPr lang="de-DE" altLang="de-DE" sz="1200" kern="0" noProof="1" smtClean="0">
                <a:latin typeface="Arial" pitchFamily="34" charset="0"/>
                <a:cs typeface="Arial" pitchFamily="34" charset="0"/>
              </a:rPr>
              <a:t>Funding/ Investment</a:t>
            </a:r>
            <a:br>
              <a:rPr lang="de-DE" altLang="de-DE" sz="1200" kern="0" noProof="1" smtClean="0">
                <a:latin typeface="Arial" pitchFamily="34" charset="0"/>
                <a:cs typeface="Arial" pitchFamily="34" charset="0"/>
              </a:rPr>
            </a:br>
            <a:r>
              <a:rPr lang="de-DE" altLang="de-DE" sz="1200" kern="0" noProof="1" smtClean="0">
                <a:latin typeface="Arial" pitchFamily="34" charset="0"/>
                <a:cs typeface="Arial" pitchFamily="34" charset="0"/>
              </a:rPr>
              <a:t>of derivative and collateral  CFs</a:t>
            </a:r>
          </a:p>
        </p:txBody>
      </p:sp>
      <p:sp>
        <p:nvSpPr>
          <p:cNvPr id="44" name="Rechteck 43"/>
          <p:cNvSpPr/>
          <p:nvPr/>
        </p:nvSpPr>
        <p:spPr>
          <a:xfrm>
            <a:off x="2144688" y="4946256"/>
            <a:ext cx="864000" cy="1332000"/>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smtClean="0">
                <a:solidFill>
                  <a:srgbClr val="FFFFFF"/>
                </a:solidFill>
                <a:latin typeface="Arial" pitchFamily="34" charset="0"/>
                <a:cs typeface="Arial" pitchFamily="34" charset="0"/>
              </a:rPr>
              <a:t>Business Unit</a:t>
            </a:r>
            <a:endParaRPr lang="de-DE" sz="1200" b="1">
              <a:solidFill>
                <a:srgbClr val="FFFFFF"/>
              </a:solidFill>
              <a:latin typeface="Arial" pitchFamily="34" charset="0"/>
              <a:cs typeface="Arial" pitchFamily="34" charset="0"/>
            </a:endParaRPr>
          </a:p>
        </p:txBody>
      </p:sp>
      <p:cxnSp>
        <p:nvCxnSpPr>
          <p:cNvPr id="50" name="Gerade Verbindung mit Pfeil 49"/>
          <p:cNvCxnSpPr/>
          <p:nvPr/>
        </p:nvCxnSpPr>
        <p:spPr>
          <a:xfrm flipH="1">
            <a:off x="5482250" y="5082752"/>
            <a:ext cx="1404000" cy="0"/>
          </a:xfrm>
          <a:prstGeom prst="straightConnector1">
            <a:avLst/>
          </a:prstGeom>
          <a:ln w="19050">
            <a:solidFill>
              <a:schemeClr val="accent5"/>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hteck 50"/>
          <p:cNvSpPr/>
          <p:nvPr/>
        </p:nvSpPr>
        <p:spPr bwMode="gray">
          <a:xfrm>
            <a:off x="5672874" y="4883744"/>
            <a:ext cx="1022508" cy="364232"/>
          </a:xfrm>
          <a:prstGeom prst="rect">
            <a:avLst/>
          </a:prstGeom>
          <a:solidFill>
            <a:schemeClr val="bg1"/>
          </a:solidFill>
          <a:ln w="6350" cap="flat" cmpd="sng" algn="ctr">
            <a:noFill/>
            <a:prstDash val="solid"/>
            <a:round/>
            <a:headEnd type="none" w="med" len="med"/>
            <a:tailEnd type="none" w="med" len="med"/>
          </a:ln>
          <a:effectLst/>
        </p:spPr>
        <p:txBody>
          <a:bodyPr wrap="square" lIns="36000" tIns="54000" rIns="36000" bIns="54000" anchor="ctr"/>
          <a:lstStyle/>
          <a:p>
            <a:pPr marL="0" lvl="2" indent="1588" algn="ctr">
              <a:spcBef>
                <a:spcPts val="300"/>
              </a:spcBef>
              <a:buClr>
                <a:srgbClr val="97989A"/>
              </a:buClr>
              <a:tabLst>
                <a:tab pos="8521700" algn="r"/>
              </a:tabLst>
              <a:defRPr/>
            </a:pPr>
            <a:r>
              <a:rPr lang="de-DE" altLang="de-DE" sz="1200" kern="0" noProof="1" smtClean="0">
                <a:latin typeface="Arial" pitchFamily="34" charset="0"/>
                <a:cs typeface="Arial" pitchFamily="34" charset="0"/>
              </a:rPr>
              <a:t>Term funding</a:t>
            </a:r>
          </a:p>
        </p:txBody>
      </p:sp>
      <p:cxnSp>
        <p:nvCxnSpPr>
          <p:cNvPr id="52" name="Gerade Verbindung mit Pfeil 51"/>
          <p:cNvCxnSpPr/>
          <p:nvPr/>
        </p:nvCxnSpPr>
        <p:spPr>
          <a:xfrm flipH="1">
            <a:off x="5482250" y="5380252"/>
            <a:ext cx="1404000" cy="0"/>
          </a:xfrm>
          <a:prstGeom prst="straightConnector1">
            <a:avLst/>
          </a:prstGeom>
          <a:ln w="19050">
            <a:solidFill>
              <a:schemeClr val="accent5"/>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hteck 53"/>
          <p:cNvSpPr/>
          <p:nvPr/>
        </p:nvSpPr>
        <p:spPr bwMode="gray">
          <a:xfrm>
            <a:off x="5729562" y="5206644"/>
            <a:ext cx="904816" cy="364232"/>
          </a:xfrm>
          <a:prstGeom prst="rect">
            <a:avLst/>
          </a:prstGeom>
          <a:solidFill>
            <a:schemeClr val="bg1"/>
          </a:solidFill>
          <a:ln w="6350" cap="flat" cmpd="sng" algn="ctr">
            <a:noFill/>
            <a:prstDash val="solid"/>
            <a:round/>
            <a:headEnd type="none" w="med" len="med"/>
            <a:tailEnd type="none" w="med" len="med"/>
          </a:ln>
          <a:effectLst/>
        </p:spPr>
        <p:txBody>
          <a:bodyPr wrap="square" lIns="36000" tIns="54000" rIns="36000" bIns="54000" anchor="ctr"/>
          <a:lstStyle/>
          <a:p>
            <a:pPr marL="0" lvl="2" indent="1588" algn="ctr">
              <a:spcBef>
                <a:spcPts val="300"/>
              </a:spcBef>
              <a:buClr>
                <a:srgbClr val="97989A"/>
              </a:buClr>
              <a:tabLst>
                <a:tab pos="8521700" algn="r"/>
              </a:tabLst>
              <a:defRPr/>
            </a:pPr>
            <a:r>
              <a:rPr lang="de-DE" altLang="de-DE" sz="1200" kern="0" noProof="1" smtClean="0">
                <a:latin typeface="Arial" pitchFamily="34" charset="0"/>
                <a:cs typeface="Arial" pitchFamily="34" charset="0"/>
              </a:rPr>
              <a:t>Investment</a:t>
            </a:r>
          </a:p>
        </p:txBody>
      </p:sp>
      <p:cxnSp>
        <p:nvCxnSpPr>
          <p:cNvPr id="64" name="Gerade Verbindung mit Pfeil 63"/>
          <p:cNvCxnSpPr/>
          <p:nvPr/>
        </p:nvCxnSpPr>
        <p:spPr>
          <a:xfrm flipH="1">
            <a:off x="5482250" y="5819848"/>
            <a:ext cx="1404000" cy="0"/>
          </a:xfrm>
          <a:prstGeom prst="straightConnector1">
            <a:avLst/>
          </a:prstGeom>
          <a:ln w="19050">
            <a:solidFill>
              <a:schemeClr val="accent5"/>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hteck 64"/>
          <p:cNvSpPr/>
          <p:nvPr/>
        </p:nvSpPr>
        <p:spPr bwMode="gray">
          <a:xfrm>
            <a:off x="5660174" y="5646240"/>
            <a:ext cx="1022508" cy="364232"/>
          </a:xfrm>
          <a:prstGeom prst="rect">
            <a:avLst/>
          </a:prstGeom>
          <a:solidFill>
            <a:schemeClr val="bg1"/>
          </a:solidFill>
          <a:ln w="6350" cap="flat" cmpd="sng" algn="ctr">
            <a:noFill/>
            <a:prstDash val="solid"/>
            <a:round/>
            <a:headEnd type="none" w="med" len="med"/>
            <a:tailEnd type="none" w="med" len="med"/>
          </a:ln>
          <a:effectLst/>
        </p:spPr>
        <p:txBody>
          <a:bodyPr wrap="square" lIns="36000" tIns="54000" rIns="36000" bIns="54000" anchor="ctr"/>
          <a:lstStyle/>
          <a:p>
            <a:pPr marL="0" lvl="2" indent="1588" algn="ctr">
              <a:spcBef>
                <a:spcPts val="300"/>
              </a:spcBef>
              <a:buClr>
                <a:srgbClr val="97989A"/>
              </a:buClr>
              <a:tabLst>
                <a:tab pos="8521700" algn="r"/>
              </a:tabLst>
              <a:defRPr/>
            </a:pPr>
            <a:r>
              <a:rPr lang="de-DE" altLang="de-DE" sz="1200" kern="0" noProof="1" smtClean="0">
                <a:latin typeface="Arial" pitchFamily="34" charset="0"/>
                <a:cs typeface="Arial" pitchFamily="34" charset="0"/>
              </a:rPr>
              <a:t>Liquidity transfer</a:t>
            </a:r>
          </a:p>
        </p:txBody>
      </p:sp>
      <p:cxnSp>
        <p:nvCxnSpPr>
          <p:cNvPr id="66" name="Gerade Verbindung mit Pfeil 65"/>
          <p:cNvCxnSpPr/>
          <p:nvPr/>
        </p:nvCxnSpPr>
        <p:spPr>
          <a:xfrm flipH="1">
            <a:off x="3059378" y="6062232"/>
            <a:ext cx="1404000" cy="0"/>
          </a:xfrm>
          <a:prstGeom prst="straightConnector1">
            <a:avLst/>
          </a:prstGeom>
          <a:ln w="19050">
            <a:solidFill>
              <a:schemeClr val="accent5"/>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hteck 66"/>
          <p:cNvSpPr/>
          <p:nvPr/>
        </p:nvSpPr>
        <p:spPr bwMode="gray">
          <a:xfrm>
            <a:off x="3546883" y="5943616"/>
            <a:ext cx="436499" cy="216023"/>
          </a:xfrm>
          <a:prstGeom prst="rect">
            <a:avLst/>
          </a:prstGeom>
          <a:solidFill>
            <a:schemeClr val="bg1"/>
          </a:solidFill>
          <a:ln w="6350" cap="flat" cmpd="sng" algn="ctr">
            <a:noFill/>
            <a:prstDash val="solid"/>
            <a:round/>
            <a:headEnd type="none" w="med" len="med"/>
            <a:tailEnd type="none" w="med" len="med"/>
          </a:ln>
          <a:effectLst/>
        </p:spPr>
        <p:txBody>
          <a:bodyPr wrap="square" lIns="36000" tIns="54000" rIns="36000" bIns="54000" anchor="ctr"/>
          <a:lstStyle/>
          <a:p>
            <a:pPr marL="0" lvl="2" indent="1588" algn="ctr">
              <a:lnSpc>
                <a:spcPct val="90000"/>
              </a:lnSpc>
              <a:spcBef>
                <a:spcPts val="300"/>
              </a:spcBef>
              <a:buClr>
                <a:srgbClr val="97989A"/>
              </a:buClr>
              <a:tabLst>
                <a:tab pos="8521700" algn="r"/>
              </a:tabLst>
              <a:defRPr/>
            </a:pPr>
            <a:r>
              <a:rPr lang="de-DE" altLang="de-DE" sz="1200" kern="0" noProof="1" smtClean="0">
                <a:latin typeface="Arial" pitchFamily="34" charset="0"/>
                <a:cs typeface="Arial" pitchFamily="34" charset="0"/>
              </a:rPr>
              <a:t>FTP</a:t>
            </a:r>
          </a:p>
        </p:txBody>
      </p:sp>
      <p:sp>
        <p:nvSpPr>
          <p:cNvPr id="68" name="Rechteck 67"/>
          <p:cNvSpPr/>
          <p:nvPr/>
        </p:nvSpPr>
        <p:spPr>
          <a:xfrm>
            <a:off x="6922410" y="4946256"/>
            <a:ext cx="864000" cy="57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smtClean="0">
                <a:solidFill>
                  <a:srgbClr val="FFFFFF"/>
                </a:solidFill>
                <a:latin typeface="Arial" pitchFamily="34" charset="0"/>
                <a:cs typeface="Arial" pitchFamily="34" charset="0"/>
              </a:rPr>
              <a:t>Markets</a:t>
            </a:r>
            <a:endParaRPr lang="de-DE" sz="1200" b="1">
              <a:solidFill>
                <a:srgbClr val="FFFFFF"/>
              </a:solidFill>
              <a:latin typeface="Arial" pitchFamily="34" charset="0"/>
              <a:cs typeface="Arial" pitchFamily="34" charset="0"/>
            </a:endParaRPr>
          </a:p>
        </p:txBody>
      </p:sp>
      <p:sp>
        <p:nvSpPr>
          <p:cNvPr id="69" name="Rechteck 68"/>
          <p:cNvSpPr/>
          <p:nvPr/>
        </p:nvSpPr>
        <p:spPr>
          <a:xfrm>
            <a:off x="6922410" y="5630184"/>
            <a:ext cx="864000" cy="648072"/>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smtClean="0">
                <a:solidFill>
                  <a:srgbClr val="FFFFFF"/>
                </a:solidFill>
                <a:latin typeface="Arial" pitchFamily="34" charset="0"/>
                <a:cs typeface="Arial" pitchFamily="34" charset="0"/>
              </a:rPr>
              <a:t>Other BUs</a:t>
            </a:r>
            <a:endParaRPr lang="de-DE" sz="1200" b="1">
              <a:solidFill>
                <a:srgbClr val="FFFFFF"/>
              </a:solidFill>
              <a:latin typeface="Arial" pitchFamily="34" charset="0"/>
              <a:cs typeface="Arial" pitchFamily="34" charset="0"/>
            </a:endParaRPr>
          </a:p>
        </p:txBody>
      </p:sp>
      <p:sp>
        <p:nvSpPr>
          <p:cNvPr id="70" name="Geschweifte Klammer rechts 69"/>
          <p:cNvSpPr/>
          <p:nvPr/>
        </p:nvSpPr>
        <p:spPr>
          <a:xfrm rot="16200000">
            <a:off x="3690766" y="4099436"/>
            <a:ext cx="144000" cy="1512168"/>
          </a:xfrm>
          <a:prstGeom prst="rightBrace">
            <a:avLst/>
          </a:prstGeom>
          <a:ln>
            <a:solidFill>
              <a:srgbClr val="7476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1" name="Rechteck 70"/>
          <p:cNvSpPr/>
          <p:nvPr/>
        </p:nvSpPr>
        <p:spPr bwMode="gray">
          <a:xfrm>
            <a:off x="3044782" y="4567480"/>
            <a:ext cx="1440160" cy="216024"/>
          </a:xfrm>
          <a:prstGeom prst="rect">
            <a:avLst/>
          </a:prstGeom>
          <a:solidFill>
            <a:schemeClr val="bg1"/>
          </a:solidFill>
          <a:ln w="6350" cap="flat" cmpd="sng" algn="ctr">
            <a:noFill/>
            <a:prstDash val="solid"/>
            <a:round/>
            <a:headEnd type="none" w="med" len="med"/>
            <a:tailEnd type="none" w="med" len="med"/>
          </a:ln>
          <a:effectLst/>
        </p:spPr>
        <p:txBody>
          <a:bodyPr wrap="square" lIns="36000" tIns="54000" rIns="36000" bIns="54000" anchor="ctr"/>
          <a:lstStyle/>
          <a:p>
            <a:pPr marL="0" lvl="2" indent="1588" algn="ctr">
              <a:lnSpc>
                <a:spcPct val="90000"/>
              </a:lnSpc>
              <a:spcBef>
                <a:spcPts val="300"/>
              </a:spcBef>
              <a:buClr>
                <a:srgbClr val="97989A"/>
              </a:buClr>
              <a:tabLst>
                <a:tab pos="8521700" algn="r"/>
              </a:tabLst>
              <a:defRPr/>
            </a:pPr>
            <a:r>
              <a:rPr lang="de-DE" altLang="de-DE" sz="1200" kern="0" noProof="1" smtClean="0">
                <a:latin typeface="Arial" pitchFamily="34" charset="0"/>
                <a:cs typeface="Arial" pitchFamily="34" charset="0"/>
              </a:rPr>
              <a:t>Basis for FVA</a:t>
            </a:r>
          </a:p>
        </p:txBody>
      </p:sp>
      <p:cxnSp>
        <p:nvCxnSpPr>
          <p:cNvPr id="72" name="Gerade Verbindung mit Pfeil 71"/>
          <p:cNvCxnSpPr/>
          <p:nvPr/>
        </p:nvCxnSpPr>
        <p:spPr>
          <a:xfrm flipH="1">
            <a:off x="5482250" y="6142749"/>
            <a:ext cx="1404000" cy="0"/>
          </a:xfrm>
          <a:prstGeom prst="straightConnector1">
            <a:avLst/>
          </a:prstGeom>
          <a:ln w="19050">
            <a:solidFill>
              <a:schemeClr val="accent5"/>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hteck 72"/>
          <p:cNvSpPr/>
          <p:nvPr/>
        </p:nvSpPr>
        <p:spPr bwMode="gray">
          <a:xfrm>
            <a:off x="5969755" y="6024133"/>
            <a:ext cx="436499" cy="216023"/>
          </a:xfrm>
          <a:prstGeom prst="rect">
            <a:avLst/>
          </a:prstGeom>
          <a:solidFill>
            <a:schemeClr val="bg1"/>
          </a:solidFill>
          <a:ln w="6350" cap="flat" cmpd="sng" algn="ctr">
            <a:noFill/>
            <a:prstDash val="solid"/>
            <a:round/>
            <a:headEnd type="none" w="med" len="med"/>
            <a:tailEnd type="none" w="med" len="med"/>
          </a:ln>
          <a:effectLst/>
        </p:spPr>
        <p:txBody>
          <a:bodyPr wrap="square" lIns="36000" tIns="54000" rIns="36000" bIns="54000" anchor="ctr"/>
          <a:lstStyle/>
          <a:p>
            <a:pPr marL="0" lvl="2" indent="1588" algn="ctr">
              <a:lnSpc>
                <a:spcPct val="90000"/>
              </a:lnSpc>
              <a:spcBef>
                <a:spcPts val="300"/>
              </a:spcBef>
              <a:buClr>
                <a:srgbClr val="97989A"/>
              </a:buClr>
              <a:tabLst>
                <a:tab pos="8521700" algn="r"/>
              </a:tabLst>
              <a:defRPr/>
            </a:pPr>
            <a:r>
              <a:rPr lang="de-DE" altLang="de-DE" sz="1200" kern="0" noProof="1" smtClean="0">
                <a:latin typeface="Arial" pitchFamily="34" charset="0"/>
                <a:cs typeface="Arial" pitchFamily="34" charset="0"/>
              </a:rPr>
              <a:t>FTP</a:t>
            </a:r>
          </a:p>
        </p:txBody>
      </p:sp>
      <p:sp>
        <p:nvSpPr>
          <p:cNvPr id="74" name="Rechteck 73"/>
          <p:cNvSpPr/>
          <p:nvPr/>
        </p:nvSpPr>
        <p:spPr>
          <a:xfrm>
            <a:off x="3548844" y="1603400"/>
            <a:ext cx="6084676" cy="2761704"/>
          </a:xfrm>
          <a:prstGeom prst="rect">
            <a:avLst/>
          </a:prstGeom>
          <a:solidFill>
            <a:schemeClr val="bg1">
              <a:lumMod val="95000"/>
            </a:schemeClr>
          </a:solidFill>
        </p:spPr>
        <p:txBody>
          <a:bodyPr wrap="square" lIns="72000" tIns="72000" rIns="72000" bIns="72000" rtlCol="0">
            <a:noAutofit/>
          </a:bodyPr>
          <a:lstStyle/>
          <a:p>
            <a:pPr marL="177800" indent="-177800">
              <a:spcAft>
                <a:spcPts val="600"/>
              </a:spcAft>
              <a:buFont typeface="Wingdings" pitchFamily="2" charset="2"/>
              <a:buChar char="§"/>
            </a:pPr>
            <a:r>
              <a:rPr lang="en-GB" sz="1400" dirty="0" smtClean="0"/>
              <a:t>To avoid arbitrage, liquidity from trading activities need to be priced similar to other business areas (e.g. credit business)</a:t>
            </a:r>
          </a:p>
          <a:p>
            <a:pPr marL="177800" indent="-177800">
              <a:spcAft>
                <a:spcPts val="600"/>
              </a:spcAft>
              <a:buFont typeface="Wingdings" pitchFamily="2" charset="2"/>
              <a:buChar char="§"/>
            </a:pPr>
            <a:r>
              <a:rPr lang="en-GB" sz="1400" dirty="0" smtClean="0"/>
              <a:t>Therefore, the FVA calculation needs to be aligned with concepts of FTP</a:t>
            </a:r>
          </a:p>
          <a:p>
            <a:pPr marL="177800" indent="-177800">
              <a:spcAft>
                <a:spcPts val="600"/>
              </a:spcAft>
              <a:buFont typeface="Wingdings" pitchFamily="2" charset="2"/>
              <a:buChar char="§"/>
            </a:pPr>
            <a:r>
              <a:rPr lang="en-GB" sz="1400" dirty="0" smtClean="0"/>
              <a:t>This leads to a number of benefits, e.g.:</a:t>
            </a:r>
          </a:p>
          <a:p>
            <a:pPr marL="355600" indent="-177800">
              <a:spcAft>
                <a:spcPts val="600"/>
              </a:spcAft>
              <a:buFont typeface="Symbol" pitchFamily="18" charset="2"/>
              <a:buChar char="-"/>
            </a:pPr>
            <a:r>
              <a:rPr lang="en-GB" sz="1400" dirty="0" smtClean="0"/>
              <a:t>Avoiding the large bid/ask spread currently observed in the capital market by netting on bank or even group level</a:t>
            </a:r>
          </a:p>
          <a:p>
            <a:pPr marL="355600" indent="-177800">
              <a:spcAft>
                <a:spcPts val="600"/>
              </a:spcAft>
              <a:buFont typeface="Symbol" pitchFamily="18" charset="2"/>
              <a:buChar char="-"/>
            </a:pPr>
            <a:r>
              <a:rPr lang="en-GB" sz="1400" dirty="0" smtClean="0"/>
              <a:t>No arbitrage between different businesses</a:t>
            </a:r>
          </a:p>
          <a:p>
            <a:pPr marL="355600" indent="-177800">
              <a:spcAft>
                <a:spcPts val="600"/>
              </a:spcAft>
              <a:buFont typeface="Symbol" pitchFamily="18" charset="2"/>
              <a:buChar char="-"/>
            </a:pPr>
            <a:r>
              <a:rPr lang="en-GB" sz="1400" dirty="0" smtClean="0"/>
              <a:t>Clear rules on handling liquidity in foreign currencies</a:t>
            </a:r>
          </a:p>
          <a:p>
            <a:pPr marL="355600" indent="-177800">
              <a:spcAft>
                <a:spcPts val="600"/>
              </a:spcAft>
              <a:buFont typeface="Symbol" pitchFamily="18" charset="2"/>
              <a:buChar char="-"/>
            </a:pPr>
            <a:r>
              <a:rPr lang="en-GB" sz="1400" dirty="0" smtClean="0"/>
              <a:t>Clear rules on allocation of the cost of liquidity buffers</a:t>
            </a:r>
          </a:p>
        </p:txBody>
      </p:sp>
      <p:sp>
        <p:nvSpPr>
          <p:cNvPr id="75" name="Rechteck 74"/>
          <p:cNvSpPr/>
          <p:nvPr/>
        </p:nvSpPr>
        <p:spPr>
          <a:xfrm>
            <a:off x="5745091" y="1268760"/>
            <a:ext cx="1727525" cy="215444"/>
          </a:xfrm>
          <a:prstGeom prst="rect">
            <a:avLst/>
          </a:prstGeom>
          <a:noFill/>
        </p:spPr>
        <p:txBody>
          <a:bodyPr wrap="none" lIns="0" tIns="0" rIns="0" bIns="0" rtlCol="0">
            <a:spAutoFit/>
          </a:bodyPr>
          <a:lstStyle/>
          <a:p>
            <a:pPr algn="ctr"/>
            <a:r>
              <a:rPr lang="en-GB" sz="1400" b="1" smtClean="0">
                <a:solidFill>
                  <a:srgbClr val="00338D"/>
                </a:solidFill>
              </a:rPr>
              <a:t>Implications for FVA</a:t>
            </a:r>
            <a:endParaRPr lang="en-GB" sz="1400" b="1">
              <a:solidFill>
                <a:srgbClr val="00338D"/>
              </a:solidFill>
            </a:endParaRPr>
          </a:p>
        </p:txBody>
      </p:sp>
      <p:sp>
        <p:nvSpPr>
          <p:cNvPr id="76" name="Gleichschenkliges Dreieck 75"/>
          <p:cNvSpPr/>
          <p:nvPr/>
        </p:nvSpPr>
        <p:spPr>
          <a:xfrm rot="5400000">
            <a:off x="3098666" y="2703596"/>
            <a:ext cx="576000" cy="180000"/>
          </a:xfrm>
          <a:prstGeom prst="triangl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a:spLocks noGrp="1"/>
          </p:cNvSpPr>
          <p:nvPr>
            <p:ph type="title"/>
          </p:nvPr>
        </p:nvSpPr>
        <p:spPr>
          <a:xfrm>
            <a:off x="272480" y="116632"/>
            <a:ext cx="9361040" cy="792088"/>
          </a:xfrm>
        </p:spPr>
        <p:txBody>
          <a:bodyPr/>
          <a:lstStyle/>
          <a:p>
            <a:r>
              <a:rPr lang="sv-SE" sz="1600" b="0" dirty="0" smtClean="0"/>
              <a:t>Proposed FVA framework </a:t>
            </a:r>
            <a:r>
              <a:rPr lang="en-GB" sz="1600" b="0" dirty="0" smtClean="0"/>
              <a:t>(proposition 5)</a:t>
            </a:r>
            <a:r>
              <a:rPr lang="de-DE" dirty="0" smtClean="0"/>
              <a:t/>
            </a:r>
            <a:br>
              <a:rPr lang="de-DE" dirty="0" smtClean="0"/>
            </a:br>
            <a:r>
              <a:rPr lang="de-DE" dirty="0" smtClean="0"/>
              <a:t>Generally </a:t>
            </a:r>
            <a:r>
              <a:rPr lang="de-DE" dirty="0" err="1" smtClean="0"/>
              <a:t>FVA</a:t>
            </a:r>
            <a:r>
              <a:rPr lang="de-DE" dirty="0" smtClean="0"/>
              <a:t> </a:t>
            </a:r>
            <a:r>
              <a:rPr lang="de-DE" dirty="0" err="1" smtClean="0"/>
              <a:t>is</a:t>
            </a:r>
            <a:r>
              <a:rPr lang="de-DE" dirty="0" smtClean="0"/>
              <a:t> </a:t>
            </a:r>
            <a:r>
              <a:rPr lang="de-DE" dirty="0" err="1" smtClean="0"/>
              <a:t>calculated</a:t>
            </a:r>
            <a:r>
              <a:rPr lang="de-DE" dirty="0" smtClean="0"/>
              <a:t> on </a:t>
            </a:r>
            <a:r>
              <a:rPr lang="de-DE" dirty="0" err="1" smtClean="0"/>
              <a:t>portfolio</a:t>
            </a:r>
            <a:r>
              <a:rPr lang="de-DE" dirty="0" smtClean="0"/>
              <a:t> </a:t>
            </a:r>
            <a:r>
              <a:rPr lang="de-DE" dirty="0" err="1" smtClean="0"/>
              <a:t>level</a:t>
            </a:r>
            <a:r>
              <a:rPr lang="de-DE" dirty="0" smtClean="0"/>
              <a:t>  </a:t>
            </a:r>
            <a:r>
              <a:rPr lang="de-DE" dirty="0" err="1" smtClean="0"/>
              <a:t>and</a:t>
            </a:r>
            <a:r>
              <a:rPr lang="de-DE" dirty="0" smtClean="0"/>
              <a:t> not on </a:t>
            </a:r>
            <a:r>
              <a:rPr lang="de-DE" dirty="0" err="1" smtClean="0"/>
              <a:t>single</a:t>
            </a:r>
            <a:r>
              <a:rPr lang="de-DE" dirty="0" smtClean="0"/>
              <a:t> </a:t>
            </a:r>
            <a:r>
              <a:rPr lang="de-DE" dirty="0" err="1" smtClean="0"/>
              <a:t>transaction</a:t>
            </a:r>
            <a:r>
              <a:rPr lang="de-DE" dirty="0" smtClean="0"/>
              <a:t> </a:t>
            </a:r>
            <a:r>
              <a:rPr lang="de-DE" dirty="0" err="1" smtClean="0"/>
              <a:t>level</a:t>
            </a:r>
            <a:endParaRPr lang="de-DE" dirty="0" smtClean="0"/>
          </a:p>
        </p:txBody>
      </p:sp>
      <p:sp>
        <p:nvSpPr>
          <p:cNvPr id="26" name="Rechteck 25"/>
          <p:cNvSpPr/>
          <p:nvPr/>
        </p:nvSpPr>
        <p:spPr>
          <a:xfrm>
            <a:off x="272680" y="1426544"/>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Distinction between deterministic and volatile funding effects</a:t>
            </a:r>
          </a:p>
        </p:txBody>
      </p:sp>
      <p:sp>
        <p:nvSpPr>
          <p:cNvPr id="28" name="Rechteck 27"/>
          <p:cNvSpPr/>
          <p:nvPr/>
        </p:nvSpPr>
        <p:spPr>
          <a:xfrm>
            <a:off x="272680" y="2636912"/>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Consideration of CSAs</a:t>
            </a:r>
          </a:p>
        </p:txBody>
      </p:sp>
      <p:sp>
        <p:nvSpPr>
          <p:cNvPr id="29" name="Rechteck 28"/>
          <p:cNvSpPr/>
          <p:nvPr/>
        </p:nvSpPr>
        <p:spPr>
          <a:xfrm>
            <a:off x="273050" y="3861048"/>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Assumptions on the life time of the portfolio or product </a:t>
            </a:r>
          </a:p>
        </p:txBody>
      </p:sp>
      <p:sp>
        <p:nvSpPr>
          <p:cNvPr id="30" name="Gleichschenkliges Dreieck 29"/>
          <p:cNvSpPr/>
          <p:nvPr/>
        </p:nvSpPr>
        <p:spPr>
          <a:xfrm rot="5400000">
            <a:off x="704764" y="3357227"/>
            <a:ext cx="3816424" cy="6476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de-DE" sz="1400" b="1">
              <a:solidFill>
                <a:schemeClr val="bg1"/>
              </a:solidFill>
            </a:endParaRPr>
          </a:p>
        </p:txBody>
      </p:sp>
      <p:sp>
        <p:nvSpPr>
          <p:cNvPr id="31" name="Rechteck 30"/>
          <p:cNvSpPr/>
          <p:nvPr/>
        </p:nvSpPr>
        <p:spPr>
          <a:xfrm>
            <a:off x="3008784" y="1268413"/>
            <a:ext cx="6696744" cy="5040907"/>
          </a:xfrm>
          <a:prstGeom prst="rect">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Portfolio-</a:t>
            </a:r>
            <a:r>
              <a:rPr lang="de-DE" sz="1400" b="1" dirty="0" err="1" smtClean="0">
                <a:solidFill>
                  <a:schemeClr val="tx1"/>
                </a:solidFill>
              </a:rPr>
              <a:t>view</a:t>
            </a:r>
            <a:endParaRPr lang="de-DE" sz="1000" b="1" dirty="0" smtClean="0">
              <a:solidFill>
                <a:schemeClr val="tx1"/>
              </a:solidFill>
            </a:endParaRPr>
          </a:p>
          <a:p>
            <a:pPr marL="177800" indent="-177800">
              <a:buFont typeface="Arial" pitchFamily="34" charset="0"/>
              <a:buChar char="•"/>
            </a:pPr>
            <a:r>
              <a:rPr lang="de-DE" sz="1400" dirty="0" err="1" smtClean="0">
                <a:solidFill>
                  <a:schemeClr val="tx1"/>
                </a:solidFill>
              </a:rPr>
              <a:t>Calculation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the</a:t>
            </a:r>
            <a:r>
              <a:rPr lang="de-DE" sz="1400" dirty="0" smtClean="0">
                <a:solidFill>
                  <a:schemeClr val="tx1"/>
                </a:solidFill>
              </a:rPr>
              <a:t> </a:t>
            </a:r>
            <a:r>
              <a:rPr lang="de-DE" sz="1400" dirty="0" err="1" smtClean="0">
                <a:solidFill>
                  <a:schemeClr val="tx1"/>
                </a:solidFill>
              </a:rPr>
              <a:t>expected</a:t>
            </a:r>
            <a:r>
              <a:rPr lang="de-DE" sz="1400" dirty="0" smtClean="0">
                <a:solidFill>
                  <a:schemeClr val="tx1"/>
                </a:solidFill>
              </a:rPr>
              <a:t> </a:t>
            </a:r>
            <a:r>
              <a:rPr lang="de-DE" sz="1400" dirty="0" err="1" smtClean="0">
                <a:solidFill>
                  <a:schemeClr val="tx1"/>
                </a:solidFill>
              </a:rPr>
              <a:t>or</a:t>
            </a:r>
            <a:r>
              <a:rPr lang="de-DE" sz="1400" dirty="0" smtClean="0">
                <a:solidFill>
                  <a:schemeClr val="tx1"/>
                </a:solidFill>
              </a:rPr>
              <a:t> </a:t>
            </a:r>
            <a:r>
              <a:rPr lang="de-DE" sz="1400" dirty="0" err="1" smtClean="0">
                <a:solidFill>
                  <a:schemeClr val="tx1"/>
                </a:solidFill>
              </a:rPr>
              <a:t>relatively</a:t>
            </a:r>
            <a:r>
              <a:rPr lang="de-DE" sz="1400" dirty="0" smtClean="0">
                <a:solidFill>
                  <a:schemeClr val="tx1"/>
                </a:solidFill>
              </a:rPr>
              <a:t> </a:t>
            </a:r>
            <a:r>
              <a:rPr lang="de-DE" sz="1400" dirty="0" err="1" smtClean="0">
                <a:solidFill>
                  <a:schemeClr val="tx1"/>
                </a:solidFill>
              </a:rPr>
              <a:t>sure</a:t>
            </a:r>
            <a:r>
              <a:rPr lang="de-DE" sz="1400" dirty="0" smtClean="0">
                <a:solidFill>
                  <a:schemeClr val="tx1"/>
                </a:solidFill>
              </a:rPr>
              <a:t> </a:t>
            </a:r>
            <a:r>
              <a:rPr lang="de-DE" sz="1400" dirty="0" err="1" smtClean="0">
                <a:solidFill>
                  <a:schemeClr val="tx1"/>
                </a:solidFill>
              </a:rPr>
              <a:t>liquidity</a:t>
            </a:r>
            <a:r>
              <a:rPr lang="de-DE" sz="1400" dirty="0" smtClean="0">
                <a:solidFill>
                  <a:schemeClr val="tx1"/>
                </a:solidFill>
              </a:rPr>
              <a:t> </a:t>
            </a:r>
            <a:r>
              <a:rPr lang="de-DE" sz="1400" dirty="0" err="1" smtClean="0">
                <a:solidFill>
                  <a:schemeClr val="tx1"/>
                </a:solidFill>
              </a:rPr>
              <a:t>position</a:t>
            </a:r>
            <a:r>
              <a:rPr lang="de-DE" sz="1400" dirty="0" smtClean="0">
                <a:solidFill>
                  <a:schemeClr val="tx1"/>
                </a:solidFill>
              </a:rPr>
              <a:t> </a:t>
            </a:r>
            <a:r>
              <a:rPr lang="de-DE" sz="1400" dirty="0" err="1" smtClean="0">
                <a:solidFill>
                  <a:schemeClr val="tx1"/>
                </a:solidFill>
              </a:rPr>
              <a:t>to</a:t>
            </a:r>
            <a:r>
              <a:rPr lang="de-DE" sz="1400" dirty="0" smtClean="0">
                <a:solidFill>
                  <a:schemeClr val="tx1"/>
                </a:solidFill>
              </a:rPr>
              <a:t> </a:t>
            </a:r>
            <a:r>
              <a:rPr lang="de-DE" sz="1400" dirty="0" err="1" smtClean="0">
                <a:solidFill>
                  <a:schemeClr val="tx1"/>
                </a:solidFill>
              </a:rPr>
              <a:t>determine</a:t>
            </a:r>
            <a:r>
              <a:rPr lang="de-DE" sz="1400" dirty="0" smtClean="0">
                <a:solidFill>
                  <a:schemeClr val="tx1"/>
                </a:solidFill>
              </a:rPr>
              <a:t> </a:t>
            </a:r>
            <a:r>
              <a:rPr lang="de-DE" sz="1400" dirty="0" err="1" smtClean="0">
                <a:solidFill>
                  <a:schemeClr val="tx1"/>
                </a:solidFill>
              </a:rPr>
              <a:t>the</a:t>
            </a:r>
            <a:r>
              <a:rPr lang="de-DE" sz="1400" dirty="0" smtClean="0">
                <a:solidFill>
                  <a:schemeClr val="tx1"/>
                </a:solidFill>
              </a:rPr>
              <a:t> </a:t>
            </a:r>
            <a:r>
              <a:rPr lang="de-DE" sz="1400" dirty="0" err="1" smtClean="0">
                <a:solidFill>
                  <a:schemeClr val="tx1"/>
                </a:solidFill>
              </a:rPr>
              <a:t>term</a:t>
            </a:r>
            <a:r>
              <a:rPr lang="de-DE" sz="1400" dirty="0" smtClean="0">
                <a:solidFill>
                  <a:schemeClr val="tx1"/>
                </a:solidFill>
              </a:rPr>
              <a:t> </a:t>
            </a:r>
            <a:r>
              <a:rPr lang="de-DE" sz="1400" dirty="0" err="1" smtClean="0">
                <a:solidFill>
                  <a:schemeClr val="tx1"/>
                </a:solidFill>
              </a:rPr>
              <a:t>funding</a:t>
            </a:r>
            <a:r>
              <a:rPr lang="de-DE" sz="1400" dirty="0" smtClean="0">
                <a:solidFill>
                  <a:schemeClr val="tx1"/>
                </a:solidFill>
              </a:rPr>
              <a:t> </a:t>
            </a:r>
            <a:r>
              <a:rPr lang="de-DE" sz="1400" dirty="0" err="1" smtClean="0">
                <a:solidFill>
                  <a:schemeClr val="tx1"/>
                </a:solidFill>
              </a:rPr>
              <a:t>component</a:t>
            </a:r>
            <a:endParaRPr lang="de-DE" sz="1000" dirty="0" smtClean="0">
              <a:solidFill>
                <a:schemeClr val="tx1"/>
              </a:solidFill>
            </a:endParaRPr>
          </a:p>
          <a:p>
            <a:pPr marL="177800" indent="-177800">
              <a:buFont typeface="Arial" pitchFamily="34" charset="0"/>
              <a:buChar char="•"/>
            </a:pPr>
            <a:r>
              <a:rPr lang="de-DE" sz="1400" dirty="0" err="1" smtClean="0">
                <a:solidFill>
                  <a:schemeClr val="tx1"/>
                </a:solidFill>
              </a:rPr>
              <a:t>Calculation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unsure</a:t>
            </a:r>
            <a:r>
              <a:rPr lang="de-DE" sz="1400" dirty="0" smtClean="0">
                <a:solidFill>
                  <a:schemeClr val="tx1"/>
                </a:solidFill>
              </a:rPr>
              <a:t> </a:t>
            </a:r>
            <a:r>
              <a:rPr lang="de-DE" sz="1400" dirty="0" err="1" smtClean="0">
                <a:solidFill>
                  <a:schemeClr val="tx1"/>
                </a:solidFill>
              </a:rPr>
              <a:t>liquidity</a:t>
            </a:r>
            <a:r>
              <a:rPr lang="de-DE" sz="1400" dirty="0" smtClean="0">
                <a:solidFill>
                  <a:schemeClr val="tx1"/>
                </a:solidFill>
              </a:rPr>
              <a:t> </a:t>
            </a:r>
            <a:r>
              <a:rPr lang="de-DE" sz="1400" dirty="0" err="1" smtClean="0">
                <a:solidFill>
                  <a:schemeClr val="tx1"/>
                </a:solidFill>
              </a:rPr>
              <a:t>streams</a:t>
            </a:r>
            <a:r>
              <a:rPr lang="de-DE" sz="1400" dirty="0" smtClean="0">
                <a:solidFill>
                  <a:schemeClr val="tx1"/>
                </a:solidFill>
              </a:rPr>
              <a:t> </a:t>
            </a:r>
            <a:r>
              <a:rPr lang="de-DE" sz="1400" dirty="0" err="1" smtClean="0">
                <a:solidFill>
                  <a:schemeClr val="tx1"/>
                </a:solidFill>
              </a:rPr>
              <a:t>for</a:t>
            </a:r>
            <a:r>
              <a:rPr lang="de-DE" sz="1400" dirty="0" smtClean="0">
                <a:solidFill>
                  <a:schemeClr val="tx1"/>
                </a:solidFill>
              </a:rPr>
              <a:t> </a:t>
            </a:r>
            <a:r>
              <a:rPr lang="de-DE" sz="1400" dirty="0" err="1" smtClean="0">
                <a:solidFill>
                  <a:schemeClr val="tx1"/>
                </a:solidFill>
              </a:rPr>
              <a:t>liquidity</a:t>
            </a:r>
            <a:r>
              <a:rPr lang="de-DE" sz="1400" dirty="0" smtClean="0">
                <a:solidFill>
                  <a:schemeClr val="tx1"/>
                </a:solidFill>
              </a:rPr>
              <a:t> </a:t>
            </a:r>
            <a:r>
              <a:rPr lang="de-DE" sz="1400" dirty="0" err="1" smtClean="0">
                <a:solidFill>
                  <a:schemeClr val="tx1"/>
                </a:solidFill>
              </a:rPr>
              <a:t>risk</a:t>
            </a:r>
            <a:r>
              <a:rPr lang="de-DE" sz="1400" dirty="0" smtClean="0">
                <a:solidFill>
                  <a:schemeClr val="tx1"/>
                </a:solidFill>
              </a:rPr>
              <a:t> </a:t>
            </a:r>
            <a:r>
              <a:rPr lang="de-DE" sz="1400" dirty="0" err="1" smtClean="0">
                <a:solidFill>
                  <a:schemeClr val="tx1"/>
                </a:solidFill>
              </a:rPr>
              <a:t>control</a:t>
            </a:r>
            <a:r>
              <a:rPr lang="de-DE" sz="1400" dirty="0" smtClean="0">
                <a:solidFill>
                  <a:schemeClr val="tx1"/>
                </a:solidFill>
              </a:rPr>
              <a:t>, </a:t>
            </a:r>
            <a:r>
              <a:rPr lang="de-DE" sz="1400" dirty="0" err="1" smtClean="0">
                <a:solidFill>
                  <a:schemeClr val="tx1"/>
                </a:solidFill>
              </a:rPr>
              <a:t>if</a:t>
            </a:r>
            <a:r>
              <a:rPr lang="de-DE" sz="1400" dirty="0" smtClean="0">
                <a:solidFill>
                  <a:schemeClr val="tx1"/>
                </a:solidFill>
              </a:rPr>
              <a:t> </a:t>
            </a:r>
            <a:r>
              <a:rPr lang="de-DE" sz="1400" dirty="0" err="1" smtClean="0">
                <a:solidFill>
                  <a:schemeClr val="tx1"/>
                </a:solidFill>
              </a:rPr>
              <a:t>neccessary</a:t>
            </a:r>
            <a:r>
              <a:rPr lang="de-DE" sz="1400" dirty="0" smtClean="0">
                <a:solidFill>
                  <a:schemeClr val="tx1"/>
                </a:solidFill>
              </a:rPr>
              <a:t> </a:t>
            </a:r>
            <a:r>
              <a:rPr lang="de-DE" sz="1400" dirty="0" err="1" smtClean="0">
                <a:solidFill>
                  <a:schemeClr val="tx1"/>
                </a:solidFill>
              </a:rPr>
              <a:t>buffer</a:t>
            </a:r>
            <a:endParaRPr lang="de-DE" sz="1400" dirty="0" smtClean="0">
              <a:solidFill>
                <a:schemeClr val="tx1"/>
              </a:solidFill>
            </a:endParaRPr>
          </a:p>
          <a:p>
            <a:pPr marL="177800" indent="-177800"/>
            <a:endParaRPr lang="de-DE" sz="1400" dirty="0" smtClean="0">
              <a:solidFill>
                <a:schemeClr val="tx1"/>
              </a:solidFill>
            </a:endParaRPr>
          </a:p>
          <a:p>
            <a:pPr marL="177800" lvl="1" indent="-177800">
              <a:buFont typeface="Arial" pitchFamily="34" charset="0"/>
              <a:buChar char="•"/>
            </a:pPr>
            <a:r>
              <a:rPr lang="de-DE" sz="1400" dirty="0" err="1" smtClean="0">
                <a:solidFill>
                  <a:schemeClr val="tx1"/>
                </a:solidFill>
              </a:rPr>
              <a:t>Consideration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portfolio</a:t>
            </a:r>
            <a:r>
              <a:rPr lang="de-DE" sz="1400" dirty="0" smtClean="0">
                <a:solidFill>
                  <a:schemeClr val="tx1"/>
                </a:solidFill>
              </a:rPr>
              <a:t> </a:t>
            </a:r>
            <a:r>
              <a:rPr lang="de-DE" sz="1400" dirty="0" err="1" smtClean="0">
                <a:solidFill>
                  <a:schemeClr val="tx1"/>
                </a:solidFill>
              </a:rPr>
              <a:t>effects</a:t>
            </a:r>
            <a:r>
              <a:rPr lang="de-DE" sz="1400" dirty="0" smtClean="0">
                <a:solidFill>
                  <a:schemeClr val="tx1"/>
                </a:solidFill>
              </a:rPr>
              <a:t> </a:t>
            </a:r>
            <a:r>
              <a:rPr lang="de-DE" sz="1400" dirty="0" err="1" smtClean="0">
                <a:solidFill>
                  <a:schemeClr val="tx1"/>
                </a:solidFill>
              </a:rPr>
              <a:t>as</a:t>
            </a:r>
            <a:r>
              <a:rPr lang="de-DE" sz="1400" dirty="0" smtClean="0">
                <a:solidFill>
                  <a:schemeClr val="tx1"/>
                </a:solidFill>
              </a:rPr>
              <a:t>, </a:t>
            </a:r>
            <a:r>
              <a:rPr lang="de-DE" sz="1400" dirty="0" err="1" smtClean="0">
                <a:solidFill>
                  <a:schemeClr val="tx1"/>
                </a:solidFill>
              </a:rPr>
              <a:t>for</a:t>
            </a:r>
            <a:r>
              <a:rPr lang="de-DE" sz="1400" dirty="0" smtClean="0">
                <a:solidFill>
                  <a:schemeClr val="tx1"/>
                </a:solidFill>
              </a:rPr>
              <a:t> </a:t>
            </a:r>
            <a:r>
              <a:rPr lang="de-DE" sz="1400" dirty="0" err="1" smtClean="0">
                <a:solidFill>
                  <a:schemeClr val="tx1"/>
                </a:solidFill>
              </a:rPr>
              <a:t>example</a:t>
            </a:r>
            <a:r>
              <a:rPr lang="de-DE" sz="1400" dirty="0" smtClean="0">
                <a:solidFill>
                  <a:schemeClr val="tx1"/>
                </a:solidFill>
              </a:rPr>
              <a:t>, non-</a:t>
            </a:r>
            <a:r>
              <a:rPr lang="de-DE" sz="1400" dirty="0" err="1" smtClean="0">
                <a:solidFill>
                  <a:schemeClr val="tx1"/>
                </a:solidFill>
              </a:rPr>
              <a:t>standard</a:t>
            </a:r>
            <a:r>
              <a:rPr lang="de-DE" sz="1400" dirty="0" smtClean="0">
                <a:solidFill>
                  <a:schemeClr val="tx1"/>
                </a:solidFill>
              </a:rPr>
              <a:t>-CSAs, e.g.</a:t>
            </a:r>
          </a:p>
          <a:p>
            <a:pPr marL="635000" lvl="2" indent="-177800">
              <a:buFont typeface="Arial" pitchFamily="34" charset="0"/>
              <a:buChar char="•"/>
            </a:pPr>
            <a:r>
              <a:rPr lang="de-DE" sz="1400" dirty="0" err="1" smtClean="0">
                <a:solidFill>
                  <a:schemeClr val="tx1"/>
                </a:solidFill>
              </a:rPr>
              <a:t>Onesided</a:t>
            </a:r>
            <a:r>
              <a:rPr lang="de-DE" sz="1400" dirty="0" smtClean="0">
                <a:solidFill>
                  <a:schemeClr val="tx1"/>
                </a:solidFill>
              </a:rPr>
              <a:t> CSAs, </a:t>
            </a:r>
            <a:r>
              <a:rPr lang="de-DE" sz="1400" dirty="0" err="1" smtClean="0">
                <a:solidFill>
                  <a:schemeClr val="tx1"/>
                </a:solidFill>
              </a:rPr>
              <a:t>high</a:t>
            </a:r>
            <a:r>
              <a:rPr lang="de-DE" sz="1400" dirty="0" smtClean="0">
                <a:solidFill>
                  <a:schemeClr val="tx1"/>
                </a:solidFill>
              </a:rPr>
              <a:t> </a:t>
            </a:r>
            <a:r>
              <a:rPr lang="de-DE" sz="1400" dirty="0" err="1" smtClean="0">
                <a:solidFill>
                  <a:schemeClr val="tx1"/>
                </a:solidFill>
              </a:rPr>
              <a:t>minimum</a:t>
            </a:r>
            <a:r>
              <a:rPr lang="de-DE" sz="1400" dirty="0" smtClean="0">
                <a:solidFill>
                  <a:schemeClr val="tx1"/>
                </a:solidFill>
              </a:rPr>
              <a:t> </a:t>
            </a:r>
            <a:r>
              <a:rPr lang="de-DE" sz="1400" dirty="0" err="1" smtClean="0">
                <a:solidFill>
                  <a:schemeClr val="tx1"/>
                </a:solidFill>
              </a:rPr>
              <a:t>transfer</a:t>
            </a:r>
            <a:r>
              <a:rPr lang="de-DE" sz="1400" dirty="0" smtClean="0">
                <a:solidFill>
                  <a:schemeClr val="tx1"/>
                </a:solidFill>
              </a:rPr>
              <a:t> </a:t>
            </a:r>
            <a:r>
              <a:rPr lang="de-DE" sz="1400" dirty="0" err="1" smtClean="0">
                <a:solidFill>
                  <a:schemeClr val="tx1"/>
                </a:solidFill>
              </a:rPr>
              <a:t>amounts</a:t>
            </a:r>
            <a:r>
              <a:rPr lang="de-DE" sz="1400" dirty="0" smtClean="0">
                <a:solidFill>
                  <a:schemeClr val="tx1"/>
                </a:solidFill>
              </a:rPr>
              <a:t> </a:t>
            </a:r>
            <a:r>
              <a:rPr lang="de-DE" sz="1400" dirty="0" err="1" smtClean="0">
                <a:solidFill>
                  <a:schemeClr val="tx1"/>
                </a:solidFill>
              </a:rPr>
              <a:t>and</a:t>
            </a:r>
            <a:r>
              <a:rPr lang="de-DE" sz="1400" dirty="0" smtClean="0">
                <a:solidFill>
                  <a:schemeClr val="tx1"/>
                </a:solidFill>
              </a:rPr>
              <a:t> </a:t>
            </a:r>
            <a:r>
              <a:rPr lang="de-DE" sz="1400" dirty="0" err="1" smtClean="0">
                <a:solidFill>
                  <a:schemeClr val="tx1"/>
                </a:solidFill>
              </a:rPr>
              <a:t>threshold</a:t>
            </a:r>
            <a:r>
              <a:rPr lang="de-DE" sz="1400" dirty="0" smtClean="0">
                <a:solidFill>
                  <a:schemeClr val="tx1"/>
                </a:solidFill>
              </a:rPr>
              <a:t> </a:t>
            </a:r>
            <a:r>
              <a:rPr lang="de-DE" sz="1400" dirty="0" err="1" smtClean="0">
                <a:solidFill>
                  <a:schemeClr val="tx1"/>
                </a:solidFill>
              </a:rPr>
              <a:t>amounts</a:t>
            </a:r>
            <a:endParaRPr lang="de-DE" sz="1400" dirty="0" smtClean="0">
              <a:solidFill>
                <a:schemeClr val="tx1"/>
              </a:solidFill>
            </a:endParaRPr>
          </a:p>
          <a:p>
            <a:pPr marL="635000" lvl="2" indent="-177800">
              <a:buFont typeface="Arial" pitchFamily="34" charset="0"/>
              <a:buChar char="•"/>
            </a:pPr>
            <a:r>
              <a:rPr lang="de-DE" sz="1400" dirty="0" smtClean="0">
                <a:solidFill>
                  <a:schemeClr val="tx1"/>
                </a:solidFill>
              </a:rPr>
              <a:t>Partial </a:t>
            </a:r>
            <a:r>
              <a:rPr lang="de-DE" sz="1400" dirty="0" err="1" smtClean="0">
                <a:solidFill>
                  <a:schemeClr val="tx1"/>
                </a:solidFill>
              </a:rPr>
              <a:t>collateralization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the</a:t>
            </a:r>
            <a:r>
              <a:rPr lang="de-DE" sz="1400" dirty="0" smtClean="0">
                <a:solidFill>
                  <a:schemeClr val="tx1"/>
                </a:solidFill>
              </a:rPr>
              <a:t> </a:t>
            </a:r>
            <a:r>
              <a:rPr lang="de-DE" sz="1400" dirty="0" err="1" smtClean="0">
                <a:solidFill>
                  <a:schemeClr val="tx1"/>
                </a:solidFill>
              </a:rPr>
              <a:t>portfolio</a:t>
            </a:r>
            <a:r>
              <a:rPr lang="de-DE" sz="1400" dirty="0" smtClean="0">
                <a:solidFill>
                  <a:schemeClr val="tx1"/>
                </a:solidFill>
              </a:rPr>
              <a:t> </a:t>
            </a:r>
            <a:r>
              <a:rPr lang="de-DE" sz="1400" dirty="0" err="1" smtClean="0">
                <a:solidFill>
                  <a:schemeClr val="tx1"/>
                </a:solidFill>
              </a:rPr>
              <a:t>with</a:t>
            </a:r>
            <a:r>
              <a:rPr lang="de-DE" sz="1400" dirty="0" smtClean="0">
                <a:solidFill>
                  <a:schemeClr val="tx1"/>
                </a:solidFill>
              </a:rPr>
              <a:t> </a:t>
            </a:r>
            <a:r>
              <a:rPr lang="de-DE" sz="1400" dirty="0" err="1" smtClean="0">
                <a:solidFill>
                  <a:schemeClr val="tx1"/>
                </a:solidFill>
              </a:rPr>
              <a:t>assets</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different </a:t>
            </a:r>
            <a:r>
              <a:rPr lang="de-DE" sz="1400" dirty="0" err="1" smtClean="0">
                <a:solidFill>
                  <a:schemeClr val="tx1"/>
                </a:solidFill>
              </a:rPr>
              <a:t>quality</a:t>
            </a:r>
            <a:endParaRPr lang="de-DE" sz="1400" dirty="0" smtClean="0">
              <a:solidFill>
                <a:schemeClr val="tx1"/>
              </a:solidFill>
            </a:endParaRPr>
          </a:p>
          <a:p>
            <a:pPr marL="177800" indent="-177800"/>
            <a:endParaRPr lang="de-DE" sz="1400" dirty="0" smtClean="0">
              <a:solidFill>
                <a:schemeClr val="tx1"/>
              </a:solidFill>
            </a:endParaRPr>
          </a:p>
          <a:p>
            <a:pPr marL="177800" indent="-177800">
              <a:buFont typeface="Arial" pitchFamily="34" charset="0"/>
              <a:buChar char="•"/>
            </a:pPr>
            <a:r>
              <a:rPr lang="de-DE" sz="1400" dirty="0" smtClean="0">
                <a:solidFill>
                  <a:schemeClr val="tx1"/>
                </a:solidFill>
              </a:rPr>
              <a:t>Modelling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expected</a:t>
            </a:r>
            <a:r>
              <a:rPr lang="de-DE" sz="1400" dirty="0" smtClean="0">
                <a:solidFill>
                  <a:schemeClr val="tx1"/>
                </a:solidFill>
              </a:rPr>
              <a:t> </a:t>
            </a:r>
            <a:r>
              <a:rPr lang="de-DE" sz="1400" dirty="0" err="1" smtClean="0">
                <a:solidFill>
                  <a:schemeClr val="tx1"/>
                </a:solidFill>
              </a:rPr>
              <a:t>product</a:t>
            </a:r>
            <a:r>
              <a:rPr lang="de-DE" sz="1400" dirty="0" smtClean="0">
                <a:solidFill>
                  <a:schemeClr val="tx1"/>
                </a:solidFill>
              </a:rPr>
              <a:t> </a:t>
            </a:r>
            <a:r>
              <a:rPr lang="de-DE" sz="1400" dirty="0" err="1" smtClean="0">
                <a:solidFill>
                  <a:schemeClr val="tx1"/>
                </a:solidFill>
              </a:rPr>
              <a:t>life</a:t>
            </a:r>
            <a:r>
              <a:rPr lang="de-DE" sz="1400" dirty="0" smtClean="0">
                <a:solidFill>
                  <a:schemeClr val="tx1"/>
                </a:solidFill>
              </a:rPr>
              <a:t> time </a:t>
            </a:r>
            <a:r>
              <a:rPr lang="de-DE" sz="1400" dirty="0" err="1" smtClean="0">
                <a:solidFill>
                  <a:schemeClr val="tx1"/>
                </a:solidFill>
              </a:rPr>
              <a:t>taking</a:t>
            </a:r>
            <a:r>
              <a:rPr lang="de-DE" sz="1400" dirty="0" smtClean="0">
                <a:solidFill>
                  <a:schemeClr val="tx1"/>
                </a:solidFill>
              </a:rPr>
              <a:t> </a:t>
            </a:r>
            <a:r>
              <a:rPr lang="de-DE" sz="1400" dirty="0" err="1" smtClean="0">
                <a:solidFill>
                  <a:schemeClr val="tx1"/>
                </a:solidFill>
              </a:rPr>
              <a:t>into</a:t>
            </a:r>
            <a:r>
              <a:rPr lang="de-DE" sz="1400" dirty="0" smtClean="0">
                <a:solidFill>
                  <a:schemeClr val="tx1"/>
                </a:solidFill>
              </a:rPr>
              <a:t> </a:t>
            </a:r>
            <a:r>
              <a:rPr lang="de-DE" sz="1400" dirty="0" err="1" smtClean="0">
                <a:solidFill>
                  <a:schemeClr val="tx1"/>
                </a:solidFill>
              </a:rPr>
              <a:t>account</a:t>
            </a:r>
            <a:r>
              <a:rPr lang="de-DE" sz="1400" dirty="0" smtClean="0">
                <a:solidFill>
                  <a:schemeClr val="tx1"/>
                </a:solidFill>
              </a:rPr>
              <a:t> </a:t>
            </a:r>
            <a:r>
              <a:rPr lang="de-DE" sz="1400" dirty="0" err="1" smtClean="0">
                <a:solidFill>
                  <a:schemeClr val="tx1"/>
                </a:solidFill>
              </a:rPr>
              <a:t>future</a:t>
            </a:r>
            <a:r>
              <a:rPr lang="de-DE" sz="1400" dirty="0" smtClean="0">
                <a:solidFill>
                  <a:schemeClr val="tx1"/>
                </a:solidFill>
              </a:rPr>
              <a:t> </a:t>
            </a:r>
            <a:r>
              <a:rPr lang="de-DE" sz="1400" dirty="0" err="1" smtClean="0">
                <a:solidFill>
                  <a:schemeClr val="tx1"/>
                </a:solidFill>
              </a:rPr>
              <a:t>restructurings</a:t>
            </a:r>
            <a:r>
              <a:rPr lang="de-DE" sz="1400" dirty="0" smtClean="0">
                <a:solidFill>
                  <a:schemeClr val="tx1"/>
                </a:solidFill>
              </a:rPr>
              <a:t>, break </a:t>
            </a:r>
            <a:r>
              <a:rPr lang="de-DE" sz="1400" dirty="0" err="1" smtClean="0">
                <a:solidFill>
                  <a:schemeClr val="tx1"/>
                </a:solidFill>
              </a:rPr>
              <a:t>clauses</a:t>
            </a:r>
            <a:r>
              <a:rPr lang="de-DE" sz="1400" dirty="0" smtClean="0">
                <a:solidFill>
                  <a:schemeClr val="tx1"/>
                </a:solidFill>
              </a:rPr>
              <a:t> </a:t>
            </a:r>
            <a:r>
              <a:rPr lang="de-DE" sz="1400" dirty="0" err="1" smtClean="0">
                <a:solidFill>
                  <a:schemeClr val="tx1"/>
                </a:solidFill>
              </a:rPr>
              <a:t>and</a:t>
            </a:r>
            <a:r>
              <a:rPr lang="de-DE" sz="1400" dirty="0" smtClean="0">
                <a:solidFill>
                  <a:schemeClr val="tx1"/>
                </a:solidFill>
              </a:rPr>
              <a:t> </a:t>
            </a:r>
            <a:r>
              <a:rPr lang="de-DE" sz="1400" dirty="0" err="1" smtClean="0">
                <a:solidFill>
                  <a:schemeClr val="tx1"/>
                </a:solidFill>
              </a:rPr>
              <a:t>trends</a:t>
            </a:r>
            <a:r>
              <a:rPr lang="de-DE" sz="1400" dirty="0" smtClean="0">
                <a:solidFill>
                  <a:schemeClr val="tx1"/>
                </a:solidFill>
              </a:rPr>
              <a:t> </a:t>
            </a:r>
            <a:r>
              <a:rPr lang="de-DE" sz="1400" dirty="0" err="1" smtClean="0">
                <a:solidFill>
                  <a:schemeClr val="tx1"/>
                </a:solidFill>
              </a:rPr>
              <a:t>as</a:t>
            </a:r>
            <a:r>
              <a:rPr lang="de-DE" sz="1400" dirty="0" smtClean="0">
                <a:solidFill>
                  <a:schemeClr val="tx1"/>
                </a:solidFill>
              </a:rPr>
              <a:t> </a:t>
            </a:r>
            <a:r>
              <a:rPr lang="de-DE" sz="1400" dirty="0" err="1" smtClean="0">
                <a:solidFill>
                  <a:schemeClr val="tx1"/>
                </a:solidFill>
              </a:rPr>
              <a:t>for</a:t>
            </a:r>
            <a:r>
              <a:rPr lang="de-DE" sz="1400" dirty="0" smtClean="0">
                <a:solidFill>
                  <a:schemeClr val="tx1"/>
                </a:solidFill>
              </a:rPr>
              <a:t> </a:t>
            </a:r>
            <a:r>
              <a:rPr lang="de-DE" sz="1400" dirty="0" err="1" smtClean="0">
                <a:solidFill>
                  <a:schemeClr val="tx1"/>
                </a:solidFill>
              </a:rPr>
              <a:t>example</a:t>
            </a:r>
            <a:r>
              <a:rPr lang="de-DE" sz="1400" dirty="0" smtClean="0">
                <a:solidFill>
                  <a:schemeClr val="tx1"/>
                </a:solidFill>
              </a:rPr>
              <a:t> </a:t>
            </a:r>
            <a:r>
              <a:rPr lang="de-DE" sz="1400" dirty="0" err="1" smtClean="0">
                <a:solidFill>
                  <a:schemeClr val="tx1"/>
                </a:solidFill>
              </a:rPr>
              <a:t>central</a:t>
            </a:r>
            <a:r>
              <a:rPr lang="de-DE" sz="1400" dirty="0" smtClean="0">
                <a:solidFill>
                  <a:schemeClr val="tx1"/>
                </a:solidFill>
              </a:rPr>
              <a:t> </a:t>
            </a:r>
            <a:r>
              <a:rPr lang="de-DE" sz="1400" dirty="0" err="1" smtClean="0">
                <a:solidFill>
                  <a:schemeClr val="tx1"/>
                </a:solidFill>
              </a:rPr>
              <a:t>counterparty</a:t>
            </a:r>
            <a:r>
              <a:rPr lang="de-DE" sz="1400" dirty="0" smtClean="0">
                <a:solidFill>
                  <a:schemeClr val="tx1"/>
                </a:solidFill>
              </a:rPr>
              <a:t> </a:t>
            </a:r>
            <a:r>
              <a:rPr lang="de-DE" sz="1400" dirty="0" err="1" smtClean="0">
                <a:solidFill>
                  <a:schemeClr val="tx1"/>
                </a:solidFill>
              </a:rPr>
              <a:t>trading</a:t>
            </a:r>
            <a:endParaRPr lang="de-DE" sz="1400" dirty="0" smtClean="0">
              <a:solidFill>
                <a:schemeClr val="tx1"/>
              </a:solidFill>
            </a:endParaRPr>
          </a:p>
          <a:p>
            <a:pPr marL="177800" indent="-177800"/>
            <a:endParaRPr lang="de-DE" sz="1400" dirty="0" smtClean="0">
              <a:solidFill>
                <a:schemeClr val="tx1"/>
              </a:solidFill>
            </a:endParaRPr>
          </a:p>
          <a:p>
            <a:pPr marL="177800" indent="-177800">
              <a:buFont typeface="Arial" pitchFamily="34" charset="0"/>
              <a:buChar char="•"/>
            </a:pPr>
            <a:r>
              <a:rPr lang="de-DE" sz="1400" dirty="0" smtClean="0">
                <a:solidFill>
                  <a:schemeClr val="tx1"/>
                </a:solidFill>
              </a:rPr>
              <a:t>FVA </a:t>
            </a:r>
            <a:r>
              <a:rPr lang="de-DE" sz="1400" dirty="0" err="1" smtClean="0">
                <a:solidFill>
                  <a:schemeClr val="tx1"/>
                </a:solidFill>
              </a:rPr>
              <a:t>is</a:t>
            </a:r>
            <a:r>
              <a:rPr lang="de-DE" sz="1400" dirty="0" smtClean="0">
                <a:solidFill>
                  <a:schemeClr val="tx1"/>
                </a:solidFill>
              </a:rPr>
              <a:t> a </a:t>
            </a:r>
            <a:r>
              <a:rPr lang="de-DE" sz="1400" dirty="0" err="1" smtClean="0">
                <a:solidFill>
                  <a:schemeClr val="tx1"/>
                </a:solidFill>
              </a:rPr>
              <a:t>valuation</a:t>
            </a:r>
            <a:r>
              <a:rPr lang="de-DE" sz="1400" dirty="0" smtClean="0">
                <a:solidFill>
                  <a:schemeClr val="tx1"/>
                </a:solidFill>
              </a:rPr>
              <a:t> </a:t>
            </a:r>
            <a:r>
              <a:rPr lang="de-DE" sz="1400" dirty="0" err="1" smtClean="0">
                <a:solidFill>
                  <a:schemeClr val="tx1"/>
                </a:solidFill>
              </a:rPr>
              <a:t>component</a:t>
            </a:r>
            <a:r>
              <a:rPr lang="de-DE" sz="1400" dirty="0" smtClean="0">
                <a:solidFill>
                  <a:schemeClr val="tx1"/>
                </a:solidFill>
              </a:rPr>
              <a:t> </a:t>
            </a:r>
            <a:r>
              <a:rPr lang="de-DE" sz="1400" dirty="0" err="1" smtClean="0">
                <a:solidFill>
                  <a:schemeClr val="tx1"/>
                </a:solidFill>
              </a:rPr>
              <a:t>with</a:t>
            </a:r>
            <a:r>
              <a:rPr lang="de-DE" sz="1400" dirty="0" smtClean="0">
                <a:solidFill>
                  <a:schemeClr val="tx1"/>
                </a:solidFill>
              </a:rPr>
              <a:t> </a:t>
            </a:r>
            <a:r>
              <a:rPr lang="de-DE" sz="1400" dirty="0" err="1" smtClean="0">
                <a:solidFill>
                  <a:schemeClr val="tx1"/>
                </a:solidFill>
              </a:rPr>
              <a:t>significant</a:t>
            </a:r>
            <a:r>
              <a:rPr lang="de-DE" sz="1400" dirty="0" smtClean="0">
                <a:solidFill>
                  <a:schemeClr val="tx1"/>
                </a:solidFill>
              </a:rPr>
              <a:t> </a:t>
            </a:r>
            <a:r>
              <a:rPr lang="de-DE" sz="1400" dirty="0" err="1" smtClean="0">
                <a:solidFill>
                  <a:schemeClr val="tx1"/>
                </a:solidFill>
              </a:rPr>
              <a:t>risks</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t>
            </a:r>
            <a:r>
              <a:rPr lang="de-DE" sz="1400" dirty="0" err="1" smtClean="0">
                <a:solidFill>
                  <a:schemeClr val="tx1"/>
                </a:solidFill>
              </a:rPr>
              <a:t>higher</a:t>
            </a:r>
            <a:r>
              <a:rPr lang="de-DE" sz="1400" dirty="0" smtClean="0">
                <a:solidFill>
                  <a:schemeClr val="tx1"/>
                </a:solidFill>
              </a:rPr>
              <a:t> order (</a:t>
            </a:r>
            <a:r>
              <a:rPr lang="de-DE" sz="1400" dirty="0" err="1" smtClean="0">
                <a:solidFill>
                  <a:schemeClr val="tx1"/>
                </a:solidFill>
              </a:rPr>
              <a:t>cross</a:t>
            </a:r>
            <a:r>
              <a:rPr lang="de-DE" sz="1400" dirty="0" smtClean="0">
                <a:solidFill>
                  <a:schemeClr val="tx1"/>
                </a:solidFill>
              </a:rPr>
              <a:t> </a:t>
            </a:r>
            <a:r>
              <a:rPr lang="de-DE" sz="1400" dirty="0" err="1" smtClean="0">
                <a:solidFill>
                  <a:schemeClr val="tx1"/>
                </a:solidFill>
              </a:rPr>
              <a:t>gamma</a:t>
            </a:r>
            <a:r>
              <a:rPr lang="de-DE" sz="1400" dirty="0" smtClean="0">
                <a:solidFill>
                  <a:schemeClr val="tx1"/>
                </a:solidFill>
              </a:rPr>
              <a:t>), </a:t>
            </a:r>
            <a:r>
              <a:rPr lang="de-DE" sz="1400" dirty="0" err="1" smtClean="0">
                <a:solidFill>
                  <a:schemeClr val="tx1"/>
                </a:solidFill>
              </a:rPr>
              <a:t>analytics</a:t>
            </a:r>
            <a:r>
              <a:rPr lang="de-DE" sz="1400" dirty="0" smtClean="0">
                <a:solidFill>
                  <a:schemeClr val="tx1"/>
                </a:solidFill>
              </a:rPr>
              <a:t> </a:t>
            </a:r>
            <a:r>
              <a:rPr lang="de-DE" sz="1400" dirty="0" err="1" smtClean="0">
                <a:solidFill>
                  <a:schemeClr val="tx1"/>
                </a:solidFill>
              </a:rPr>
              <a:t>and</a:t>
            </a:r>
            <a:r>
              <a:rPr lang="de-DE" sz="1400" dirty="0" smtClean="0">
                <a:solidFill>
                  <a:schemeClr val="tx1"/>
                </a:solidFill>
              </a:rPr>
              <a:t> </a:t>
            </a:r>
            <a:r>
              <a:rPr lang="de-DE" sz="1400" dirty="0" err="1" smtClean="0">
                <a:solidFill>
                  <a:schemeClr val="tx1"/>
                </a:solidFill>
              </a:rPr>
              <a:t>risk</a:t>
            </a:r>
            <a:r>
              <a:rPr lang="de-DE" sz="1400" dirty="0" smtClean="0">
                <a:solidFill>
                  <a:schemeClr val="tx1"/>
                </a:solidFill>
              </a:rPr>
              <a:t> </a:t>
            </a:r>
            <a:r>
              <a:rPr lang="de-DE" sz="1400" dirty="0" err="1" smtClean="0">
                <a:solidFill>
                  <a:schemeClr val="tx1"/>
                </a:solidFill>
              </a:rPr>
              <a:t>control</a:t>
            </a:r>
            <a:r>
              <a:rPr lang="de-DE" sz="1400" dirty="0" smtClean="0">
                <a:solidFill>
                  <a:schemeClr val="tx1"/>
                </a:solidFill>
              </a:rPr>
              <a:t> </a:t>
            </a:r>
            <a:r>
              <a:rPr lang="de-DE" sz="1400" dirty="0" err="1" smtClean="0">
                <a:solidFill>
                  <a:schemeClr val="tx1"/>
                </a:solidFill>
              </a:rPr>
              <a:t>similar</a:t>
            </a:r>
            <a:r>
              <a:rPr lang="de-DE" sz="1400" dirty="0" smtClean="0">
                <a:solidFill>
                  <a:schemeClr val="tx1"/>
                </a:solidFill>
              </a:rPr>
              <a:t> </a:t>
            </a:r>
            <a:r>
              <a:rPr lang="de-DE" sz="1400" dirty="0" err="1" smtClean="0">
                <a:solidFill>
                  <a:schemeClr val="tx1"/>
                </a:solidFill>
              </a:rPr>
              <a:t>to</a:t>
            </a:r>
            <a:r>
              <a:rPr lang="de-DE" sz="1400" dirty="0" smtClean="0">
                <a:solidFill>
                  <a:schemeClr val="tx1"/>
                </a:solidFill>
              </a:rPr>
              <a:t> CVA</a:t>
            </a:r>
          </a:p>
          <a:p>
            <a:pPr>
              <a:buFont typeface="Arial" pitchFamily="34" charset="0"/>
              <a:buChar char="•"/>
            </a:pPr>
            <a:endParaRPr lang="de-DE" sz="1400" dirty="0" smtClean="0">
              <a:solidFill>
                <a:schemeClr val="tx1"/>
              </a:solidFill>
            </a:endParaRPr>
          </a:p>
          <a:p>
            <a:pPr>
              <a:buFont typeface="Arial" pitchFamily="34" charset="0"/>
              <a:buChar char="•"/>
            </a:pPr>
            <a:endParaRPr lang="de-DE" sz="1400" dirty="0" smtClean="0">
              <a:solidFill>
                <a:schemeClr val="tx1"/>
              </a:solidFill>
            </a:endParaRPr>
          </a:p>
          <a:p>
            <a:pPr algn="ctr"/>
            <a:endParaRPr lang="de-DE" sz="1400" b="1" dirty="0" smtClean="0">
              <a:solidFill>
                <a:schemeClr val="tx1"/>
              </a:solidFill>
            </a:endParaRPr>
          </a:p>
          <a:p>
            <a:pPr algn="ctr"/>
            <a:endParaRPr lang="de-DE" sz="1400" b="1" dirty="0" smtClean="0">
              <a:solidFill>
                <a:schemeClr val="tx1"/>
              </a:solidFill>
            </a:endParaRPr>
          </a:p>
          <a:p>
            <a:pPr algn="ctr"/>
            <a:endParaRPr lang="de-DE" sz="1400" b="1" dirty="0" smtClean="0">
              <a:solidFill>
                <a:schemeClr val="tx1"/>
              </a:solidFill>
            </a:endParaRPr>
          </a:p>
          <a:p>
            <a:pPr algn="ctr"/>
            <a:endParaRPr lang="de-DE" sz="1400" b="1" dirty="0" smtClean="0">
              <a:solidFill>
                <a:schemeClr val="tx1"/>
              </a:solidFill>
            </a:endParaRPr>
          </a:p>
          <a:p>
            <a:pPr algn="ctr"/>
            <a:endParaRPr lang="de-DE" sz="1400" b="1" dirty="0" smtClean="0">
              <a:solidFill>
                <a:schemeClr val="tx1"/>
              </a:solidFill>
            </a:endParaRPr>
          </a:p>
          <a:p>
            <a:pPr algn="ctr"/>
            <a:endParaRPr lang="de-DE" sz="1400" b="1" dirty="0">
              <a:solidFill>
                <a:schemeClr val="tx1"/>
              </a:solidFill>
            </a:endParaRPr>
          </a:p>
        </p:txBody>
      </p:sp>
      <p:sp>
        <p:nvSpPr>
          <p:cNvPr id="33" name="Rechteck 32"/>
          <p:cNvSpPr/>
          <p:nvPr/>
        </p:nvSpPr>
        <p:spPr>
          <a:xfrm>
            <a:off x="3579843" y="5310254"/>
            <a:ext cx="345296" cy="396000"/>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hteck 33"/>
          <p:cNvSpPr/>
          <p:nvPr/>
        </p:nvSpPr>
        <p:spPr>
          <a:xfrm>
            <a:off x="4087499" y="5490254"/>
            <a:ext cx="356098" cy="216000"/>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hteck 34"/>
          <p:cNvSpPr/>
          <p:nvPr/>
        </p:nvSpPr>
        <p:spPr>
          <a:xfrm>
            <a:off x="4595155" y="5706378"/>
            <a:ext cx="345296" cy="314910"/>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hteck 35"/>
          <p:cNvSpPr/>
          <p:nvPr/>
        </p:nvSpPr>
        <p:spPr>
          <a:xfrm>
            <a:off x="5102812" y="5706378"/>
            <a:ext cx="345296" cy="99110"/>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feld 36"/>
          <p:cNvSpPr txBox="1"/>
          <p:nvPr/>
        </p:nvSpPr>
        <p:spPr>
          <a:xfrm>
            <a:off x="3500298" y="4684494"/>
            <a:ext cx="2103140" cy="184666"/>
          </a:xfrm>
          <a:prstGeom prst="rect">
            <a:avLst/>
          </a:prstGeom>
          <a:noFill/>
        </p:spPr>
        <p:txBody>
          <a:bodyPr wrap="none" lIns="0" tIns="0" rIns="0" bIns="0" rtlCol="0">
            <a:spAutoFit/>
          </a:bodyPr>
          <a:lstStyle/>
          <a:p>
            <a:r>
              <a:rPr lang="en-GB" sz="1200" b="1" dirty="0" smtClean="0">
                <a:solidFill>
                  <a:srgbClr val="00338D"/>
                </a:solidFill>
              </a:rPr>
              <a:t>Cash Flow / Liquidity profile </a:t>
            </a:r>
          </a:p>
        </p:txBody>
      </p:sp>
      <p:sp>
        <p:nvSpPr>
          <p:cNvPr id="38" name="Textfeld 37"/>
          <p:cNvSpPr txBox="1"/>
          <p:nvPr/>
        </p:nvSpPr>
        <p:spPr>
          <a:xfrm>
            <a:off x="5798623" y="5778262"/>
            <a:ext cx="290144" cy="184666"/>
          </a:xfrm>
          <a:prstGeom prst="rect">
            <a:avLst/>
          </a:prstGeom>
          <a:noFill/>
        </p:spPr>
        <p:txBody>
          <a:bodyPr wrap="none" lIns="0" tIns="0" rIns="0" bIns="0" rtlCol="0">
            <a:spAutoFit/>
          </a:bodyPr>
          <a:lstStyle/>
          <a:p>
            <a:r>
              <a:rPr lang="en-GB" sz="1200" dirty="0" smtClean="0"/>
              <a:t>time</a:t>
            </a:r>
          </a:p>
        </p:txBody>
      </p:sp>
      <p:cxnSp>
        <p:nvCxnSpPr>
          <p:cNvPr id="45" name="Gerade Verbindung 44"/>
          <p:cNvCxnSpPr/>
          <p:nvPr/>
        </p:nvCxnSpPr>
        <p:spPr>
          <a:xfrm>
            <a:off x="3422930" y="5058182"/>
            <a:ext cx="17902" cy="112077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flipH="1">
            <a:off x="3422930" y="5706254"/>
            <a:ext cx="2635151"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47" name="Rechteck 46"/>
          <p:cNvSpPr/>
          <p:nvPr/>
        </p:nvSpPr>
        <p:spPr>
          <a:xfrm>
            <a:off x="3509340" y="5202074"/>
            <a:ext cx="345296" cy="504180"/>
          </a:xfrm>
          <a:prstGeom prst="rect">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hteck 47"/>
          <p:cNvSpPr/>
          <p:nvPr/>
        </p:nvSpPr>
        <p:spPr>
          <a:xfrm>
            <a:off x="4016996" y="5346536"/>
            <a:ext cx="356098" cy="359841"/>
          </a:xfrm>
          <a:prstGeom prst="rect">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hteck 48"/>
          <p:cNvSpPr/>
          <p:nvPr/>
        </p:nvSpPr>
        <p:spPr>
          <a:xfrm>
            <a:off x="4524652" y="5706254"/>
            <a:ext cx="345296" cy="359841"/>
          </a:xfrm>
          <a:prstGeom prst="rect">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hteck 52"/>
          <p:cNvSpPr/>
          <p:nvPr/>
        </p:nvSpPr>
        <p:spPr>
          <a:xfrm>
            <a:off x="5032309" y="5706255"/>
            <a:ext cx="345296" cy="216023"/>
          </a:xfrm>
          <a:prstGeom prst="rect">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hteck 54"/>
          <p:cNvSpPr/>
          <p:nvPr/>
        </p:nvSpPr>
        <p:spPr>
          <a:xfrm flipV="1">
            <a:off x="5539965" y="5660535"/>
            <a:ext cx="345296" cy="45719"/>
          </a:xfrm>
          <a:prstGeom prst="rect">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feld 55"/>
          <p:cNvSpPr txBox="1"/>
          <p:nvPr/>
        </p:nvSpPr>
        <p:spPr>
          <a:xfrm>
            <a:off x="6015028" y="5038438"/>
            <a:ext cx="1032334" cy="166199"/>
          </a:xfrm>
          <a:prstGeom prst="rect">
            <a:avLst/>
          </a:prstGeom>
          <a:noFill/>
        </p:spPr>
        <p:txBody>
          <a:bodyPr wrap="none" lIns="0" tIns="0" rIns="0" bIns="0" rtlCol="0">
            <a:spAutoFit/>
          </a:bodyPr>
          <a:lstStyle/>
          <a:p>
            <a:pPr>
              <a:lnSpc>
                <a:spcPct val="90000"/>
              </a:lnSpc>
            </a:pPr>
            <a:r>
              <a:rPr lang="en-GB" sz="1200" dirty="0" smtClean="0"/>
              <a:t>Contractual CF</a:t>
            </a:r>
          </a:p>
        </p:txBody>
      </p:sp>
      <p:sp>
        <p:nvSpPr>
          <p:cNvPr id="57" name="Textfeld 56"/>
          <p:cNvSpPr txBox="1"/>
          <p:nvPr/>
        </p:nvSpPr>
        <p:spPr>
          <a:xfrm>
            <a:off x="6015028" y="5244589"/>
            <a:ext cx="1530360" cy="166199"/>
          </a:xfrm>
          <a:prstGeom prst="rect">
            <a:avLst/>
          </a:prstGeom>
          <a:noFill/>
        </p:spPr>
        <p:txBody>
          <a:bodyPr wrap="square" lIns="0" tIns="0" rIns="0" bIns="0" rtlCol="0">
            <a:spAutoFit/>
          </a:bodyPr>
          <a:lstStyle/>
          <a:p>
            <a:pPr>
              <a:lnSpc>
                <a:spcPct val="90000"/>
              </a:lnSpc>
            </a:pPr>
            <a:r>
              <a:rPr lang="en-GB" sz="1200" dirty="0" smtClean="0"/>
              <a:t>Modelled CF</a:t>
            </a:r>
          </a:p>
        </p:txBody>
      </p:sp>
      <p:sp>
        <p:nvSpPr>
          <p:cNvPr id="58" name="Rechteck 57"/>
          <p:cNvSpPr/>
          <p:nvPr/>
        </p:nvSpPr>
        <p:spPr>
          <a:xfrm>
            <a:off x="5841186" y="5075509"/>
            <a:ext cx="108000" cy="108000"/>
          </a:xfrm>
          <a:prstGeom prst="rect">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hteck 58"/>
          <p:cNvSpPr/>
          <p:nvPr/>
        </p:nvSpPr>
        <p:spPr>
          <a:xfrm>
            <a:off x="5841186" y="5301405"/>
            <a:ext cx="108000" cy="108000"/>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feld 59"/>
          <p:cNvSpPr txBox="1"/>
          <p:nvPr/>
        </p:nvSpPr>
        <p:spPr>
          <a:xfrm>
            <a:off x="3315414" y="4986174"/>
            <a:ext cx="89768" cy="184666"/>
          </a:xfrm>
          <a:prstGeom prst="rect">
            <a:avLst/>
          </a:prstGeom>
          <a:noFill/>
        </p:spPr>
        <p:txBody>
          <a:bodyPr wrap="none" lIns="0" tIns="0" rIns="0" bIns="0" rtlCol="0">
            <a:spAutoFit/>
          </a:bodyPr>
          <a:lstStyle/>
          <a:p>
            <a:r>
              <a:rPr lang="en-GB" sz="1200" dirty="0" smtClean="0"/>
              <a:t>+</a:t>
            </a:r>
          </a:p>
        </p:txBody>
      </p:sp>
      <p:sp>
        <p:nvSpPr>
          <p:cNvPr id="61" name="Textfeld 60"/>
          <p:cNvSpPr txBox="1"/>
          <p:nvPr/>
        </p:nvSpPr>
        <p:spPr>
          <a:xfrm>
            <a:off x="3325637" y="6052646"/>
            <a:ext cx="51296" cy="184666"/>
          </a:xfrm>
          <a:prstGeom prst="rect">
            <a:avLst/>
          </a:prstGeom>
          <a:noFill/>
        </p:spPr>
        <p:txBody>
          <a:bodyPr wrap="none" lIns="0" tIns="0" rIns="0" bIns="0" rtlCol="0">
            <a:spAutoFit/>
          </a:bodyPr>
          <a:lstStyle/>
          <a:p>
            <a:r>
              <a:rPr lang="en-GB" sz="1200" dirty="0" smtClean="0"/>
              <a:t>-</a:t>
            </a:r>
          </a:p>
        </p:txBody>
      </p:sp>
      <p:sp>
        <p:nvSpPr>
          <p:cNvPr id="62" name="Textfeld 61"/>
          <p:cNvSpPr txBox="1"/>
          <p:nvPr/>
        </p:nvSpPr>
        <p:spPr>
          <a:xfrm>
            <a:off x="3872980" y="5120318"/>
            <a:ext cx="144016" cy="184666"/>
          </a:xfrm>
          <a:prstGeom prst="rect">
            <a:avLst/>
          </a:prstGeom>
          <a:noFill/>
        </p:spPr>
        <p:txBody>
          <a:bodyPr wrap="square" lIns="0" tIns="0" rIns="0" bIns="0" rtlCol="0">
            <a:spAutoFit/>
          </a:bodyPr>
          <a:lstStyle/>
          <a:p>
            <a:r>
              <a:rPr lang="en-GB" sz="1200" dirty="0" smtClean="0">
                <a:sym typeface="Symbol"/>
              </a:rPr>
              <a:t></a:t>
            </a:r>
            <a:endParaRPr lang="en-GB" sz="1200" dirty="0" smtClean="0"/>
          </a:p>
        </p:txBody>
      </p:sp>
      <p:sp>
        <p:nvSpPr>
          <p:cNvPr id="63" name="Textfeld 62"/>
          <p:cNvSpPr txBox="1"/>
          <p:nvPr/>
        </p:nvSpPr>
        <p:spPr>
          <a:xfrm>
            <a:off x="4377036" y="5295692"/>
            <a:ext cx="144016" cy="184666"/>
          </a:xfrm>
          <a:prstGeom prst="rect">
            <a:avLst/>
          </a:prstGeom>
          <a:noFill/>
        </p:spPr>
        <p:txBody>
          <a:bodyPr wrap="square" lIns="0" tIns="0" rIns="0" bIns="0" rtlCol="0">
            <a:spAutoFit/>
          </a:bodyPr>
          <a:lstStyle/>
          <a:p>
            <a:r>
              <a:rPr lang="en-GB" sz="1200" dirty="0" smtClean="0">
                <a:sym typeface="Symbol"/>
              </a:rPr>
              <a:t></a:t>
            </a:r>
            <a:endParaRPr lang="en-GB" sz="1200" dirty="0" smtClean="0"/>
          </a:p>
        </p:txBody>
      </p:sp>
      <p:sp>
        <p:nvSpPr>
          <p:cNvPr id="99" name="Rechteck 98"/>
          <p:cNvSpPr/>
          <p:nvPr/>
        </p:nvSpPr>
        <p:spPr>
          <a:xfrm>
            <a:off x="272480" y="5085304"/>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Risks of higher order (e.g. cross gamma)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p:cNvSpPr/>
          <p:nvPr/>
        </p:nvSpPr>
        <p:spPr>
          <a:xfrm>
            <a:off x="273050" y="4221088"/>
            <a:ext cx="3311798" cy="2088232"/>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le 3"/>
          <p:cNvSpPr>
            <a:spLocks noGrp="1"/>
          </p:cNvSpPr>
          <p:nvPr>
            <p:ph type="title"/>
          </p:nvPr>
        </p:nvSpPr>
        <p:spPr/>
        <p:txBody>
          <a:bodyPr/>
          <a:lstStyle/>
          <a:p>
            <a:r>
              <a:rPr lang="sv-SE" sz="1600" b="0" dirty="0" smtClean="0"/>
              <a:t>Proposed FVA framework </a:t>
            </a:r>
            <a:r>
              <a:rPr lang="en-GB" sz="1600" b="0" dirty="0" smtClean="0"/>
              <a:t>(Proposition 6) </a:t>
            </a:r>
            <a:br>
              <a:rPr lang="en-GB" sz="1600" b="0" dirty="0" smtClean="0"/>
            </a:br>
            <a:r>
              <a:rPr lang="en-GB" dirty="0" smtClean="0"/>
              <a:t>Double counting of </a:t>
            </a:r>
            <a:r>
              <a:rPr lang="en-GB" dirty="0" err="1" smtClean="0"/>
              <a:t>FVA</a:t>
            </a:r>
            <a:r>
              <a:rPr lang="en-GB" dirty="0" smtClean="0"/>
              <a:t> and </a:t>
            </a:r>
            <a:r>
              <a:rPr lang="en-GB" dirty="0" err="1" smtClean="0"/>
              <a:t>DVA</a:t>
            </a:r>
            <a:r>
              <a:rPr lang="en-GB" dirty="0" smtClean="0"/>
              <a:t> is somewhat obvious but also </a:t>
            </a:r>
            <a:r>
              <a:rPr lang="en-GB" dirty="0" err="1" smtClean="0"/>
              <a:t>CVA</a:t>
            </a:r>
            <a:r>
              <a:rPr lang="en-GB" dirty="0" smtClean="0"/>
              <a:t> needs to be considered</a:t>
            </a:r>
            <a:endParaRPr lang="en-GB" dirty="0"/>
          </a:p>
        </p:txBody>
      </p:sp>
      <p:graphicFrame>
        <p:nvGraphicFramePr>
          <p:cNvPr id="40" name="Objekt 39"/>
          <p:cNvGraphicFramePr>
            <a:graphicFrameLocks noChangeAspect="1"/>
          </p:cNvGraphicFramePr>
          <p:nvPr/>
        </p:nvGraphicFramePr>
        <p:xfrm>
          <a:off x="1064568" y="1844079"/>
          <a:ext cx="5451475" cy="760413"/>
        </p:xfrm>
        <a:graphic>
          <a:graphicData uri="http://schemas.openxmlformats.org/presentationml/2006/ole">
            <p:oleObj spid="_x0000_s3074" name="Formel" r:id="rId3" imgW="1638000" imgH="228600" progId="Equation.3">
              <p:embed/>
            </p:oleObj>
          </a:graphicData>
        </a:graphic>
      </p:graphicFrame>
      <p:sp>
        <p:nvSpPr>
          <p:cNvPr id="42" name="Textfeld 41"/>
          <p:cNvSpPr txBox="1"/>
          <p:nvPr/>
        </p:nvSpPr>
        <p:spPr>
          <a:xfrm>
            <a:off x="273051" y="1196752"/>
            <a:ext cx="9359900" cy="430887"/>
          </a:xfrm>
          <a:prstGeom prst="rect">
            <a:avLst/>
          </a:prstGeom>
          <a:noFill/>
        </p:spPr>
        <p:txBody>
          <a:bodyPr wrap="square" lIns="0" tIns="0" rIns="0" bIns="0" rtlCol="0">
            <a:spAutoFit/>
          </a:bodyPr>
          <a:lstStyle/>
          <a:p>
            <a:r>
              <a:rPr lang="en-GB" sz="1400" dirty="0" smtClean="0"/>
              <a:t>Assume that a bank will receive “N“ at time “T“. The bank prices this under </a:t>
            </a:r>
            <a:r>
              <a:rPr lang="en-GB" sz="1400" dirty="0" smtClean="0"/>
              <a:t>consideration </a:t>
            </a:r>
            <a:r>
              <a:rPr lang="en-GB" sz="1400" dirty="0" smtClean="0"/>
              <a:t>of counterparty credit risk / </a:t>
            </a:r>
            <a:r>
              <a:rPr lang="en-GB" sz="1400" dirty="0" err="1" smtClean="0"/>
              <a:t>CVA</a:t>
            </a:r>
            <a:r>
              <a:rPr lang="en-GB" sz="1400" dirty="0" smtClean="0"/>
              <a:t> </a:t>
            </a:r>
            <a:r>
              <a:rPr lang="en-GB" sz="1400" u="sng" dirty="0" smtClean="0"/>
              <a:t>and</a:t>
            </a:r>
            <a:r>
              <a:rPr lang="en-GB" sz="1400" dirty="0" smtClean="0"/>
              <a:t> </a:t>
            </a:r>
            <a:r>
              <a:rPr lang="en-GB" sz="1400" dirty="0" err="1" smtClean="0"/>
              <a:t>FVA</a:t>
            </a:r>
            <a:endParaRPr lang="en-GB" sz="1400" dirty="0" smtClean="0"/>
          </a:p>
        </p:txBody>
      </p:sp>
      <p:sp>
        <p:nvSpPr>
          <p:cNvPr id="44" name="Rechteck 43"/>
          <p:cNvSpPr/>
          <p:nvPr/>
        </p:nvSpPr>
        <p:spPr>
          <a:xfrm>
            <a:off x="4856212" y="2960693"/>
            <a:ext cx="1260000" cy="612000"/>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solidFill>
                  <a:srgbClr val="FFFFFF"/>
                </a:solidFill>
              </a:rPr>
              <a:t>CVA</a:t>
            </a:r>
          </a:p>
        </p:txBody>
      </p:sp>
      <p:sp>
        <p:nvSpPr>
          <p:cNvPr id="45" name="Rechteck 44"/>
          <p:cNvSpPr/>
          <p:nvPr/>
        </p:nvSpPr>
        <p:spPr>
          <a:xfrm>
            <a:off x="3416052" y="2960693"/>
            <a:ext cx="1260000" cy="612000"/>
          </a:xfrm>
          <a:prstGeom prst="rect">
            <a:avLst/>
          </a:prstGeom>
          <a:solidFill>
            <a:srgbClr val="D67A40"/>
          </a:solidFill>
          <a:ln>
            <a:solidFill>
              <a:srgbClr val="D67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smtClean="0">
                <a:solidFill>
                  <a:srgbClr val="FFFFFF"/>
                </a:solidFill>
              </a:rPr>
              <a:t>FVA</a:t>
            </a:r>
            <a:r>
              <a:rPr lang="en-GB" sz="1400" b="1" dirty="0" smtClean="0">
                <a:solidFill>
                  <a:srgbClr val="FFFFFF"/>
                </a:solidFill>
              </a:rPr>
              <a:t>*</a:t>
            </a:r>
            <a:endParaRPr lang="en-GB" sz="1400" dirty="0" smtClean="0">
              <a:solidFill>
                <a:srgbClr val="FFFFFF"/>
              </a:solidFill>
            </a:endParaRPr>
          </a:p>
        </p:txBody>
      </p:sp>
      <p:sp>
        <p:nvSpPr>
          <p:cNvPr id="47" name="Rechteck 46"/>
          <p:cNvSpPr/>
          <p:nvPr/>
        </p:nvSpPr>
        <p:spPr>
          <a:xfrm>
            <a:off x="2002786" y="2960693"/>
            <a:ext cx="126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Interest rate</a:t>
            </a:r>
            <a:endParaRPr lang="en-GB" sz="1400" dirty="0">
              <a:solidFill>
                <a:schemeClr val="tx1"/>
              </a:solidFill>
            </a:endParaRPr>
          </a:p>
        </p:txBody>
      </p:sp>
      <p:cxnSp>
        <p:nvCxnSpPr>
          <p:cNvPr id="50" name="Gerade Verbindung mit Pfeil 49"/>
          <p:cNvCxnSpPr/>
          <p:nvPr/>
        </p:nvCxnSpPr>
        <p:spPr>
          <a:xfrm flipV="1">
            <a:off x="2623964" y="2492697"/>
            <a:ext cx="0" cy="360040"/>
          </a:xfrm>
          <a:prstGeom prst="straightConnector1">
            <a:avLst/>
          </a:prstGeom>
          <a:ln>
            <a:solidFill>
              <a:srgbClr val="747678"/>
            </a:solidFill>
            <a:tailEnd type="arrow"/>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flipV="1">
            <a:off x="4050677" y="2492697"/>
            <a:ext cx="0" cy="360040"/>
          </a:xfrm>
          <a:prstGeom prst="straightConnector1">
            <a:avLst/>
          </a:prstGeom>
          <a:ln>
            <a:solidFill>
              <a:srgbClr val="747678"/>
            </a:solidFill>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V="1">
            <a:off x="5432276" y="2492697"/>
            <a:ext cx="0" cy="360040"/>
          </a:xfrm>
          <a:prstGeom prst="straightConnector1">
            <a:avLst/>
          </a:prstGeom>
          <a:ln>
            <a:solidFill>
              <a:srgbClr val="747678"/>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6825208" y="2276549"/>
            <a:ext cx="2401391" cy="430887"/>
          </a:xfrm>
          <a:prstGeom prst="rect">
            <a:avLst/>
          </a:prstGeom>
          <a:noFill/>
        </p:spPr>
        <p:txBody>
          <a:bodyPr wrap="square" lIns="0" tIns="0" rIns="0" bIns="0" rtlCol="0">
            <a:spAutoFit/>
          </a:bodyPr>
          <a:lstStyle/>
          <a:p>
            <a:r>
              <a:rPr lang="en-GB" sz="1400" dirty="0" smtClean="0"/>
              <a:t>Position causes funding need and bears credit risk</a:t>
            </a:r>
            <a:endParaRPr lang="en-GB" sz="1400" b="1" i="1" dirty="0" smtClean="0"/>
          </a:p>
        </p:txBody>
      </p:sp>
      <p:sp>
        <p:nvSpPr>
          <p:cNvPr id="33" name="Rechteck 32"/>
          <p:cNvSpPr/>
          <p:nvPr/>
        </p:nvSpPr>
        <p:spPr>
          <a:xfrm>
            <a:off x="4304928" y="4509120"/>
            <a:ext cx="5327452" cy="1584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Gerade Verbindung 34"/>
          <p:cNvCxnSpPr/>
          <p:nvPr/>
        </p:nvCxnSpPr>
        <p:spPr>
          <a:xfrm>
            <a:off x="1856656" y="4940588"/>
            <a:ext cx="0" cy="1152128"/>
          </a:xfrm>
          <a:prstGeom prst="line">
            <a:avLst/>
          </a:prstGeom>
          <a:ln w="19050">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H="1">
            <a:off x="416496" y="4940588"/>
            <a:ext cx="2880320" cy="0"/>
          </a:xfrm>
          <a:prstGeom prst="line">
            <a:avLst/>
          </a:prstGeom>
          <a:ln w="19050">
            <a:solidFill>
              <a:srgbClr val="747678"/>
            </a:solidFill>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452076" y="4653136"/>
            <a:ext cx="2919069" cy="215444"/>
          </a:xfrm>
          <a:prstGeom prst="rect">
            <a:avLst/>
          </a:prstGeom>
          <a:noFill/>
        </p:spPr>
        <p:txBody>
          <a:bodyPr wrap="none" lIns="0" tIns="0" rIns="0" bIns="0" rtlCol="0">
            <a:spAutoFit/>
          </a:bodyPr>
          <a:lstStyle/>
          <a:p>
            <a:r>
              <a:rPr lang="en-GB" sz="1400" b="1" dirty="0" smtClean="0"/>
              <a:t>Assets		     Liabilities</a:t>
            </a:r>
          </a:p>
        </p:txBody>
      </p:sp>
      <p:sp>
        <p:nvSpPr>
          <p:cNvPr id="46" name="Textfeld 45"/>
          <p:cNvSpPr txBox="1"/>
          <p:nvPr/>
        </p:nvSpPr>
        <p:spPr>
          <a:xfrm>
            <a:off x="488504" y="5012596"/>
            <a:ext cx="1064394" cy="646331"/>
          </a:xfrm>
          <a:prstGeom prst="rect">
            <a:avLst/>
          </a:prstGeom>
          <a:noFill/>
        </p:spPr>
        <p:txBody>
          <a:bodyPr wrap="none" lIns="0" tIns="0" rIns="0" bIns="0" rtlCol="0">
            <a:spAutoFit/>
          </a:bodyPr>
          <a:lstStyle/>
          <a:p>
            <a:r>
              <a:rPr lang="en-GB" sz="1400" dirty="0" smtClean="0"/>
              <a:t>Loan position</a:t>
            </a:r>
          </a:p>
          <a:p>
            <a:endParaRPr lang="en-GB" sz="1400" i="1" dirty="0" smtClean="0"/>
          </a:p>
          <a:p>
            <a:r>
              <a:rPr lang="en-GB" sz="1400" i="1" dirty="0" smtClean="0"/>
              <a:t>Credit Risk</a:t>
            </a:r>
          </a:p>
        </p:txBody>
      </p:sp>
      <p:sp>
        <p:nvSpPr>
          <p:cNvPr id="48" name="Textfeld 47"/>
          <p:cNvSpPr txBox="1"/>
          <p:nvPr/>
        </p:nvSpPr>
        <p:spPr>
          <a:xfrm>
            <a:off x="1944390" y="5012596"/>
            <a:ext cx="1568450" cy="861774"/>
          </a:xfrm>
          <a:prstGeom prst="rect">
            <a:avLst/>
          </a:prstGeom>
          <a:noFill/>
        </p:spPr>
        <p:txBody>
          <a:bodyPr wrap="square" lIns="0" tIns="0" rIns="0" bIns="0" rtlCol="0">
            <a:spAutoFit/>
          </a:bodyPr>
          <a:lstStyle/>
          <a:p>
            <a:r>
              <a:rPr lang="en-GB" sz="1400" dirty="0" smtClean="0"/>
              <a:t>Funding Position</a:t>
            </a:r>
          </a:p>
          <a:p>
            <a:endParaRPr lang="en-GB" sz="1400" i="1" dirty="0" smtClean="0"/>
          </a:p>
          <a:p>
            <a:r>
              <a:rPr lang="en-GB" sz="1400" i="1" dirty="0" smtClean="0"/>
              <a:t>Spread driven by asset’s credit risk </a:t>
            </a:r>
          </a:p>
        </p:txBody>
      </p:sp>
      <p:sp>
        <p:nvSpPr>
          <p:cNvPr id="61" name="Pfeil nach unten 60"/>
          <p:cNvSpPr/>
          <p:nvPr/>
        </p:nvSpPr>
        <p:spPr>
          <a:xfrm rot="16200000">
            <a:off x="3800871" y="5085184"/>
            <a:ext cx="288032" cy="57606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feld 63"/>
          <p:cNvSpPr txBox="1"/>
          <p:nvPr/>
        </p:nvSpPr>
        <p:spPr>
          <a:xfrm>
            <a:off x="4448944" y="4797152"/>
            <a:ext cx="5184006" cy="646331"/>
          </a:xfrm>
          <a:prstGeom prst="rect">
            <a:avLst/>
          </a:prstGeom>
          <a:noFill/>
        </p:spPr>
        <p:txBody>
          <a:bodyPr wrap="square" lIns="0" tIns="0" rIns="0" bIns="0" rtlCol="0">
            <a:spAutoFit/>
          </a:bodyPr>
          <a:lstStyle/>
          <a:p>
            <a:r>
              <a:rPr lang="en-GB" sz="1400" b="1" dirty="0" smtClean="0"/>
              <a:t>Funding cost depends on the banks asset quality. This means that </a:t>
            </a:r>
            <a:r>
              <a:rPr lang="en-GB" sz="1400" b="1" dirty="0" err="1" smtClean="0"/>
              <a:t>CVA</a:t>
            </a:r>
            <a:r>
              <a:rPr lang="en-GB" sz="1400" b="1" dirty="0" smtClean="0"/>
              <a:t> and </a:t>
            </a:r>
            <a:r>
              <a:rPr lang="en-GB" sz="1400" b="1" dirty="0" err="1" smtClean="0"/>
              <a:t>DVA</a:t>
            </a:r>
            <a:r>
              <a:rPr lang="en-GB" sz="1400" b="1" dirty="0" smtClean="0"/>
              <a:t> and </a:t>
            </a:r>
            <a:r>
              <a:rPr lang="en-GB" sz="1400" b="1" dirty="0" err="1" smtClean="0"/>
              <a:t>FVA</a:t>
            </a:r>
            <a:r>
              <a:rPr lang="en-GB" sz="1400" b="1" dirty="0" smtClean="0"/>
              <a:t> have joint risk drivers. Simply summing up the effects leads to double counting.</a:t>
            </a:r>
          </a:p>
        </p:txBody>
      </p:sp>
      <p:sp>
        <p:nvSpPr>
          <p:cNvPr id="67" name="Pfeil nach unten 66"/>
          <p:cNvSpPr/>
          <p:nvPr/>
        </p:nvSpPr>
        <p:spPr>
          <a:xfrm>
            <a:off x="7400925" y="3356669"/>
            <a:ext cx="288379" cy="50437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25"/>
          <p:cNvSpPr txBox="1"/>
          <p:nvPr/>
        </p:nvSpPr>
        <p:spPr>
          <a:xfrm>
            <a:off x="273050" y="3861048"/>
            <a:ext cx="3743846" cy="215444"/>
          </a:xfrm>
          <a:prstGeom prst="rect">
            <a:avLst/>
          </a:prstGeom>
          <a:noFill/>
        </p:spPr>
        <p:txBody>
          <a:bodyPr wrap="square" lIns="0" tIns="0" rIns="0" bIns="0" rtlCol="0">
            <a:spAutoFit/>
          </a:bodyPr>
          <a:lstStyle/>
          <a:p>
            <a:r>
              <a:rPr lang="en-GB" sz="1400" dirty="0" smtClean="0"/>
              <a:t>Look at a degenerated balance sheet</a:t>
            </a:r>
          </a:p>
        </p:txBody>
      </p:sp>
      <p:sp>
        <p:nvSpPr>
          <p:cNvPr id="28" name="Geschweifte Klammer rechts 27"/>
          <p:cNvSpPr/>
          <p:nvPr/>
        </p:nvSpPr>
        <p:spPr>
          <a:xfrm>
            <a:off x="6609184" y="1844501"/>
            <a:ext cx="144016" cy="1562472"/>
          </a:xfrm>
          <a:prstGeom prst="rightBrace">
            <a:avLst/>
          </a:prstGeom>
          <a:ln>
            <a:solidFill>
              <a:srgbClr val="7476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feld 22"/>
          <p:cNvSpPr txBox="1"/>
          <p:nvPr/>
        </p:nvSpPr>
        <p:spPr>
          <a:xfrm>
            <a:off x="7242050" y="6381328"/>
            <a:ext cx="2048125" cy="215444"/>
          </a:xfrm>
          <a:prstGeom prst="rect">
            <a:avLst/>
          </a:prstGeom>
          <a:noFill/>
        </p:spPr>
        <p:txBody>
          <a:bodyPr wrap="none" lIns="0" tIns="0" rIns="0" bIns="0" rtlCol="0">
            <a:spAutoFit/>
          </a:bodyPr>
          <a:lstStyle/>
          <a:p>
            <a:r>
              <a:rPr lang="de-DE" sz="1400" dirty="0" smtClean="0"/>
              <a:t>*Simple </a:t>
            </a:r>
            <a:r>
              <a:rPr lang="de-DE" sz="1400" dirty="0" err="1" smtClean="0"/>
              <a:t>term</a:t>
            </a:r>
            <a:r>
              <a:rPr lang="de-DE" sz="1400" dirty="0" smtClean="0"/>
              <a:t> </a:t>
            </a:r>
            <a:r>
              <a:rPr lang="de-DE" sz="1400" dirty="0" err="1" smtClean="0"/>
              <a:t>funding</a:t>
            </a:r>
            <a:r>
              <a:rPr lang="de-DE" sz="1400" dirty="0" smtClean="0"/>
              <a:t> </a:t>
            </a:r>
            <a:r>
              <a:rPr lang="de-DE" sz="1400" dirty="0" err="1" smtClean="0"/>
              <a:t>FVA</a:t>
            </a:r>
            <a:endParaRPr lang="de-DE" sz="1400" dirty="0" smtClean="0"/>
          </a:p>
        </p:txBody>
      </p:sp>
      <p:sp>
        <p:nvSpPr>
          <p:cNvPr id="25" name="Textfeld 24"/>
          <p:cNvSpPr txBox="1"/>
          <p:nvPr/>
        </p:nvSpPr>
        <p:spPr>
          <a:xfrm>
            <a:off x="1281636" y="4365684"/>
            <a:ext cx="1223092" cy="215444"/>
          </a:xfrm>
          <a:prstGeom prst="rect">
            <a:avLst/>
          </a:prstGeom>
          <a:noFill/>
        </p:spPr>
        <p:txBody>
          <a:bodyPr wrap="none" lIns="0" tIns="0" rIns="0" bIns="0" rtlCol="0">
            <a:spAutoFit/>
          </a:bodyPr>
          <a:lstStyle/>
          <a:p>
            <a:r>
              <a:rPr lang="en-GB" sz="1400" b="1" dirty="0" smtClean="0"/>
              <a:t>Balance Sheet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a:spLocks noGrp="1"/>
          </p:cNvSpPr>
          <p:nvPr>
            <p:ph type="title"/>
          </p:nvPr>
        </p:nvSpPr>
        <p:spPr>
          <a:xfrm>
            <a:off x="272480" y="116632"/>
            <a:ext cx="9361040" cy="792088"/>
          </a:xfrm>
        </p:spPr>
        <p:txBody>
          <a:bodyPr/>
          <a:lstStyle/>
          <a:p>
            <a:r>
              <a:rPr lang="sv-SE" sz="1600" b="0" dirty="0" smtClean="0"/>
              <a:t>Proposed FVA framework (proposition 7)</a:t>
            </a:r>
            <a:r>
              <a:rPr lang="de-DE" dirty="0" smtClean="0"/>
              <a:t/>
            </a:r>
            <a:br>
              <a:rPr lang="de-DE" dirty="0" smtClean="0"/>
            </a:br>
            <a:r>
              <a:rPr lang="de-DE" dirty="0" smtClean="0"/>
              <a:t>Double </a:t>
            </a:r>
            <a:r>
              <a:rPr lang="de-DE" dirty="0" err="1" smtClean="0"/>
              <a:t>counting</a:t>
            </a:r>
            <a:r>
              <a:rPr lang="de-DE" dirty="0" smtClean="0"/>
              <a:t> </a:t>
            </a:r>
            <a:r>
              <a:rPr lang="de-DE" dirty="0" err="1" smtClean="0"/>
              <a:t>can</a:t>
            </a:r>
            <a:r>
              <a:rPr lang="de-DE" dirty="0" smtClean="0"/>
              <a:t> </a:t>
            </a:r>
            <a:r>
              <a:rPr lang="de-DE" dirty="0" err="1" smtClean="0"/>
              <a:t>be</a:t>
            </a:r>
            <a:r>
              <a:rPr lang="de-DE" dirty="0" smtClean="0"/>
              <a:t> </a:t>
            </a:r>
            <a:r>
              <a:rPr lang="de-DE" dirty="0" err="1" smtClean="0"/>
              <a:t>avoided</a:t>
            </a:r>
            <a:r>
              <a:rPr lang="de-DE" dirty="0" smtClean="0"/>
              <a:t> </a:t>
            </a:r>
            <a:r>
              <a:rPr lang="de-DE" dirty="0" err="1" smtClean="0"/>
              <a:t>by</a:t>
            </a:r>
            <a:r>
              <a:rPr lang="de-DE" dirty="0" smtClean="0"/>
              <a:t> </a:t>
            </a:r>
            <a:r>
              <a:rPr lang="de-DE" dirty="0" err="1" smtClean="0"/>
              <a:t>defining</a:t>
            </a:r>
            <a:r>
              <a:rPr lang="de-DE" dirty="0" smtClean="0"/>
              <a:t> </a:t>
            </a:r>
            <a:r>
              <a:rPr lang="de-DE" dirty="0" err="1" smtClean="0"/>
              <a:t>and</a:t>
            </a:r>
            <a:r>
              <a:rPr lang="de-DE" dirty="0" smtClean="0"/>
              <a:t> </a:t>
            </a:r>
            <a:r>
              <a:rPr lang="de-DE" dirty="0" err="1" smtClean="0"/>
              <a:t>calculating</a:t>
            </a:r>
            <a:r>
              <a:rPr lang="de-DE" dirty="0" smtClean="0"/>
              <a:t> FVA, CVA </a:t>
            </a:r>
            <a:r>
              <a:rPr lang="de-DE" dirty="0" err="1" smtClean="0"/>
              <a:t>and</a:t>
            </a:r>
            <a:r>
              <a:rPr lang="de-DE" dirty="0" smtClean="0"/>
              <a:t> DVA </a:t>
            </a:r>
            <a:r>
              <a:rPr lang="de-DE" dirty="0" err="1" smtClean="0"/>
              <a:t>as</a:t>
            </a:r>
            <a:r>
              <a:rPr lang="de-DE" dirty="0" smtClean="0"/>
              <a:t> mutual </a:t>
            </a:r>
            <a:r>
              <a:rPr lang="de-DE" dirty="0" err="1" smtClean="0"/>
              <a:t>increments</a:t>
            </a:r>
            <a:endParaRPr lang="en-GB" dirty="0" smtClean="0"/>
          </a:p>
        </p:txBody>
      </p:sp>
      <p:sp>
        <p:nvSpPr>
          <p:cNvPr id="32" name="Pfeil nach rechts 31"/>
          <p:cNvSpPr/>
          <p:nvPr/>
        </p:nvSpPr>
        <p:spPr>
          <a:xfrm rot="5400000">
            <a:off x="4279124" y="2446693"/>
            <a:ext cx="936104" cy="2468671"/>
          </a:xfrm>
          <a:prstGeom prst="rightArrow">
            <a:avLst>
              <a:gd name="adj1" fmla="val 83772"/>
              <a:gd name="adj2" fmla="val 263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hteck 38"/>
          <p:cNvSpPr/>
          <p:nvPr/>
        </p:nvSpPr>
        <p:spPr>
          <a:xfrm>
            <a:off x="2649538" y="2222985"/>
            <a:ext cx="1386477" cy="359941"/>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mtClean="0">
                <a:solidFill>
                  <a:srgbClr val="FFFFFF"/>
                </a:solidFill>
              </a:rPr>
              <a:t>CVA</a:t>
            </a:r>
            <a:endParaRPr lang="en-GB" sz="1600" b="1">
              <a:solidFill>
                <a:srgbClr val="FFFFFF"/>
              </a:solidFill>
            </a:endParaRPr>
          </a:p>
        </p:txBody>
      </p:sp>
      <p:sp>
        <p:nvSpPr>
          <p:cNvPr id="42" name="Textfeld 41"/>
          <p:cNvSpPr txBox="1"/>
          <p:nvPr/>
        </p:nvSpPr>
        <p:spPr>
          <a:xfrm>
            <a:off x="488504" y="3389819"/>
            <a:ext cx="8553400" cy="430887"/>
          </a:xfrm>
          <a:prstGeom prst="rect">
            <a:avLst/>
          </a:prstGeom>
          <a:solidFill>
            <a:schemeClr val="bg1"/>
          </a:solidFill>
        </p:spPr>
        <p:txBody>
          <a:bodyPr wrap="square" lIns="0" tIns="0" rIns="0" bIns="0" rtlCol="0">
            <a:spAutoFit/>
          </a:bodyPr>
          <a:lstStyle/>
          <a:p>
            <a:pPr algn="ctr"/>
            <a:r>
              <a:rPr lang="en-GB" sz="1400" dirty="0" smtClean="0"/>
              <a:t>Replication does not result in the sum of liquidity and credit premium*</a:t>
            </a:r>
          </a:p>
          <a:p>
            <a:pPr algn="ctr"/>
            <a:r>
              <a:rPr lang="en-GB" sz="1400" dirty="0" smtClean="0"/>
              <a:t>We find it most practical to define </a:t>
            </a:r>
            <a:r>
              <a:rPr lang="en-GB" sz="1400" dirty="0" err="1" smtClean="0"/>
              <a:t>CVA</a:t>
            </a:r>
            <a:r>
              <a:rPr lang="en-GB" sz="1400" dirty="0" smtClean="0"/>
              <a:t> and DVA as increments of the (symmetric) FVA</a:t>
            </a:r>
          </a:p>
        </p:txBody>
      </p:sp>
      <p:sp>
        <p:nvSpPr>
          <p:cNvPr id="43" name="Textfeld 42"/>
          <p:cNvSpPr txBox="1"/>
          <p:nvPr/>
        </p:nvSpPr>
        <p:spPr>
          <a:xfrm>
            <a:off x="201266" y="5283087"/>
            <a:ext cx="2448272" cy="430887"/>
          </a:xfrm>
          <a:prstGeom prst="rect">
            <a:avLst/>
          </a:prstGeom>
          <a:noFill/>
        </p:spPr>
        <p:txBody>
          <a:bodyPr wrap="square" lIns="0" tIns="0" rIns="0" bIns="0" rtlCol="0">
            <a:spAutoFit/>
          </a:bodyPr>
          <a:lstStyle/>
          <a:p>
            <a:r>
              <a:rPr lang="en-GB" sz="1400" b="1" dirty="0" smtClean="0"/>
              <a:t>CVA </a:t>
            </a:r>
            <a:r>
              <a:rPr lang="en-GB" sz="1400" dirty="0" smtClean="0"/>
              <a:t>on the basis of EPE and residual credit spread “</a:t>
            </a:r>
            <a:r>
              <a:rPr lang="en-GB" sz="1400" dirty="0" err="1" smtClean="0"/>
              <a:t>ccs</a:t>
            </a:r>
            <a:r>
              <a:rPr lang="en-GB" sz="1400" dirty="0" smtClean="0"/>
              <a:t> -</a:t>
            </a:r>
            <a:r>
              <a:rPr lang="en-GB" sz="1400" dirty="0" err="1" smtClean="0"/>
              <a:t>fs</a:t>
            </a:r>
            <a:r>
              <a:rPr lang="en-GB" sz="1400" dirty="0" smtClean="0"/>
              <a:t>“</a:t>
            </a:r>
          </a:p>
        </p:txBody>
      </p:sp>
      <p:sp>
        <p:nvSpPr>
          <p:cNvPr id="44" name="Textfeld 43"/>
          <p:cNvSpPr txBox="1"/>
          <p:nvPr/>
        </p:nvSpPr>
        <p:spPr>
          <a:xfrm>
            <a:off x="6897216" y="5296534"/>
            <a:ext cx="2808312" cy="430887"/>
          </a:xfrm>
          <a:prstGeom prst="rect">
            <a:avLst/>
          </a:prstGeom>
          <a:noFill/>
        </p:spPr>
        <p:txBody>
          <a:bodyPr wrap="square" lIns="0" tIns="0" rIns="0" bIns="0" rtlCol="0">
            <a:spAutoFit/>
          </a:bodyPr>
          <a:lstStyle/>
          <a:p>
            <a:r>
              <a:rPr lang="en-GB" sz="1400" b="1" dirty="0" smtClean="0"/>
              <a:t>DVA </a:t>
            </a:r>
            <a:r>
              <a:rPr lang="en-GB" sz="1400" dirty="0" smtClean="0"/>
              <a:t>on the basis </a:t>
            </a:r>
            <a:r>
              <a:rPr lang="en-GB" sz="1400" dirty="0" err="1" smtClean="0"/>
              <a:t>Basis</a:t>
            </a:r>
            <a:r>
              <a:rPr lang="en-GB" sz="1400" dirty="0" smtClean="0"/>
              <a:t> of ENE and residual credit spread “</a:t>
            </a:r>
            <a:r>
              <a:rPr lang="en-GB" sz="1400" dirty="0" err="1" smtClean="0"/>
              <a:t>ocs</a:t>
            </a:r>
            <a:r>
              <a:rPr lang="en-GB" sz="1400" dirty="0" smtClean="0"/>
              <a:t> -</a:t>
            </a:r>
            <a:r>
              <a:rPr lang="en-GB" sz="1400" dirty="0" err="1" smtClean="0"/>
              <a:t>fs</a:t>
            </a:r>
            <a:r>
              <a:rPr lang="en-GB" sz="1400" dirty="0" smtClean="0"/>
              <a:t>“</a:t>
            </a:r>
          </a:p>
        </p:txBody>
      </p:sp>
      <p:sp>
        <p:nvSpPr>
          <p:cNvPr id="50" name="Textfeld 49"/>
          <p:cNvSpPr txBox="1"/>
          <p:nvPr/>
        </p:nvSpPr>
        <p:spPr>
          <a:xfrm>
            <a:off x="2216696" y="6137311"/>
            <a:ext cx="1559722" cy="153888"/>
          </a:xfrm>
          <a:prstGeom prst="rect">
            <a:avLst/>
          </a:prstGeom>
          <a:noFill/>
        </p:spPr>
        <p:txBody>
          <a:bodyPr wrap="none" lIns="0" tIns="0" rIns="0" bIns="0" rtlCol="0">
            <a:spAutoFit/>
          </a:bodyPr>
          <a:lstStyle/>
          <a:p>
            <a:r>
              <a:rPr lang="en-GB" sz="1000" i="1" smtClean="0"/>
              <a:t>Counterparty Credit Spread</a:t>
            </a:r>
          </a:p>
        </p:txBody>
      </p:sp>
      <p:sp>
        <p:nvSpPr>
          <p:cNvPr id="51" name="Textfeld 50"/>
          <p:cNvSpPr txBox="1"/>
          <p:nvPr/>
        </p:nvSpPr>
        <p:spPr>
          <a:xfrm>
            <a:off x="6249144" y="6137311"/>
            <a:ext cx="1085233" cy="153888"/>
          </a:xfrm>
          <a:prstGeom prst="rect">
            <a:avLst/>
          </a:prstGeom>
          <a:noFill/>
        </p:spPr>
        <p:txBody>
          <a:bodyPr wrap="none" lIns="0" tIns="0" rIns="0" bIns="0" rtlCol="0">
            <a:spAutoFit/>
          </a:bodyPr>
          <a:lstStyle/>
          <a:p>
            <a:r>
              <a:rPr lang="en-GB" sz="1000" i="1" dirty="0" smtClean="0"/>
              <a:t>Own Credit Spread</a:t>
            </a:r>
          </a:p>
        </p:txBody>
      </p:sp>
      <p:sp>
        <p:nvSpPr>
          <p:cNvPr id="52" name="Textfeld 51"/>
          <p:cNvSpPr txBox="1"/>
          <p:nvPr/>
        </p:nvSpPr>
        <p:spPr>
          <a:xfrm>
            <a:off x="6177136" y="4437112"/>
            <a:ext cx="2448272" cy="430887"/>
          </a:xfrm>
          <a:prstGeom prst="rect">
            <a:avLst/>
          </a:prstGeom>
          <a:noFill/>
        </p:spPr>
        <p:txBody>
          <a:bodyPr wrap="square" lIns="0" tIns="0" rIns="0" bIns="0" rtlCol="0">
            <a:spAutoFit/>
          </a:bodyPr>
          <a:lstStyle/>
          <a:p>
            <a:r>
              <a:rPr lang="en-GB" sz="1400" b="1" dirty="0" smtClean="0"/>
              <a:t>FVA </a:t>
            </a:r>
            <a:r>
              <a:rPr lang="en-GB" sz="1400" dirty="0" smtClean="0"/>
              <a:t>on the basis of EE and funding spread “</a:t>
            </a:r>
            <a:r>
              <a:rPr lang="en-GB" sz="1400" dirty="0" err="1" smtClean="0"/>
              <a:t>fs</a:t>
            </a:r>
            <a:r>
              <a:rPr lang="en-GB" sz="1400" dirty="0" smtClean="0"/>
              <a:t>“</a:t>
            </a:r>
          </a:p>
        </p:txBody>
      </p:sp>
      <p:sp>
        <p:nvSpPr>
          <p:cNvPr id="54" name="Textfeld 53"/>
          <p:cNvSpPr txBox="1"/>
          <p:nvPr/>
        </p:nvSpPr>
        <p:spPr>
          <a:xfrm>
            <a:off x="6105128" y="3861048"/>
            <a:ext cx="3383806" cy="307777"/>
          </a:xfrm>
          <a:prstGeom prst="rect">
            <a:avLst/>
          </a:prstGeom>
          <a:solidFill>
            <a:schemeClr val="bg1"/>
          </a:solidFill>
        </p:spPr>
        <p:txBody>
          <a:bodyPr wrap="square" lIns="0" tIns="0" rIns="0" bIns="0" rtlCol="0">
            <a:spAutoFit/>
          </a:bodyPr>
          <a:lstStyle/>
          <a:p>
            <a:r>
              <a:rPr lang="en-GB" sz="1000" i="1" dirty="0" smtClean="0"/>
              <a:t>* E.g. a funding ticket is not traded by the price of  funding </a:t>
            </a:r>
            <a:r>
              <a:rPr lang="en-GB" sz="1000" i="1" dirty="0" smtClean="0"/>
              <a:t>cost </a:t>
            </a:r>
            <a:r>
              <a:rPr lang="en-GB" sz="1000" i="1" dirty="0" smtClean="0"/>
              <a:t>+ DVA</a:t>
            </a:r>
          </a:p>
        </p:txBody>
      </p:sp>
      <p:sp>
        <p:nvSpPr>
          <p:cNvPr id="64" name="Rechteck 63"/>
          <p:cNvSpPr/>
          <p:nvPr/>
        </p:nvSpPr>
        <p:spPr>
          <a:xfrm>
            <a:off x="2653622" y="2582926"/>
            <a:ext cx="1386477" cy="359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EPE x ccs</a:t>
            </a:r>
            <a:endParaRPr lang="en-GB" sz="1400" b="1"/>
          </a:p>
        </p:txBody>
      </p:sp>
      <p:sp>
        <p:nvSpPr>
          <p:cNvPr id="65" name="Rechteck 64"/>
          <p:cNvSpPr/>
          <p:nvPr/>
        </p:nvSpPr>
        <p:spPr>
          <a:xfrm>
            <a:off x="4016896" y="1286980"/>
            <a:ext cx="1386477" cy="359941"/>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FVA</a:t>
            </a:r>
            <a:endParaRPr lang="en-GB" sz="1400"/>
          </a:p>
        </p:txBody>
      </p:sp>
      <p:sp>
        <p:nvSpPr>
          <p:cNvPr id="66" name="Rechteck 65"/>
          <p:cNvSpPr/>
          <p:nvPr/>
        </p:nvSpPr>
        <p:spPr>
          <a:xfrm>
            <a:off x="4020980" y="1646921"/>
            <a:ext cx="1386477" cy="359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EE x fs</a:t>
            </a:r>
            <a:endParaRPr lang="en-GB" sz="1400"/>
          </a:p>
        </p:txBody>
      </p:sp>
      <p:sp>
        <p:nvSpPr>
          <p:cNvPr id="67" name="Rechteck 66"/>
          <p:cNvSpPr/>
          <p:nvPr/>
        </p:nvSpPr>
        <p:spPr>
          <a:xfrm>
            <a:off x="5362639" y="2222985"/>
            <a:ext cx="1386477" cy="359941"/>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mtClean="0">
                <a:solidFill>
                  <a:srgbClr val="FFFFFF"/>
                </a:solidFill>
              </a:rPr>
              <a:t>DVA</a:t>
            </a:r>
            <a:endParaRPr lang="en-GB" sz="1600" b="1">
              <a:solidFill>
                <a:srgbClr val="FFFFFF"/>
              </a:solidFill>
            </a:endParaRPr>
          </a:p>
        </p:txBody>
      </p:sp>
      <p:sp>
        <p:nvSpPr>
          <p:cNvPr id="68" name="Rechteck 67"/>
          <p:cNvSpPr/>
          <p:nvPr/>
        </p:nvSpPr>
        <p:spPr>
          <a:xfrm>
            <a:off x="5366723" y="2582926"/>
            <a:ext cx="1386477" cy="359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ENE x ocs</a:t>
            </a:r>
            <a:endParaRPr lang="en-GB" sz="1400" b="1"/>
          </a:p>
        </p:txBody>
      </p:sp>
      <p:cxnSp>
        <p:nvCxnSpPr>
          <p:cNvPr id="69" name="Form 68"/>
          <p:cNvCxnSpPr>
            <a:stCxn id="68" idx="1"/>
            <a:endCxn id="66" idx="2"/>
          </p:cNvCxnSpPr>
          <p:nvPr/>
        </p:nvCxnSpPr>
        <p:spPr>
          <a:xfrm rot="10800000">
            <a:off x="4714219" y="2006863"/>
            <a:ext cx="652504" cy="756035"/>
          </a:xfrm>
          <a:prstGeom prst="bentConnector2">
            <a:avLst/>
          </a:prstGeom>
          <a:ln>
            <a:solidFill>
              <a:srgbClr val="747678"/>
            </a:solidFill>
            <a:tailEnd type="arrow"/>
          </a:ln>
        </p:spPr>
        <p:style>
          <a:lnRef idx="1">
            <a:schemeClr val="accent1"/>
          </a:lnRef>
          <a:fillRef idx="0">
            <a:schemeClr val="accent1"/>
          </a:fillRef>
          <a:effectRef idx="0">
            <a:schemeClr val="accent1"/>
          </a:effectRef>
          <a:fontRef idx="minor">
            <a:schemeClr val="tx1"/>
          </a:fontRef>
        </p:style>
      </p:cxnSp>
      <p:cxnSp>
        <p:nvCxnSpPr>
          <p:cNvPr id="70" name="Form 69"/>
          <p:cNvCxnSpPr>
            <a:stCxn id="64" idx="3"/>
            <a:endCxn id="66" idx="2"/>
          </p:cNvCxnSpPr>
          <p:nvPr/>
        </p:nvCxnSpPr>
        <p:spPr>
          <a:xfrm flipV="1">
            <a:off x="4040099" y="2006862"/>
            <a:ext cx="674120" cy="756035"/>
          </a:xfrm>
          <a:prstGeom prst="bentConnector2">
            <a:avLst/>
          </a:prstGeom>
          <a:ln>
            <a:solidFill>
              <a:srgbClr val="747678"/>
            </a:solidFill>
            <a:tailEnd type="arrow"/>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4088904" y="2812496"/>
            <a:ext cx="1237584" cy="307777"/>
          </a:xfrm>
          <a:prstGeom prst="rect">
            <a:avLst/>
          </a:prstGeom>
          <a:noFill/>
        </p:spPr>
        <p:txBody>
          <a:bodyPr wrap="square" lIns="0" tIns="0" rIns="0" bIns="0" rtlCol="0">
            <a:spAutoFit/>
          </a:bodyPr>
          <a:lstStyle/>
          <a:p>
            <a:r>
              <a:rPr lang="en-GB" sz="1000" dirty="0" smtClean="0"/>
              <a:t>ENE and EPE add up to EE</a:t>
            </a:r>
          </a:p>
        </p:txBody>
      </p:sp>
      <p:sp>
        <p:nvSpPr>
          <p:cNvPr id="72" name="Rechteck 71"/>
          <p:cNvSpPr/>
          <p:nvPr/>
        </p:nvSpPr>
        <p:spPr>
          <a:xfrm>
            <a:off x="2648744" y="5268016"/>
            <a:ext cx="1386477" cy="359941"/>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mtClean="0">
                <a:solidFill>
                  <a:srgbClr val="FFFFFF"/>
                </a:solidFill>
              </a:rPr>
              <a:t>CVA</a:t>
            </a:r>
            <a:endParaRPr lang="en-GB" sz="1600" b="1">
              <a:solidFill>
                <a:srgbClr val="FFFFFF"/>
              </a:solidFill>
            </a:endParaRPr>
          </a:p>
        </p:txBody>
      </p:sp>
      <p:sp>
        <p:nvSpPr>
          <p:cNvPr id="73" name="Rechteck 72"/>
          <p:cNvSpPr/>
          <p:nvPr/>
        </p:nvSpPr>
        <p:spPr>
          <a:xfrm>
            <a:off x="2652828" y="5627957"/>
            <a:ext cx="1386477" cy="359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EPE x [ccs-fs]</a:t>
            </a:r>
            <a:endParaRPr lang="en-GB" sz="1400" b="1"/>
          </a:p>
        </p:txBody>
      </p:sp>
      <p:sp>
        <p:nvSpPr>
          <p:cNvPr id="74" name="Rechteck 73"/>
          <p:cNvSpPr/>
          <p:nvPr/>
        </p:nvSpPr>
        <p:spPr>
          <a:xfrm>
            <a:off x="4016102" y="4332011"/>
            <a:ext cx="1386477" cy="359941"/>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FVA</a:t>
            </a:r>
            <a:endParaRPr lang="en-GB" sz="1400"/>
          </a:p>
        </p:txBody>
      </p:sp>
      <p:sp>
        <p:nvSpPr>
          <p:cNvPr id="75" name="Rechteck 74"/>
          <p:cNvSpPr/>
          <p:nvPr/>
        </p:nvSpPr>
        <p:spPr>
          <a:xfrm>
            <a:off x="4020186" y="4691952"/>
            <a:ext cx="1386477" cy="359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EE x fs</a:t>
            </a:r>
            <a:endParaRPr lang="en-GB" sz="1400" b="1"/>
          </a:p>
        </p:txBody>
      </p:sp>
      <p:sp>
        <p:nvSpPr>
          <p:cNvPr id="76" name="Rechteck 75"/>
          <p:cNvSpPr/>
          <p:nvPr/>
        </p:nvSpPr>
        <p:spPr>
          <a:xfrm>
            <a:off x="5361845" y="5268016"/>
            <a:ext cx="1386477" cy="359941"/>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smtClean="0">
                <a:solidFill>
                  <a:srgbClr val="FFFFFF"/>
                </a:solidFill>
              </a:rPr>
              <a:t>DVA</a:t>
            </a:r>
            <a:endParaRPr lang="en-GB" sz="1600" b="1">
              <a:solidFill>
                <a:srgbClr val="FFFFFF"/>
              </a:solidFill>
            </a:endParaRPr>
          </a:p>
        </p:txBody>
      </p:sp>
      <p:sp>
        <p:nvSpPr>
          <p:cNvPr id="77" name="Rechteck 76"/>
          <p:cNvSpPr/>
          <p:nvPr/>
        </p:nvSpPr>
        <p:spPr>
          <a:xfrm>
            <a:off x="5365929" y="5627957"/>
            <a:ext cx="1386477" cy="359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t>ENE x [ocs-fs]</a:t>
            </a:r>
            <a:endParaRPr lang="en-GB" sz="1400" b="1"/>
          </a:p>
        </p:txBody>
      </p:sp>
      <p:cxnSp>
        <p:nvCxnSpPr>
          <p:cNvPr id="78" name="Gerade Verbindung mit Pfeil 77"/>
          <p:cNvCxnSpPr/>
          <p:nvPr/>
        </p:nvCxnSpPr>
        <p:spPr>
          <a:xfrm flipH="1" flipV="1">
            <a:off x="6296698" y="5975174"/>
            <a:ext cx="346593" cy="143917"/>
          </a:xfrm>
          <a:prstGeom prst="straightConnector1">
            <a:avLst/>
          </a:prstGeom>
          <a:ln>
            <a:solidFill>
              <a:srgbClr val="747678"/>
            </a:solidFill>
            <a:tailEnd type="arrow"/>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flipV="1">
            <a:off x="2983110" y="5966401"/>
            <a:ext cx="255145" cy="170910"/>
          </a:xfrm>
          <a:prstGeom prst="straightConnector1">
            <a:avLst/>
          </a:prstGeom>
          <a:ln>
            <a:solidFill>
              <a:srgbClr val="747678"/>
            </a:solidFill>
            <a:tailEnd type="arrow"/>
          </a:ln>
        </p:spPr>
        <p:style>
          <a:lnRef idx="1">
            <a:schemeClr val="accent1"/>
          </a:lnRef>
          <a:fillRef idx="0">
            <a:schemeClr val="accent1"/>
          </a:fillRef>
          <a:effectRef idx="0">
            <a:schemeClr val="accent1"/>
          </a:effectRef>
          <a:fontRef idx="minor">
            <a:schemeClr val="tx1"/>
          </a:fontRef>
        </p:style>
      </p:cxnSp>
      <p:cxnSp>
        <p:nvCxnSpPr>
          <p:cNvPr id="80" name="Form 79"/>
          <p:cNvCxnSpPr>
            <a:stCxn id="74" idx="1"/>
            <a:endCxn id="72" idx="0"/>
          </p:cNvCxnSpPr>
          <p:nvPr/>
        </p:nvCxnSpPr>
        <p:spPr>
          <a:xfrm rot="10800000" flipV="1">
            <a:off x="3341984" y="4511982"/>
            <a:ext cx="674119" cy="756034"/>
          </a:xfrm>
          <a:prstGeom prst="bentConnector2">
            <a:avLst/>
          </a:prstGeom>
          <a:ln w="19050">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81" name="Form 80"/>
          <p:cNvCxnSpPr>
            <a:stCxn id="74" idx="3"/>
            <a:endCxn id="76" idx="0"/>
          </p:cNvCxnSpPr>
          <p:nvPr/>
        </p:nvCxnSpPr>
        <p:spPr>
          <a:xfrm>
            <a:off x="5402579" y="4511982"/>
            <a:ext cx="652505" cy="756034"/>
          </a:xfrm>
          <a:prstGeom prst="bentConnector2">
            <a:avLst/>
          </a:prstGeom>
          <a:ln w="19050">
            <a:solidFill>
              <a:srgbClr val="747678"/>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7294987" y="2677832"/>
            <a:ext cx="2551148" cy="215444"/>
          </a:xfrm>
          <a:prstGeom prst="rect">
            <a:avLst/>
          </a:prstGeom>
          <a:noFill/>
        </p:spPr>
        <p:txBody>
          <a:bodyPr wrap="none" lIns="0" tIns="0" rIns="0" bIns="0" rtlCol="0">
            <a:spAutoFit/>
          </a:bodyPr>
          <a:lstStyle/>
          <a:p>
            <a:r>
              <a:rPr lang="en-GB" sz="1400" b="1" smtClean="0"/>
              <a:t>Funding = FVA </a:t>
            </a:r>
            <a:r>
              <a:rPr lang="en-GB" sz="1400" smtClean="0"/>
              <a:t>+ liquidity buffer</a:t>
            </a:r>
          </a:p>
        </p:txBody>
      </p:sp>
      <p:sp>
        <p:nvSpPr>
          <p:cNvPr id="34" name="Abgerundete rechteckige Legende 33"/>
          <p:cNvSpPr/>
          <p:nvPr/>
        </p:nvSpPr>
        <p:spPr>
          <a:xfrm>
            <a:off x="7545288" y="1916832"/>
            <a:ext cx="2086868" cy="648072"/>
          </a:xfrm>
          <a:prstGeom prst="wedgeRoundRectCallout">
            <a:avLst>
              <a:gd name="adj1" fmla="val 35227"/>
              <a:gd name="adj2" fmla="val 62500"/>
              <a:gd name="adj3" fmla="val 16667"/>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Not considered in this schematic diagram</a:t>
            </a:r>
            <a:endParaRPr lang="en-GB" sz="1400" dirty="0">
              <a:solidFill>
                <a:schemeClr val="tx1"/>
              </a:solidFill>
            </a:endParaRPr>
          </a:p>
        </p:txBody>
      </p:sp>
      <p:sp>
        <p:nvSpPr>
          <p:cNvPr id="35" name="Textfeld 34"/>
          <p:cNvSpPr txBox="1"/>
          <p:nvPr/>
        </p:nvSpPr>
        <p:spPr>
          <a:xfrm rot="596416">
            <a:off x="123683" y="1357881"/>
            <a:ext cx="2402964" cy="1007181"/>
          </a:xfrm>
          <a:prstGeom prst="rect">
            <a:avLst/>
          </a:prstGeom>
          <a:solidFill>
            <a:srgbClr val="FAEDBF"/>
          </a:solidFill>
          <a:effectLst>
            <a:outerShdw blurRad="50800" dist="38100" dir="2700000" algn="tl" rotWithShape="0">
              <a:prstClr val="black">
                <a:alpha val="40000"/>
              </a:prstClr>
            </a:outerShdw>
          </a:effectLst>
        </p:spPr>
        <p:txBody>
          <a:bodyPr wrap="square" lIns="72000" tIns="72000" rIns="72000" bIns="72000" rtlCol="0">
            <a:spAutoFit/>
          </a:bodyPr>
          <a:lstStyle/>
          <a:p>
            <a:r>
              <a:rPr lang="de-DE" sz="1400" dirty="0" smtClean="0"/>
              <a:t>Positive </a:t>
            </a:r>
            <a:r>
              <a:rPr lang="de-DE" sz="1400" dirty="0" err="1" smtClean="0"/>
              <a:t>and</a:t>
            </a:r>
            <a:r>
              <a:rPr lang="de-DE" sz="1400" dirty="0" smtClean="0"/>
              <a:t> negative </a:t>
            </a:r>
            <a:r>
              <a:rPr lang="de-DE" sz="1400" dirty="0" err="1" smtClean="0"/>
              <a:t>funding</a:t>
            </a:r>
            <a:r>
              <a:rPr lang="de-DE" sz="1400" dirty="0" smtClean="0"/>
              <a:t> </a:t>
            </a:r>
            <a:r>
              <a:rPr lang="de-DE" sz="1400" dirty="0" err="1" smtClean="0"/>
              <a:t>effects</a:t>
            </a:r>
            <a:r>
              <a:rPr lang="de-DE" sz="1400" dirty="0" smtClean="0"/>
              <a:t> must </a:t>
            </a:r>
            <a:r>
              <a:rPr lang="de-DE" sz="1400" dirty="0" err="1" smtClean="0"/>
              <a:t>be</a:t>
            </a:r>
            <a:r>
              <a:rPr lang="de-DE" sz="1400" dirty="0" smtClean="0"/>
              <a:t> </a:t>
            </a:r>
            <a:r>
              <a:rPr lang="de-DE" sz="1400" dirty="0" err="1" smtClean="0"/>
              <a:t>netted</a:t>
            </a:r>
            <a:r>
              <a:rPr lang="de-DE" sz="1400" dirty="0" smtClean="0"/>
              <a:t> =&gt; </a:t>
            </a:r>
            <a:r>
              <a:rPr lang="de-DE" sz="1400" dirty="0" err="1" smtClean="0"/>
              <a:t>FVA</a:t>
            </a:r>
            <a:r>
              <a:rPr lang="de-DE" sz="1400" dirty="0" smtClean="0"/>
              <a:t> </a:t>
            </a:r>
            <a:r>
              <a:rPr lang="de-DE" sz="1400" dirty="0" err="1" smtClean="0"/>
              <a:t>is</a:t>
            </a:r>
            <a:r>
              <a:rPr lang="de-DE" sz="1400" dirty="0" smtClean="0"/>
              <a:t> </a:t>
            </a:r>
            <a:r>
              <a:rPr lang="de-DE" sz="1400" dirty="0" err="1" smtClean="0"/>
              <a:t>based</a:t>
            </a:r>
            <a:r>
              <a:rPr lang="de-DE" sz="1400" dirty="0" smtClean="0"/>
              <a:t> on </a:t>
            </a:r>
            <a:r>
              <a:rPr lang="de-DE" sz="1400" dirty="0" err="1" smtClean="0"/>
              <a:t>net</a:t>
            </a:r>
            <a:r>
              <a:rPr lang="de-DE" sz="1400" dirty="0" smtClean="0"/>
              <a:t> </a:t>
            </a:r>
            <a:r>
              <a:rPr lang="de-DE" sz="1400" dirty="0" err="1" smtClean="0"/>
              <a:t>expected</a:t>
            </a:r>
            <a:r>
              <a:rPr lang="de-DE" sz="1400" dirty="0" smtClean="0"/>
              <a:t> </a:t>
            </a:r>
            <a:r>
              <a:rPr lang="de-DE" sz="1400" dirty="0" err="1" smtClean="0"/>
              <a:t>flows</a:t>
            </a:r>
            <a:r>
              <a:rPr lang="de-DE" sz="1400" dirty="0" smtClean="0"/>
              <a:t>/</a:t>
            </a:r>
            <a:r>
              <a:rPr lang="de-DE" sz="1400" dirty="0" err="1" smtClean="0"/>
              <a:t>exposure</a:t>
            </a:r>
            <a:endParaRPr lang="de-DE" sz="1400" dirty="0" smtClean="0"/>
          </a:p>
        </p:txBody>
      </p:sp>
      <p:sp>
        <p:nvSpPr>
          <p:cNvPr id="36" name="Textfeld 35"/>
          <p:cNvSpPr txBox="1"/>
          <p:nvPr/>
        </p:nvSpPr>
        <p:spPr>
          <a:xfrm>
            <a:off x="4160912" y="5229200"/>
            <a:ext cx="905697" cy="153888"/>
          </a:xfrm>
          <a:prstGeom prst="rect">
            <a:avLst/>
          </a:prstGeom>
          <a:noFill/>
        </p:spPr>
        <p:txBody>
          <a:bodyPr wrap="none" lIns="0" tIns="0" rIns="0" bIns="0" rtlCol="0">
            <a:spAutoFit/>
          </a:bodyPr>
          <a:lstStyle/>
          <a:p>
            <a:r>
              <a:rPr lang="en-GB" sz="1000" i="1" dirty="0" smtClean="0"/>
              <a:t>Funding Spread</a:t>
            </a:r>
          </a:p>
        </p:txBody>
      </p:sp>
      <p:cxnSp>
        <p:nvCxnSpPr>
          <p:cNvPr id="37" name="Gerade Verbindung mit Pfeil 36"/>
          <p:cNvCxnSpPr/>
          <p:nvPr/>
        </p:nvCxnSpPr>
        <p:spPr>
          <a:xfrm flipV="1">
            <a:off x="4625847" y="5045038"/>
            <a:ext cx="255145" cy="170910"/>
          </a:xfrm>
          <a:prstGeom prst="straightConnector1">
            <a:avLst/>
          </a:prstGeom>
          <a:ln>
            <a:solidFill>
              <a:srgbClr val="747678"/>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p:cNvSpPr/>
          <p:nvPr/>
        </p:nvSpPr>
        <p:spPr bwMode="auto">
          <a:xfrm>
            <a:off x="273050" y="5336040"/>
            <a:ext cx="9360470" cy="1008111"/>
          </a:xfrm>
          <a:prstGeom prst="rect">
            <a:avLst/>
          </a:prstGeom>
          <a:noFill/>
          <a:ln>
            <a:solidFill>
              <a:srgbClr val="97989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a:lstStyle/>
          <a:p>
            <a:pPr marL="88900" indent="-88900">
              <a:spcBef>
                <a:spcPct val="30000"/>
              </a:spcBef>
              <a:defRPr/>
            </a:pPr>
            <a:r>
              <a:rPr lang="en-GB" sz="1400" b="1" kern="0" dirty="0" smtClean="0">
                <a:solidFill>
                  <a:schemeClr val="tx1"/>
                </a:solidFill>
              </a:rPr>
              <a:t>Remark</a:t>
            </a:r>
            <a:endParaRPr lang="en-GB" sz="1400" b="1" dirty="0" smtClean="0">
              <a:solidFill>
                <a:schemeClr val="tx1"/>
              </a:solidFill>
            </a:endParaRPr>
          </a:p>
          <a:p>
            <a:pPr marL="177800" lvl="1" indent="-177800">
              <a:spcBef>
                <a:spcPts val="200"/>
              </a:spcBef>
              <a:buClr>
                <a:schemeClr val="bg1">
                  <a:lumMod val="50000"/>
                </a:schemeClr>
              </a:buClr>
              <a:buFont typeface="Wingdings" pitchFamily="2" charset="2"/>
              <a:buChar char="§"/>
              <a:defRPr/>
            </a:pPr>
            <a:r>
              <a:rPr lang="en-GB" sz="1400" b="0" dirty="0" smtClean="0">
                <a:solidFill>
                  <a:schemeClr val="tx1"/>
                </a:solidFill>
              </a:rPr>
              <a:t>The scheme allows, besides the use of available core competences, also the use of available infrastructure. This may be of help at employing portfolio simulations or scenario engines and the related aggregation tools as well as analytics for the FVA management.</a:t>
            </a:r>
          </a:p>
        </p:txBody>
      </p:sp>
      <p:sp>
        <p:nvSpPr>
          <p:cNvPr id="47" name="Rechteck 46"/>
          <p:cNvSpPr/>
          <p:nvPr/>
        </p:nvSpPr>
        <p:spPr>
          <a:xfrm>
            <a:off x="3612144" y="2001729"/>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err="1" smtClean="0">
                <a:solidFill>
                  <a:schemeClr val="bg1"/>
                </a:solidFill>
              </a:rPr>
              <a:t>FVA</a:t>
            </a:r>
            <a:r>
              <a:rPr lang="en-GB" sz="1400" b="1" dirty="0" smtClean="0">
                <a:solidFill>
                  <a:schemeClr val="bg1"/>
                </a:solidFill>
              </a:rPr>
              <a:t> Management</a:t>
            </a:r>
          </a:p>
        </p:txBody>
      </p:sp>
      <p:sp>
        <p:nvSpPr>
          <p:cNvPr id="49" name="Textfeld 48"/>
          <p:cNvSpPr txBox="1"/>
          <p:nvPr/>
        </p:nvSpPr>
        <p:spPr>
          <a:xfrm>
            <a:off x="3656856" y="3212975"/>
            <a:ext cx="2808139" cy="1292662"/>
          </a:xfrm>
          <a:prstGeom prst="rect">
            <a:avLst/>
          </a:prstGeom>
          <a:noFill/>
        </p:spPr>
        <p:txBody>
          <a:bodyPr wrap="square" lIns="0" tIns="0" rIns="0" bIns="0" rtlCol="0">
            <a:spAutoFit/>
          </a:bodyPr>
          <a:lstStyle/>
          <a:p>
            <a:pPr marL="177800" indent="-177800">
              <a:buClr>
                <a:schemeClr val="bg1">
                  <a:lumMod val="50000"/>
                </a:schemeClr>
              </a:buClr>
              <a:buFont typeface="Wingdings" pitchFamily="2" charset="2"/>
              <a:buChar char="§"/>
            </a:pPr>
            <a:r>
              <a:rPr lang="de-DE" sz="1400" dirty="0" err="1" smtClean="0"/>
              <a:t>Complex</a:t>
            </a:r>
            <a:r>
              <a:rPr lang="de-DE" sz="1400" dirty="0" smtClean="0"/>
              <a:t> „hybrid“ </a:t>
            </a:r>
            <a:r>
              <a:rPr lang="de-DE" sz="1400" dirty="0" err="1" smtClean="0"/>
              <a:t>risk</a:t>
            </a:r>
            <a:endParaRPr lang="de-DE" sz="1400" dirty="0" smtClean="0"/>
          </a:p>
          <a:p>
            <a:pPr marL="177800" indent="-177800">
              <a:buClr>
                <a:schemeClr val="bg1">
                  <a:lumMod val="50000"/>
                </a:schemeClr>
              </a:buClr>
              <a:buFont typeface="Wingdings" pitchFamily="2" charset="2"/>
              <a:buChar char="§"/>
            </a:pPr>
            <a:r>
              <a:rPr lang="de-DE" sz="1400" dirty="0" err="1" smtClean="0"/>
              <a:t>Risk</a:t>
            </a:r>
            <a:r>
              <a:rPr lang="de-DE" sz="1400" dirty="0" smtClean="0"/>
              <a:t> </a:t>
            </a:r>
            <a:r>
              <a:rPr lang="de-DE" sz="1400" dirty="0" err="1" smtClean="0"/>
              <a:t>drivers</a:t>
            </a:r>
            <a:r>
              <a:rPr lang="de-DE" sz="1400" dirty="0" smtClean="0"/>
              <a:t> </a:t>
            </a:r>
            <a:r>
              <a:rPr lang="de-DE" sz="1400" dirty="0" err="1" smtClean="0"/>
              <a:t>are</a:t>
            </a:r>
            <a:r>
              <a:rPr lang="de-DE" sz="1400" dirty="0" smtClean="0"/>
              <a:t> </a:t>
            </a:r>
            <a:r>
              <a:rPr lang="de-DE" sz="1400" dirty="0" err="1" smtClean="0"/>
              <a:t>liquidity</a:t>
            </a:r>
            <a:r>
              <a:rPr lang="de-DE" sz="1400" dirty="0" smtClean="0"/>
              <a:t> </a:t>
            </a:r>
            <a:r>
              <a:rPr lang="de-DE" sz="1400" dirty="0" err="1" smtClean="0"/>
              <a:t>curve</a:t>
            </a:r>
            <a:r>
              <a:rPr lang="de-DE" sz="1400" dirty="0" smtClean="0"/>
              <a:t> </a:t>
            </a:r>
            <a:r>
              <a:rPr lang="de-DE" sz="1400" dirty="0" err="1" smtClean="0"/>
              <a:t>and</a:t>
            </a:r>
            <a:r>
              <a:rPr lang="de-DE" sz="1400" dirty="0" smtClean="0"/>
              <a:t> </a:t>
            </a:r>
            <a:r>
              <a:rPr lang="de-DE" sz="1400" dirty="0" err="1" smtClean="0"/>
              <a:t>market</a:t>
            </a:r>
            <a:r>
              <a:rPr lang="de-DE" sz="1400" dirty="0" smtClean="0"/>
              <a:t> </a:t>
            </a:r>
            <a:r>
              <a:rPr lang="de-DE" sz="1400" dirty="0" err="1" smtClean="0"/>
              <a:t>risk</a:t>
            </a:r>
            <a:r>
              <a:rPr lang="de-DE" sz="1400" dirty="0" smtClean="0"/>
              <a:t> </a:t>
            </a:r>
            <a:r>
              <a:rPr lang="de-DE" sz="1400" dirty="0" err="1" smtClean="0"/>
              <a:t>drivers</a:t>
            </a:r>
            <a:r>
              <a:rPr lang="de-DE" sz="1400" dirty="0" smtClean="0"/>
              <a:t> </a:t>
            </a:r>
            <a:r>
              <a:rPr lang="de-DE" sz="1400" dirty="0" err="1" smtClean="0"/>
              <a:t>as</a:t>
            </a:r>
            <a:r>
              <a:rPr lang="de-DE" sz="1400" dirty="0" smtClean="0"/>
              <a:t> e.g. </a:t>
            </a:r>
            <a:r>
              <a:rPr lang="de-DE" sz="1400" dirty="0" err="1" smtClean="0"/>
              <a:t>interest</a:t>
            </a:r>
            <a:r>
              <a:rPr lang="de-DE" sz="1400" dirty="0" smtClean="0"/>
              <a:t> </a:t>
            </a:r>
            <a:r>
              <a:rPr lang="de-DE" sz="1400" dirty="0" err="1" smtClean="0"/>
              <a:t>rates</a:t>
            </a:r>
            <a:r>
              <a:rPr lang="de-DE" sz="1400" dirty="0" smtClean="0"/>
              <a:t> </a:t>
            </a:r>
            <a:r>
              <a:rPr lang="de-DE" sz="1400" dirty="0" err="1" smtClean="0"/>
              <a:t>and</a:t>
            </a:r>
            <a:r>
              <a:rPr lang="de-DE" sz="1400" dirty="0" smtClean="0"/>
              <a:t> </a:t>
            </a:r>
            <a:r>
              <a:rPr lang="de-DE" sz="1400" dirty="0" err="1" smtClean="0"/>
              <a:t>cross</a:t>
            </a:r>
            <a:r>
              <a:rPr lang="de-DE" sz="1400" dirty="0" smtClean="0"/>
              <a:t> </a:t>
            </a:r>
            <a:r>
              <a:rPr lang="de-DE" sz="1400" dirty="0" err="1" smtClean="0"/>
              <a:t>gammas</a:t>
            </a:r>
            <a:endParaRPr lang="de-DE" sz="1400" dirty="0" smtClean="0"/>
          </a:p>
          <a:p>
            <a:pPr marL="177800" indent="-177800">
              <a:buClr>
                <a:schemeClr val="bg1">
                  <a:lumMod val="50000"/>
                </a:schemeClr>
              </a:buClr>
              <a:buFont typeface="Wingdings" pitchFamily="2" charset="2"/>
              <a:buChar char="§"/>
            </a:pPr>
            <a:r>
              <a:rPr lang="de-DE" sz="1400" dirty="0" smtClean="0"/>
              <a:t>Quality </a:t>
            </a:r>
            <a:r>
              <a:rPr lang="de-DE" sz="1400" dirty="0" err="1" smtClean="0"/>
              <a:t>of</a:t>
            </a:r>
            <a:r>
              <a:rPr lang="de-DE" sz="1400" dirty="0" smtClean="0"/>
              <a:t> </a:t>
            </a:r>
            <a:r>
              <a:rPr lang="de-DE" sz="1400" dirty="0" err="1" smtClean="0"/>
              <a:t>the</a:t>
            </a:r>
            <a:r>
              <a:rPr lang="de-DE" sz="1400" dirty="0" smtClean="0"/>
              <a:t> </a:t>
            </a:r>
            <a:r>
              <a:rPr lang="de-DE" sz="1400" dirty="0" err="1" smtClean="0"/>
              <a:t>risk</a:t>
            </a:r>
            <a:r>
              <a:rPr lang="de-DE" sz="1400" dirty="0" smtClean="0"/>
              <a:t> </a:t>
            </a:r>
            <a:r>
              <a:rPr lang="de-DE" sz="1400" dirty="0" err="1" smtClean="0"/>
              <a:t>position</a:t>
            </a:r>
            <a:r>
              <a:rPr lang="de-DE" sz="1400" dirty="0" smtClean="0"/>
              <a:t> </a:t>
            </a:r>
            <a:r>
              <a:rPr lang="de-DE" sz="1400" dirty="0" err="1" smtClean="0"/>
              <a:t>comparable</a:t>
            </a:r>
            <a:r>
              <a:rPr lang="de-DE" sz="1400" dirty="0" smtClean="0"/>
              <a:t> </a:t>
            </a:r>
            <a:r>
              <a:rPr lang="de-DE" sz="1400" dirty="0" err="1" smtClean="0"/>
              <a:t>to</a:t>
            </a:r>
            <a:r>
              <a:rPr lang="de-DE" sz="1400" dirty="0" smtClean="0"/>
              <a:t> CVA</a:t>
            </a:r>
          </a:p>
        </p:txBody>
      </p:sp>
      <p:sp>
        <p:nvSpPr>
          <p:cNvPr id="50" name="Rechteck 49"/>
          <p:cNvSpPr/>
          <p:nvPr/>
        </p:nvSpPr>
        <p:spPr>
          <a:xfrm>
            <a:off x="7086736" y="1992322"/>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A/P Mgt. </a:t>
            </a:r>
          </a:p>
          <a:p>
            <a:pPr algn="ctr"/>
            <a:r>
              <a:rPr lang="en-GB" sz="1400" b="1" dirty="0" smtClean="0">
                <a:solidFill>
                  <a:schemeClr val="bg1"/>
                </a:solidFill>
              </a:rPr>
              <a:t>Treasury</a:t>
            </a:r>
          </a:p>
        </p:txBody>
      </p:sp>
      <p:sp>
        <p:nvSpPr>
          <p:cNvPr id="51" name="Pfeil nach rechts 50"/>
          <p:cNvSpPr/>
          <p:nvPr/>
        </p:nvSpPr>
        <p:spPr>
          <a:xfrm>
            <a:off x="2363119" y="2204864"/>
            <a:ext cx="978408"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p:cNvSpPr txBox="1"/>
          <p:nvPr/>
        </p:nvSpPr>
        <p:spPr>
          <a:xfrm>
            <a:off x="5745088" y="1701969"/>
            <a:ext cx="1224136" cy="430887"/>
          </a:xfrm>
          <a:prstGeom prst="rect">
            <a:avLst/>
          </a:prstGeom>
          <a:noFill/>
        </p:spPr>
        <p:txBody>
          <a:bodyPr wrap="square" lIns="0" tIns="0" rIns="0" bIns="0" rtlCol="0">
            <a:spAutoFit/>
          </a:bodyPr>
          <a:lstStyle/>
          <a:p>
            <a:r>
              <a:rPr lang="de-DE" sz="1400" dirty="0" err="1" smtClean="0"/>
              <a:t>Liquidity</a:t>
            </a:r>
            <a:r>
              <a:rPr lang="de-DE" sz="1400" dirty="0" smtClean="0"/>
              <a:t> </a:t>
            </a:r>
            <a:r>
              <a:rPr lang="de-DE" sz="1400" dirty="0" err="1" smtClean="0"/>
              <a:t>spread</a:t>
            </a:r>
            <a:r>
              <a:rPr lang="de-DE" sz="1400" dirty="0" smtClean="0"/>
              <a:t> </a:t>
            </a:r>
            <a:r>
              <a:rPr lang="de-DE" sz="1400" dirty="0" err="1" smtClean="0"/>
              <a:t>risk</a:t>
            </a:r>
            <a:endParaRPr lang="de-DE" sz="1400" dirty="0" smtClean="0"/>
          </a:p>
        </p:txBody>
      </p:sp>
      <p:sp>
        <p:nvSpPr>
          <p:cNvPr id="54" name="Rechteck 53"/>
          <p:cNvSpPr/>
          <p:nvPr/>
        </p:nvSpPr>
        <p:spPr>
          <a:xfrm>
            <a:off x="272515" y="1988840"/>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Trading unit</a:t>
            </a:r>
          </a:p>
        </p:txBody>
      </p:sp>
      <p:sp>
        <p:nvSpPr>
          <p:cNvPr id="55" name="Pfeil nach rechts 54"/>
          <p:cNvSpPr/>
          <p:nvPr/>
        </p:nvSpPr>
        <p:spPr>
          <a:xfrm>
            <a:off x="5745088" y="2210639"/>
            <a:ext cx="978408"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2576736" y="1844824"/>
            <a:ext cx="1224136" cy="215444"/>
          </a:xfrm>
          <a:prstGeom prst="rect">
            <a:avLst/>
          </a:prstGeom>
          <a:noFill/>
        </p:spPr>
        <p:txBody>
          <a:bodyPr wrap="square" lIns="0" tIns="0" rIns="0" bIns="0" rtlCol="0">
            <a:spAutoFit/>
          </a:bodyPr>
          <a:lstStyle/>
          <a:p>
            <a:r>
              <a:rPr lang="de-DE" sz="1400" dirty="0" err="1" smtClean="0"/>
              <a:t>FVA</a:t>
            </a:r>
            <a:endParaRPr lang="de-DE" sz="1400" dirty="0" smtClean="0"/>
          </a:p>
        </p:txBody>
      </p:sp>
      <p:sp>
        <p:nvSpPr>
          <p:cNvPr id="57" name="Textfeld 56"/>
          <p:cNvSpPr txBox="1"/>
          <p:nvPr/>
        </p:nvSpPr>
        <p:spPr>
          <a:xfrm>
            <a:off x="272480" y="3212976"/>
            <a:ext cx="2808139" cy="646331"/>
          </a:xfrm>
          <a:prstGeom prst="rect">
            <a:avLst/>
          </a:prstGeom>
          <a:noFill/>
        </p:spPr>
        <p:txBody>
          <a:bodyPr wrap="square" lIns="0" tIns="0" rIns="0" bIns="0" rtlCol="0">
            <a:spAutoFit/>
          </a:bodyPr>
          <a:lstStyle/>
          <a:p>
            <a:pPr marL="177800" indent="-177800">
              <a:buClr>
                <a:schemeClr val="bg1">
                  <a:lumMod val="50000"/>
                </a:schemeClr>
              </a:buClr>
              <a:buFont typeface="Wingdings" pitchFamily="2" charset="2"/>
              <a:buChar char="§"/>
            </a:pPr>
            <a:r>
              <a:rPr lang="de-DE" sz="1400" dirty="0" smtClean="0"/>
              <a:t>Management </a:t>
            </a:r>
            <a:r>
              <a:rPr lang="de-DE" sz="1400" dirty="0" err="1" smtClean="0"/>
              <a:t>of</a:t>
            </a:r>
            <a:r>
              <a:rPr lang="de-DE" sz="1400" dirty="0" smtClean="0"/>
              <a:t> </a:t>
            </a:r>
            <a:r>
              <a:rPr lang="de-DE" sz="1400" dirty="0" err="1" smtClean="0"/>
              <a:t>market</a:t>
            </a:r>
            <a:r>
              <a:rPr lang="de-DE" sz="1400" dirty="0" smtClean="0"/>
              <a:t> </a:t>
            </a:r>
            <a:r>
              <a:rPr lang="de-DE" sz="1400" dirty="0" err="1" smtClean="0"/>
              <a:t>risks</a:t>
            </a:r>
            <a:endParaRPr lang="de-DE" sz="1400" dirty="0" smtClean="0"/>
          </a:p>
          <a:p>
            <a:pPr marL="177800" indent="-177800">
              <a:buClr>
                <a:schemeClr val="bg1">
                  <a:lumMod val="50000"/>
                </a:schemeClr>
              </a:buClr>
              <a:buFont typeface="Wingdings" pitchFamily="2" charset="2"/>
              <a:buChar char="§"/>
            </a:pPr>
            <a:r>
              <a:rPr lang="de-DE" sz="1400" dirty="0" err="1" smtClean="0"/>
              <a:t>Gain</a:t>
            </a:r>
            <a:r>
              <a:rPr lang="de-DE" sz="1400" dirty="0" smtClean="0"/>
              <a:t>/</a:t>
            </a:r>
            <a:r>
              <a:rPr lang="de-DE" sz="1400" dirty="0" err="1" smtClean="0"/>
              <a:t>cost</a:t>
            </a:r>
            <a:r>
              <a:rPr lang="de-DE" sz="1400" dirty="0" smtClean="0"/>
              <a:t> </a:t>
            </a:r>
            <a:r>
              <a:rPr lang="de-DE" sz="1400" dirty="0" err="1" smtClean="0"/>
              <a:t>from</a:t>
            </a:r>
            <a:r>
              <a:rPr lang="de-DE" sz="1400" dirty="0" smtClean="0"/>
              <a:t> </a:t>
            </a:r>
            <a:r>
              <a:rPr lang="de-DE" sz="1400" dirty="0" err="1" smtClean="0"/>
              <a:t>the</a:t>
            </a:r>
            <a:r>
              <a:rPr lang="de-DE" sz="1400" dirty="0" smtClean="0"/>
              <a:t> </a:t>
            </a:r>
            <a:r>
              <a:rPr lang="de-DE" sz="1400" dirty="0" err="1" smtClean="0"/>
              <a:t>transfer</a:t>
            </a:r>
            <a:r>
              <a:rPr lang="de-DE" sz="1400" dirty="0" smtClean="0"/>
              <a:t> </a:t>
            </a:r>
            <a:r>
              <a:rPr lang="de-DE" sz="1400" dirty="0" err="1" smtClean="0"/>
              <a:t>of</a:t>
            </a:r>
            <a:r>
              <a:rPr lang="de-DE" sz="1400" dirty="0" smtClean="0"/>
              <a:t> </a:t>
            </a:r>
            <a:r>
              <a:rPr lang="de-DE" sz="1400" dirty="0" err="1" smtClean="0"/>
              <a:t>the</a:t>
            </a:r>
            <a:r>
              <a:rPr lang="de-DE" sz="1400" dirty="0" smtClean="0"/>
              <a:t> FVA</a:t>
            </a:r>
          </a:p>
        </p:txBody>
      </p:sp>
      <p:sp>
        <p:nvSpPr>
          <p:cNvPr id="58" name="Rechteck 57"/>
          <p:cNvSpPr/>
          <p:nvPr/>
        </p:nvSpPr>
        <p:spPr>
          <a:xfrm>
            <a:off x="273050" y="4868863"/>
            <a:ext cx="9360470" cy="4323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Transfer </a:t>
            </a:r>
            <a:r>
              <a:rPr lang="de-DE" sz="1400" dirty="0" err="1" smtClean="0"/>
              <a:t>scheme</a:t>
            </a:r>
            <a:r>
              <a:rPr lang="de-DE" sz="1400" dirty="0" smtClean="0"/>
              <a:t> </a:t>
            </a:r>
            <a:r>
              <a:rPr lang="de-DE" sz="1400" dirty="0" err="1" smtClean="0"/>
              <a:t>is</a:t>
            </a:r>
            <a:r>
              <a:rPr lang="de-DE" sz="1400" dirty="0" smtClean="0"/>
              <a:t> </a:t>
            </a:r>
            <a:r>
              <a:rPr lang="de-DE" sz="1400" dirty="0" err="1" smtClean="0"/>
              <a:t>based</a:t>
            </a:r>
            <a:r>
              <a:rPr lang="de-DE" sz="1400" dirty="0" smtClean="0"/>
              <a:t> on </a:t>
            </a:r>
            <a:r>
              <a:rPr lang="de-DE" sz="1400" dirty="0" err="1" smtClean="0"/>
              <a:t>established</a:t>
            </a:r>
            <a:r>
              <a:rPr lang="de-DE" sz="1400" dirty="0" smtClean="0"/>
              <a:t> </a:t>
            </a:r>
            <a:r>
              <a:rPr lang="de-DE" sz="1400" dirty="0" err="1" smtClean="0"/>
              <a:t>core</a:t>
            </a:r>
            <a:r>
              <a:rPr lang="de-DE" sz="1400" dirty="0" smtClean="0"/>
              <a:t> </a:t>
            </a:r>
            <a:r>
              <a:rPr lang="de-DE" sz="1400" dirty="0" err="1" smtClean="0"/>
              <a:t>competences</a:t>
            </a:r>
            <a:endParaRPr lang="de-DE" sz="1400" dirty="0"/>
          </a:p>
        </p:txBody>
      </p:sp>
      <p:sp>
        <p:nvSpPr>
          <p:cNvPr id="59" name="Textfeld 58"/>
          <p:cNvSpPr txBox="1"/>
          <p:nvPr/>
        </p:nvSpPr>
        <p:spPr>
          <a:xfrm>
            <a:off x="7086909" y="3216458"/>
            <a:ext cx="2808139" cy="1292662"/>
          </a:xfrm>
          <a:prstGeom prst="rect">
            <a:avLst/>
          </a:prstGeom>
          <a:noFill/>
        </p:spPr>
        <p:txBody>
          <a:bodyPr wrap="square" lIns="0" tIns="0" rIns="0" bIns="0" rtlCol="0">
            <a:spAutoFit/>
          </a:bodyPr>
          <a:lstStyle/>
          <a:p>
            <a:pPr marL="177800" indent="-177800">
              <a:buClr>
                <a:schemeClr val="bg1">
                  <a:lumMod val="50000"/>
                </a:schemeClr>
              </a:buClr>
              <a:buFont typeface="Wingdings" pitchFamily="2" charset="2"/>
              <a:buChar char="§"/>
            </a:pPr>
            <a:r>
              <a:rPr lang="de-DE" sz="1400" dirty="0" smtClean="0"/>
              <a:t>Management </a:t>
            </a:r>
            <a:r>
              <a:rPr lang="de-DE" sz="1400" dirty="0" err="1" smtClean="0"/>
              <a:t>of</a:t>
            </a:r>
            <a:r>
              <a:rPr lang="de-DE" sz="1400" dirty="0" smtClean="0"/>
              <a:t> </a:t>
            </a:r>
            <a:r>
              <a:rPr lang="de-DE" sz="1400" dirty="0" err="1" smtClean="0"/>
              <a:t>the</a:t>
            </a:r>
            <a:r>
              <a:rPr lang="de-DE" sz="1400" dirty="0" smtClean="0"/>
              <a:t> </a:t>
            </a:r>
            <a:r>
              <a:rPr lang="de-DE" sz="1400" dirty="0" err="1" smtClean="0"/>
              <a:t>banks</a:t>
            </a:r>
            <a:r>
              <a:rPr lang="de-DE" sz="1400" dirty="0" smtClean="0"/>
              <a:t> </a:t>
            </a:r>
            <a:r>
              <a:rPr lang="de-DE" sz="1400" dirty="0" err="1" smtClean="0"/>
              <a:t>liquidity</a:t>
            </a:r>
            <a:r>
              <a:rPr lang="de-DE" sz="1400" dirty="0" smtClean="0"/>
              <a:t> </a:t>
            </a:r>
            <a:r>
              <a:rPr lang="de-DE" sz="1400" dirty="0" err="1" smtClean="0"/>
              <a:t>position</a:t>
            </a:r>
            <a:endParaRPr lang="de-DE" sz="1400" dirty="0" smtClean="0"/>
          </a:p>
          <a:p>
            <a:pPr marL="177800" indent="-177800">
              <a:buClr>
                <a:schemeClr val="bg1">
                  <a:lumMod val="50000"/>
                </a:schemeClr>
              </a:buClr>
              <a:buFont typeface="Wingdings" pitchFamily="2" charset="2"/>
              <a:buChar char="§"/>
            </a:pPr>
            <a:r>
              <a:rPr lang="de-DE" sz="1400" dirty="0" err="1" smtClean="0"/>
              <a:t>Control</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liquidity</a:t>
            </a:r>
            <a:r>
              <a:rPr lang="de-DE" sz="1400" dirty="0" smtClean="0"/>
              <a:t> </a:t>
            </a:r>
            <a:r>
              <a:rPr lang="de-DE" sz="1400" dirty="0" err="1" smtClean="0"/>
              <a:t>spread</a:t>
            </a:r>
            <a:r>
              <a:rPr lang="de-DE" sz="1400" dirty="0" smtClean="0"/>
              <a:t> </a:t>
            </a:r>
            <a:r>
              <a:rPr lang="de-DE" sz="1400" dirty="0" err="1" smtClean="0"/>
              <a:t>risk</a:t>
            </a:r>
            <a:endParaRPr lang="de-DE" sz="1400" dirty="0" smtClean="0"/>
          </a:p>
          <a:p>
            <a:pPr marL="177800" indent="-177800">
              <a:buClr>
                <a:schemeClr val="bg1">
                  <a:lumMod val="50000"/>
                </a:schemeClr>
              </a:buClr>
              <a:buFont typeface="Wingdings" pitchFamily="2" charset="2"/>
              <a:buChar char="§"/>
            </a:pPr>
            <a:r>
              <a:rPr lang="de-DE" sz="1400" dirty="0" err="1" smtClean="0"/>
              <a:t>Control</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maturity</a:t>
            </a:r>
            <a:r>
              <a:rPr lang="de-DE" sz="1400" dirty="0" smtClean="0"/>
              <a:t> </a:t>
            </a:r>
            <a:r>
              <a:rPr lang="de-DE" sz="1400" dirty="0" err="1" smtClean="0"/>
              <a:t>transformation</a:t>
            </a:r>
            <a:endParaRPr lang="de-DE" sz="1400" dirty="0" smtClean="0"/>
          </a:p>
          <a:p>
            <a:pPr marL="177800" indent="-177800">
              <a:buClr>
                <a:schemeClr val="bg1">
                  <a:lumMod val="50000"/>
                </a:schemeClr>
              </a:buClr>
              <a:buFont typeface="Wingdings" pitchFamily="2" charset="2"/>
              <a:buChar char="§"/>
            </a:pPr>
            <a:endParaRPr lang="de-DE" sz="1400" dirty="0" smtClean="0"/>
          </a:p>
        </p:txBody>
      </p:sp>
      <p:sp>
        <p:nvSpPr>
          <p:cNvPr id="16" name="Title 1"/>
          <p:cNvSpPr>
            <a:spLocks noGrp="1"/>
          </p:cNvSpPr>
          <p:nvPr>
            <p:ph type="title"/>
          </p:nvPr>
        </p:nvSpPr>
        <p:spPr>
          <a:xfrm>
            <a:off x="272480" y="116632"/>
            <a:ext cx="9361040" cy="792088"/>
          </a:xfrm>
        </p:spPr>
        <p:txBody>
          <a:bodyPr/>
          <a:lstStyle/>
          <a:p>
            <a:r>
              <a:rPr lang="en-GB" sz="1600" b="0" dirty="0" smtClean="0"/>
              <a:t>Proposed solution (proposition 9)</a:t>
            </a:r>
            <a:r>
              <a:rPr lang="de-DE" dirty="0" smtClean="0"/>
              <a:t/>
            </a:r>
            <a:br>
              <a:rPr lang="de-DE" dirty="0" smtClean="0"/>
            </a:br>
            <a:r>
              <a:rPr lang="de-DE" dirty="0" smtClean="0"/>
              <a:t>A </a:t>
            </a:r>
            <a:r>
              <a:rPr lang="de-DE" dirty="0" err="1" smtClean="0"/>
              <a:t>central</a:t>
            </a:r>
            <a:r>
              <a:rPr lang="de-DE" dirty="0" smtClean="0"/>
              <a:t> FVA </a:t>
            </a:r>
            <a:r>
              <a:rPr lang="de-DE" dirty="0" err="1" smtClean="0"/>
              <a:t>control</a:t>
            </a:r>
            <a:r>
              <a:rPr lang="de-DE" dirty="0" smtClean="0"/>
              <a:t> </a:t>
            </a:r>
            <a:r>
              <a:rPr lang="de-DE" dirty="0" err="1" smtClean="0"/>
              <a:t>is</a:t>
            </a:r>
            <a:r>
              <a:rPr lang="de-DE" dirty="0" smtClean="0"/>
              <a:t> </a:t>
            </a:r>
            <a:r>
              <a:rPr lang="de-DE" dirty="0" err="1" smtClean="0"/>
              <a:t>advantageous</a:t>
            </a:r>
            <a:r>
              <a:rPr lang="de-DE" dirty="0" smtClean="0"/>
              <a:t>; </a:t>
            </a:r>
            <a:r>
              <a:rPr lang="de-DE" dirty="0" err="1" smtClean="0"/>
              <a:t>the</a:t>
            </a:r>
            <a:r>
              <a:rPr lang="de-DE" dirty="0" smtClean="0"/>
              <a:t> </a:t>
            </a:r>
            <a:r>
              <a:rPr lang="de-DE" dirty="0" err="1" smtClean="0"/>
              <a:t>use</a:t>
            </a:r>
            <a:r>
              <a:rPr lang="de-DE" dirty="0" smtClean="0"/>
              <a:t> </a:t>
            </a:r>
            <a:r>
              <a:rPr lang="de-DE" dirty="0" err="1" smtClean="0"/>
              <a:t>of</a:t>
            </a:r>
            <a:r>
              <a:rPr lang="de-DE" dirty="0" smtClean="0"/>
              <a:t> </a:t>
            </a:r>
            <a:r>
              <a:rPr lang="de-DE" dirty="0" err="1" smtClean="0"/>
              <a:t>the</a:t>
            </a:r>
            <a:r>
              <a:rPr lang="de-DE" dirty="0" smtClean="0"/>
              <a:t> CVA </a:t>
            </a:r>
            <a:r>
              <a:rPr lang="de-DE" dirty="0" err="1" smtClean="0"/>
              <a:t>infrastructure</a:t>
            </a:r>
            <a:r>
              <a:rPr lang="de-DE" dirty="0" smtClean="0"/>
              <a:t> </a:t>
            </a:r>
            <a:r>
              <a:rPr lang="de-DE" dirty="0" err="1" smtClean="0"/>
              <a:t>may</a:t>
            </a:r>
            <a:r>
              <a:rPr lang="de-DE" dirty="0" smtClean="0"/>
              <a:t> </a:t>
            </a:r>
            <a:r>
              <a:rPr lang="de-DE" dirty="0" err="1" smtClean="0"/>
              <a:t>be</a:t>
            </a:r>
            <a:r>
              <a:rPr lang="de-DE" dirty="0" smtClean="0"/>
              <a:t> an </a:t>
            </a:r>
            <a:r>
              <a:rPr lang="de-DE" dirty="0" err="1" smtClean="0"/>
              <a:t>efficient</a:t>
            </a:r>
            <a:r>
              <a:rPr lang="de-DE" dirty="0" smtClean="0"/>
              <a:t> </a:t>
            </a:r>
            <a:r>
              <a:rPr lang="de-DE" dirty="0" err="1" smtClean="0"/>
              <a:t>way</a:t>
            </a:r>
            <a:r>
              <a:rPr lang="de-DE" dirty="0" smtClean="0"/>
              <a:t> </a:t>
            </a:r>
            <a:r>
              <a:rPr lang="de-DE" dirty="0" err="1" smtClean="0"/>
              <a:t>of</a:t>
            </a:r>
            <a:r>
              <a:rPr lang="de-DE" dirty="0" smtClean="0"/>
              <a:t> </a:t>
            </a:r>
            <a:r>
              <a:rPr lang="de-DE" dirty="0" err="1" smtClean="0"/>
              <a:t>implementation</a:t>
            </a:r>
            <a:endParaRPr lang="de-DE"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6"/>
          <p:cNvSpPr>
            <a:spLocks noChangeArrowheads="1"/>
          </p:cNvSpPr>
          <p:nvPr/>
        </p:nvSpPr>
        <p:spPr bwMode="gray">
          <a:xfrm>
            <a:off x="1793801" y="1988840"/>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smtClean="0">
                <a:solidFill>
                  <a:schemeClr val="bg1"/>
                </a:solidFill>
              </a:rPr>
              <a:t>Background</a:t>
            </a:r>
          </a:p>
        </p:txBody>
      </p:sp>
      <p:sp>
        <p:nvSpPr>
          <p:cNvPr id="16" name="Text Box 37"/>
          <p:cNvSpPr txBox="1">
            <a:spLocks noChangeArrowheads="1"/>
          </p:cNvSpPr>
          <p:nvPr/>
        </p:nvSpPr>
        <p:spPr bwMode="gray">
          <a:xfrm>
            <a:off x="1123876" y="1988840"/>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smtClean="0">
                <a:solidFill>
                  <a:schemeClr val="bg1"/>
                </a:solidFill>
              </a:rPr>
              <a:t>I</a:t>
            </a:r>
            <a:endParaRPr lang="en-GB" sz="1400" b="1">
              <a:solidFill>
                <a:schemeClr val="bg1"/>
              </a:solidFill>
            </a:endParaRPr>
          </a:p>
        </p:txBody>
      </p:sp>
      <p:sp>
        <p:nvSpPr>
          <p:cNvPr id="21" name="Rectangle 46"/>
          <p:cNvSpPr>
            <a:spLocks noChangeArrowheads="1"/>
          </p:cNvSpPr>
          <p:nvPr/>
        </p:nvSpPr>
        <p:spPr bwMode="gray">
          <a:xfrm>
            <a:off x="1793801" y="2574628"/>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err="1" smtClean="0">
                <a:solidFill>
                  <a:schemeClr val="bg1"/>
                </a:solidFill>
              </a:rPr>
              <a:t>FVA</a:t>
            </a:r>
            <a:r>
              <a:rPr lang="en-GB" sz="1400" b="1" dirty="0" smtClean="0">
                <a:solidFill>
                  <a:schemeClr val="bg1"/>
                </a:solidFill>
              </a:rPr>
              <a:t> Calculation</a:t>
            </a:r>
          </a:p>
        </p:txBody>
      </p:sp>
      <p:sp>
        <p:nvSpPr>
          <p:cNvPr id="22" name="Text Box 47"/>
          <p:cNvSpPr txBox="1">
            <a:spLocks noChangeArrowheads="1"/>
          </p:cNvSpPr>
          <p:nvPr/>
        </p:nvSpPr>
        <p:spPr bwMode="gray">
          <a:xfrm>
            <a:off x="1123876" y="2574628"/>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smtClean="0">
                <a:solidFill>
                  <a:schemeClr val="bg1"/>
                </a:solidFill>
              </a:rPr>
              <a:t>II</a:t>
            </a:r>
            <a:endParaRPr lang="en-GB" sz="1400" b="1">
              <a:solidFill>
                <a:schemeClr val="bg1"/>
              </a:solidFill>
            </a:endParaRPr>
          </a:p>
        </p:txBody>
      </p:sp>
      <p:sp>
        <p:nvSpPr>
          <p:cNvPr id="4" name="Title 3"/>
          <p:cNvSpPr>
            <a:spLocks noGrp="1"/>
          </p:cNvSpPr>
          <p:nvPr>
            <p:ph type="title"/>
          </p:nvPr>
        </p:nvSpPr>
        <p:spPr/>
        <p:txBody>
          <a:bodyPr/>
          <a:lstStyle/>
          <a:p>
            <a:r>
              <a:rPr lang="en-GB" dirty="0" smtClean="0"/>
              <a:t>Contents</a:t>
            </a:r>
            <a:endParaRPr lang="en-GB" dirty="0"/>
          </a:p>
        </p:txBody>
      </p:sp>
      <p:sp>
        <p:nvSpPr>
          <p:cNvPr id="7" name="Rectangle 46"/>
          <p:cNvSpPr>
            <a:spLocks noChangeArrowheads="1"/>
          </p:cNvSpPr>
          <p:nvPr/>
        </p:nvSpPr>
        <p:spPr bwMode="gray">
          <a:xfrm>
            <a:off x="1806501" y="3159249"/>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smtClean="0">
                <a:solidFill>
                  <a:schemeClr val="bg1"/>
                </a:solidFill>
              </a:rPr>
              <a:t>Operating Model</a:t>
            </a:r>
          </a:p>
        </p:txBody>
      </p:sp>
      <p:sp>
        <p:nvSpPr>
          <p:cNvPr id="8" name="Text Box 47"/>
          <p:cNvSpPr txBox="1">
            <a:spLocks noChangeArrowheads="1"/>
          </p:cNvSpPr>
          <p:nvPr/>
        </p:nvSpPr>
        <p:spPr bwMode="gray">
          <a:xfrm>
            <a:off x="1136576" y="3159249"/>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dirty="0" smtClean="0">
                <a:solidFill>
                  <a:schemeClr val="bg1"/>
                </a:solidFill>
              </a:rPr>
              <a:t>III</a:t>
            </a:r>
            <a:endParaRPr lang="en-GB" sz="1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6"/>
          <p:cNvSpPr>
            <a:spLocks noChangeArrowheads="1"/>
          </p:cNvSpPr>
          <p:nvPr/>
        </p:nvSpPr>
        <p:spPr bwMode="gray">
          <a:xfrm>
            <a:off x="1793801" y="1988840"/>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smtClean="0">
                <a:solidFill>
                  <a:schemeClr val="bg1"/>
                </a:solidFill>
              </a:rPr>
              <a:t>Background</a:t>
            </a:r>
          </a:p>
        </p:txBody>
      </p:sp>
      <p:sp>
        <p:nvSpPr>
          <p:cNvPr id="16" name="Text Box 37"/>
          <p:cNvSpPr txBox="1">
            <a:spLocks noChangeArrowheads="1"/>
          </p:cNvSpPr>
          <p:nvPr/>
        </p:nvSpPr>
        <p:spPr bwMode="gray">
          <a:xfrm>
            <a:off x="1123876" y="1988840"/>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smtClean="0">
                <a:solidFill>
                  <a:schemeClr val="bg1"/>
                </a:solidFill>
              </a:rPr>
              <a:t>I</a:t>
            </a:r>
            <a:endParaRPr lang="en-GB" sz="1400" b="1">
              <a:solidFill>
                <a:schemeClr val="bg1"/>
              </a:solidFill>
            </a:endParaRPr>
          </a:p>
        </p:txBody>
      </p:sp>
      <p:sp>
        <p:nvSpPr>
          <p:cNvPr id="21" name="Rectangle 46"/>
          <p:cNvSpPr>
            <a:spLocks noChangeArrowheads="1"/>
          </p:cNvSpPr>
          <p:nvPr/>
        </p:nvSpPr>
        <p:spPr bwMode="gray">
          <a:xfrm>
            <a:off x="1793801" y="2574628"/>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err="1" smtClean="0">
                <a:solidFill>
                  <a:schemeClr val="bg1"/>
                </a:solidFill>
              </a:rPr>
              <a:t>FVA</a:t>
            </a:r>
            <a:r>
              <a:rPr lang="en-GB" sz="1400" b="1" dirty="0" smtClean="0">
                <a:solidFill>
                  <a:schemeClr val="bg1"/>
                </a:solidFill>
              </a:rPr>
              <a:t> Calculation</a:t>
            </a:r>
          </a:p>
        </p:txBody>
      </p:sp>
      <p:sp>
        <p:nvSpPr>
          <p:cNvPr id="22" name="Text Box 47"/>
          <p:cNvSpPr txBox="1">
            <a:spLocks noChangeArrowheads="1"/>
          </p:cNvSpPr>
          <p:nvPr/>
        </p:nvSpPr>
        <p:spPr bwMode="gray">
          <a:xfrm>
            <a:off x="1123876" y="2574628"/>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smtClean="0">
                <a:solidFill>
                  <a:schemeClr val="bg1"/>
                </a:solidFill>
              </a:rPr>
              <a:t>II</a:t>
            </a:r>
            <a:endParaRPr lang="en-GB" sz="1400" b="1">
              <a:solidFill>
                <a:schemeClr val="bg1"/>
              </a:solidFill>
            </a:endParaRPr>
          </a:p>
        </p:txBody>
      </p:sp>
      <p:sp>
        <p:nvSpPr>
          <p:cNvPr id="4" name="Title 3"/>
          <p:cNvSpPr>
            <a:spLocks noGrp="1"/>
          </p:cNvSpPr>
          <p:nvPr>
            <p:ph type="title"/>
          </p:nvPr>
        </p:nvSpPr>
        <p:spPr/>
        <p:txBody>
          <a:bodyPr/>
          <a:lstStyle/>
          <a:p>
            <a:r>
              <a:rPr lang="en-GB" dirty="0" smtClean="0"/>
              <a:t>Contents</a:t>
            </a:r>
            <a:endParaRPr lang="en-GB" dirty="0"/>
          </a:p>
        </p:txBody>
      </p:sp>
      <p:sp>
        <p:nvSpPr>
          <p:cNvPr id="7" name="Rectangle 46"/>
          <p:cNvSpPr>
            <a:spLocks noChangeArrowheads="1"/>
          </p:cNvSpPr>
          <p:nvPr/>
        </p:nvSpPr>
        <p:spPr bwMode="gray">
          <a:xfrm>
            <a:off x="1806501" y="3159249"/>
            <a:ext cx="6983413" cy="485775"/>
          </a:xfrm>
          <a:prstGeom prst="rect">
            <a:avLst/>
          </a:prstGeom>
          <a:solidFill>
            <a:srgbClr val="409DAD"/>
          </a:solidFill>
          <a:ln w="9525" algn="ctr">
            <a:noFill/>
            <a:miter lim="800000"/>
            <a:headEnd/>
            <a:tailEnd/>
          </a:ln>
        </p:spPr>
        <p:txBody>
          <a:bodyPr wrap="none" lIns="54000" tIns="54000" rIns="54000" bIns="54000" anchor="ctr"/>
          <a:lstStyle/>
          <a:p>
            <a:pPr>
              <a:tabLst>
                <a:tab pos="6096000" algn="r"/>
              </a:tabLst>
            </a:pPr>
            <a:r>
              <a:rPr lang="en-GB" sz="1400" b="1" dirty="0" smtClean="0">
                <a:solidFill>
                  <a:schemeClr val="bg1"/>
                </a:solidFill>
              </a:rPr>
              <a:t>Operating Model</a:t>
            </a:r>
          </a:p>
        </p:txBody>
      </p:sp>
      <p:sp>
        <p:nvSpPr>
          <p:cNvPr id="8" name="Text Box 47"/>
          <p:cNvSpPr txBox="1">
            <a:spLocks noChangeArrowheads="1"/>
          </p:cNvSpPr>
          <p:nvPr/>
        </p:nvSpPr>
        <p:spPr bwMode="gray">
          <a:xfrm>
            <a:off x="1136576" y="3159249"/>
            <a:ext cx="600075" cy="485775"/>
          </a:xfrm>
          <a:prstGeom prst="rect">
            <a:avLst/>
          </a:prstGeom>
          <a:solidFill>
            <a:srgbClr val="409DAD"/>
          </a:solidFill>
          <a:ln w="9525" algn="ctr">
            <a:noFill/>
            <a:miter lim="800000"/>
            <a:headEnd/>
            <a:tailEnd/>
          </a:ln>
        </p:spPr>
        <p:txBody>
          <a:bodyPr wrap="none" lIns="54000" tIns="54000" rIns="54000" bIns="54000" anchor="ctr"/>
          <a:lstStyle/>
          <a:p>
            <a:pPr algn="ctr"/>
            <a:r>
              <a:rPr lang="en-GB" sz="1400" b="1" dirty="0" smtClean="0">
                <a:solidFill>
                  <a:schemeClr val="bg1"/>
                </a:solidFill>
              </a:rPr>
              <a:t>III</a:t>
            </a:r>
            <a:endParaRPr lang="en-GB" sz="1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b="0" dirty="0" smtClean="0"/>
              <a:t>Operation Model</a:t>
            </a:r>
            <a:r>
              <a:rPr lang="de-DE" sz="1600" dirty="0" smtClean="0"/>
              <a:t/>
            </a:r>
            <a:br>
              <a:rPr lang="de-DE" sz="1600" dirty="0" smtClean="0"/>
            </a:br>
            <a:r>
              <a:rPr lang="de-DE" dirty="0" err="1" smtClean="0"/>
              <a:t>Is</a:t>
            </a:r>
            <a:r>
              <a:rPr lang="de-DE" dirty="0" smtClean="0"/>
              <a:t> </a:t>
            </a:r>
            <a:r>
              <a:rPr lang="de-DE" dirty="0" err="1" smtClean="0"/>
              <a:t>it</a:t>
            </a:r>
            <a:r>
              <a:rPr lang="de-DE" dirty="0" smtClean="0"/>
              <a:t> </a:t>
            </a:r>
            <a:r>
              <a:rPr lang="de-DE" dirty="0" err="1" smtClean="0"/>
              <a:t>necessary</a:t>
            </a:r>
            <a:r>
              <a:rPr lang="de-DE" dirty="0" smtClean="0"/>
              <a:t> </a:t>
            </a:r>
            <a:r>
              <a:rPr lang="de-DE" dirty="0" err="1" smtClean="0"/>
              <a:t>to</a:t>
            </a:r>
            <a:r>
              <a:rPr lang="de-DE" dirty="0" smtClean="0"/>
              <a:t> </a:t>
            </a:r>
            <a:r>
              <a:rPr lang="de-DE" dirty="0" err="1" smtClean="0"/>
              <a:t>establish</a:t>
            </a:r>
            <a:r>
              <a:rPr lang="de-DE" dirty="0" smtClean="0"/>
              <a:t> a </a:t>
            </a:r>
            <a:r>
              <a:rPr lang="de-DE" dirty="0" err="1" smtClean="0"/>
              <a:t>FVA</a:t>
            </a:r>
            <a:r>
              <a:rPr lang="de-DE" dirty="0" smtClean="0"/>
              <a:t> </a:t>
            </a:r>
            <a:r>
              <a:rPr lang="de-DE" dirty="0" err="1" smtClean="0"/>
              <a:t>desk</a:t>
            </a:r>
            <a:r>
              <a:rPr lang="de-DE" dirty="0" smtClean="0"/>
              <a:t>?</a:t>
            </a:r>
            <a:endParaRPr lang="de-DE" dirty="0"/>
          </a:p>
        </p:txBody>
      </p:sp>
      <p:sp>
        <p:nvSpPr>
          <p:cNvPr id="3" name="Rechteck 2"/>
          <p:cNvSpPr/>
          <p:nvPr/>
        </p:nvSpPr>
        <p:spPr>
          <a:xfrm>
            <a:off x="272679" y="1268761"/>
            <a:ext cx="2016495" cy="25657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Tasks of the </a:t>
            </a:r>
            <a:r>
              <a:rPr lang="en-GB" sz="1400" b="1" dirty="0" err="1" smtClean="0">
                <a:solidFill>
                  <a:schemeClr val="bg1"/>
                </a:solidFill>
              </a:rPr>
              <a:t>FVA</a:t>
            </a:r>
            <a:r>
              <a:rPr lang="en-GB" sz="1400" b="1" dirty="0" smtClean="0">
                <a:solidFill>
                  <a:schemeClr val="bg1"/>
                </a:solidFill>
              </a:rPr>
              <a:t> desk</a:t>
            </a:r>
          </a:p>
        </p:txBody>
      </p:sp>
      <p:sp>
        <p:nvSpPr>
          <p:cNvPr id="4" name="Textfeld 3"/>
          <p:cNvSpPr txBox="1"/>
          <p:nvPr/>
        </p:nvSpPr>
        <p:spPr>
          <a:xfrm>
            <a:off x="2527662" y="1268760"/>
            <a:ext cx="7105858" cy="2563140"/>
          </a:xfrm>
          <a:prstGeom prst="rect">
            <a:avLst/>
          </a:prstGeom>
          <a:solidFill>
            <a:schemeClr val="bg1"/>
          </a:solidFill>
          <a:ln w="6350" cmpd="sng">
            <a:solidFill>
              <a:srgbClr val="409DAD"/>
            </a:solidFill>
            <a:prstDash val="solid"/>
            <a:round/>
            <a:headEnd/>
            <a:tailEnd/>
          </a:ln>
        </p:spPr>
        <p:txBody>
          <a:bodyPr lIns="216000" tIns="54000" rIns="54000" bIns="54000" anchor="ctr"/>
          <a:lstStyle/>
          <a:p>
            <a:pPr marL="266700" lvl="1" indent="-265113" defTabSz="330200">
              <a:spcBef>
                <a:spcPct val="40000"/>
              </a:spcBef>
              <a:buClr>
                <a:srgbClr val="97989A"/>
              </a:buClr>
              <a:tabLst>
                <a:tab pos="8521700" algn="r"/>
              </a:tabLst>
            </a:pPr>
            <a:r>
              <a:rPr lang="en-US" altLang="de-DE" sz="1400" b="1" dirty="0" smtClean="0">
                <a:solidFill>
                  <a:srgbClr val="000000"/>
                </a:solidFill>
                <a:cs typeface="Arial" pitchFamily="34" charset="0"/>
              </a:rPr>
              <a:t>Analytics</a:t>
            </a:r>
          </a:p>
          <a:p>
            <a:pPr marL="355600" lvl="4" indent="-168275" defTabSz="330200">
              <a:spcBef>
                <a:spcPts val="600"/>
              </a:spcBef>
              <a:buClr>
                <a:srgbClr val="97989A"/>
              </a:buClr>
              <a:buFont typeface="Arial" pitchFamily="34" charset="0"/>
              <a:buChar char="•"/>
              <a:tabLst>
                <a:tab pos="8521700" algn="r"/>
              </a:tabLst>
              <a:defRPr/>
            </a:pPr>
            <a:r>
              <a:rPr lang="en-US" altLang="de-DE" sz="1400" dirty="0" err="1" smtClean="0">
                <a:solidFill>
                  <a:srgbClr val="000000"/>
                </a:solidFill>
                <a:cs typeface="Arial" pitchFamily="34" charset="0"/>
              </a:rPr>
              <a:t>FVA</a:t>
            </a:r>
            <a:r>
              <a:rPr lang="en-US" altLang="de-DE" sz="1400" dirty="0" smtClean="0">
                <a:solidFill>
                  <a:srgbClr val="000000"/>
                </a:solidFill>
                <a:cs typeface="Arial" pitchFamily="34" charset="0"/>
              </a:rPr>
              <a:t> calculation</a:t>
            </a:r>
          </a:p>
          <a:p>
            <a:pPr marL="355600" lvl="4" indent="-168275" defTabSz="330200">
              <a:spcBef>
                <a:spcPts val="600"/>
              </a:spcBef>
              <a:buClr>
                <a:srgbClr val="97989A"/>
              </a:buClr>
              <a:buFont typeface="Arial" pitchFamily="34" charset="0"/>
              <a:buChar char="•"/>
              <a:tabLst>
                <a:tab pos="8521700" algn="r"/>
              </a:tabLst>
              <a:defRPr/>
            </a:pPr>
            <a:r>
              <a:rPr lang="en-US" altLang="de-DE" sz="1400" dirty="0" smtClean="0">
                <a:solidFill>
                  <a:srgbClr val="000000"/>
                </a:solidFill>
                <a:cs typeface="Arial" pitchFamily="34" charset="0"/>
              </a:rPr>
              <a:t>Sensitivities and scenario calculations</a:t>
            </a:r>
          </a:p>
          <a:p>
            <a:pPr marL="266700" lvl="1" indent="-265113" defTabSz="330200">
              <a:spcBef>
                <a:spcPct val="40000"/>
              </a:spcBef>
              <a:buClr>
                <a:srgbClr val="97989A"/>
              </a:buClr>
              <a:tabLst>
                <a:tab pos="8521700" algn="r"/>
              </a:tabLst>
            </a:pPr>
            <a:r>
              <a:rPr lang="en-US" altLang="de-DE" sz="1400" b="1" dirty="0" smtClean="0">
                <a:solidFill>
                  <a:srgbClr val="000000"/>
                </a:solidFill>
                <a:cs typeface="Arial" pitchFamily="34" charset="0"/>
              </a:rPr>
              <a:t>Risk Management</a:t>
            </a:r>
          </a:p>
          <a:p>
            <a:pPr marL="355600" lvl="4" indent="-168275" defTabSz="330200">
              <a:spcBef>
                <a:spcPts val="300"/>
              </a:spcBef>
              <a:buClr>
                <a:srgbClr val="97989A"/>
              </a:buClr>
              <a:buFont typeface="Arial" pitchFamily="34" charset="0"/>
              <a:buChar char="•"/>
              <a:tabLst>
                <a:tab pos="8521700" algn="r"/>
              </a:tabLst>
              <a:defRPr/>
            </a:pPr>
            <a:r>
              <a:rPr lang="en-US" altLang="de-DE" sz="1400" dirty="0" smtClean="0">
                <a:solidFill>
                  <a:srgbClr val="000000"/>
                </a:solidFill>
                <a:cs typeface="Arial" pitchFamily="34" charset="0"/>
              </a:rPr>
              <a:t>Hedging of term funding (spread risk) with treasury</a:t>
            </a:r>
          </a:p>
          <a:p>
            <a:pPr marL="355600" lvl="4" indent="-168275" defTabSz="330200">
              <a:spcBef>
                <a:spcPts val="300"/>
              </a:spcBef>
              <a:buClr>
                <a:srgbClr val="97989A"/>
              </a:buClr>
              <a:buFont typeface="Arial" pitchFamily="34" charset="0"/>
              <a:buChar char="•"/>
              <a:tabLst>
                <a:tab pos="8521700" algn="r"/>
              </a:tabLst>
              <a:defRPr/>
            </a:pPr>
            <a:r>
              <a:rPr lang="en-US" altLang="de-DE" sz="1400" dirty="0" smtClean="0">
                <a:solidFill>
                  <a:srgbClr val="000000"/>
                </a:solidFill>
                <a:cs typeface="Arial" pitchFamily="34" charset="0"/>
              </a:rPr>
              <a:t>Differentiation between term funded liquidity and liquidity buffer</a:t>
            </a:r>
          </a:p>
          <a:p>
            <a:pPr marL="266700" lvl="1" indent="-265113" defTabSz="330200">
              <a:spcBef>
                <a:spcPct val="40000"/>
              </a:spcBef>
              <a:buClr>
                <a:srgbClr val="97989A"/>
              </a:buClr>
              <a:tabLst>
                <a:tab pos="8521700" algn="r"/>
              </a:tabLst>
            </a:pPr>
            <a:r>
              <a:rPr lang="en-US" altLang="de-DE" sz="1400" b="1" dirty="0" smtClean="0">
                <a:solidFill>
                  <a:srgbClr val="000000"/>
                </a:solidFill>
                <a:cs typeface="Arial" pitchFamily="34" charset="0"/>
              </a:rPr>
              <a:t>Consulting</a:t>
            </a:r>
          </a:p>
          <a:p>
            <a:pPr marL="355600" lvl="4" indent="-168275" defTabSz="330200">
              <a:spcBef>
                <a:spcPts val="300"/>
              </a:spcBef>
              <a:buClr>
                <a:srgbClr val="97989A"/>
              </a:buClr>
              <a:buFont typeface="Arial" pitchFamily="34" charset="0"/>
              <a:buChar char="•"/>
              <a:tabLst>
                <a:tab pos="8521700" algn="r"/>
              </a:tabLst>
              <a:defRPr/>
            </a:pPr>
            <a:r>
              <a:rPr lang="en-US" altLang="de-DE" sz="1400" dirty="0" smtClean="0">
                <a:solidFill>
                  <a:srgbClr val="000000"/>
                </a:solidFill>
                <a:cs typeface="Arial" pitchFamily="34" charset="0"/>
              </a:rPr>
              <a:t>Understanding Cross Gamma risk</a:t>
            </a:r>
          </a:p>
          <a:p>
            <a:pPr marL="355600" lvl="4" indent="-168275" defTabSz="330200">
              <a:spcBef>
                <a:spcPts val="300"/>
              </a:spcBef>
              <a:buClr>
                <a:srgbClr val="97989A"/>
              </a:buClr>
              <a:buFont typeface="Arial" pitchFamily="34" charset="0"/>
              <a:buChar char="•"/>
              <a:tabLst>
                <a:tab pos="8521700" algn="r"/>
              </a:tabLst>
              <a:defRPr/>
            </a:pPr>
            <a:r>
              <a:rPr lang="de-DE" altLang="de-DE" sz="1400" dirty="0" err="1" smtClean="0">
                <a:solidFill>
                  <a:srgbClr val="000000"/>
                </a:solidFill>
                <a:cs typeface="Arial" pitchFamily="34" charset="0"/>
              </a:rPr>
              <a:t>Guidance</a:t>
            </a:r>
            <a:r>
              <a:rPr lang="de-DE" altLang="de-DE" sz="1400" dirty="0" smtClean="0">
                <a:solidFill>
                  <a:srgbClr val="000000"/>
                </a:solidFill>
                <a:cs typeface="Arial" pitchFamily="34" charset="0"/>
              </a:rPr>
              <a:t> </a:t>
            </a:r>
            <a:r>
              <a:rPr lang="de-DE" altLang="de-DE" sz="1400" dirty="0" err="1" smtClean="0">
                <a:solidFill>
                  <a:srgbClr val="000000"/>
                </a:solidFill>
                <a:cs typeface="Arial" pitchFamily="34" charset="0"/>
              </a:rPr>
              <a:t>for</a:t>
            </a:r>
            <a:r>
              <a:rPr lang="de-DE" altLang="de-DE" sz="1400" dirty="0" smtClean="0">
                <a:solidFill>
                  <a:srgbClr val="000000"/>
                </a:solidFill>
                <a:cs typeface="Arial" pitchFamily="34" charset="0"/>
              </a:rPr>
              <a:t> </a:t>
            </a:r>
            <a:r>
              <a:rPr lang="de-DE" altLang="de-DE" sz="1400" dirty="0" err="1" smtClean="0">
                <a:solidFill>
                  <a:srgbClr val="000000"/>
                </a:solidFill>
                <a:cs typeface="Arial" pitchFamily="34" charset="0"/>
              </a:rPr>
              <a:t>trade</a:t>
            </a:r>
            <a:r>
              <a:rPr lang="de-DE" altLang="de-DE" sz="1400" dirty="0" smtClean="0">
                <a:solidFill>
                  <a:srgbClr val="000000"/>
                </a:solidFill>
                <a:cs typeface="Arial" pitchFamily="34" charset="0"/>
              </a:rPr>
              <a:t> </a:t>
            </a:r>
            <a:r>
              <a:rPr lang="de-DE" altLang="de-DE" sz="1400" dirty="0" err="1" smtClean="0">
                <a:solidFill>
                  <a:srgbClr val="000000"/>
                </a:solidFill>
                <a:cs typeface="Arial" pitchFamily="34" charset="0"/>
              </a:rPr>
              <a:t>pricing</a:t>
            </a:r>
            <a:r>
              <a:rPr lang="de-DE" altLang="de-DE" sz="1400" dirty="0" smtClean="0">
                <a:solidFill>
                  <a:srgbClr val="000000"/>
                </a:solidFill>
                <a:cs typeface="Arial" pitchFamily="34" charset="0"/>
              </a:rPr>
              <a:t> </a:t>
            </a:r>
            <a:r>
              <a:rPr lang="de-DE" altLang="de-DE" sz="1400" dirty="0" err="1" smtClean="0">
                <a:solidFill>
                  <a:srgbClr val="000000"/>
                </a:solidFill>
                <a:cs typeface="Arial" pitchFamily="34" charset="0"/>
              </a:rPr>
              <a:t>and</a:t>
            </a:r>
            <a:r>
              <a:rPr lang="de-DE" altLang="de-DE" sz="1400" dirty="0" smtClean="0">
                <a:solidFill>
                  <a:srgbClr val="000000"/>
                </a:solidFill>
                <a:cs typeface="Arial" pitchFamily="34" charset="0"/>
              </a:rPr>
              <a:t> (</a:t>
            </a:r>
            <a:r>
              <a:rPr lang="de-DE" altLang="de-DE" sz="1400" dirty="0" err="1" smtClean="0">
                <a:solidFill>
                  <a:srgbClr val="000000"/>
                </a:solidFill>
                <a:cs typeface="Arial" pitchFamily="34" charset="0"/>
              </a:rPr>
              <a:t>spread</a:t>
            </a:r>
            <a:r>
              <a:rPr lang="de-DE" altLang="de-DE" sz="1400" dirty="0" smtClean="0">
                <a:solidFill>
                  <a:srgbClr val="000000"/>
                </a:solidFill>
                <a:cs typeface="Arial" pitchFamily="34" charset="0"/>
              </a:rPr>
              <a:t>) </a:t>
            </a:r>
            <a:r>
              <a:rPr lang="de-DE" altLang="de-DE" sz="1400" dirty="0" err="1" smtClean="0">
                <a:solidFill>
                  <a:srgbClr val="000000"/>
                </a:solidFill>
                <a:cs typeface="Arial" pitchFamily="34" charset="0"/>
              </a:rPr>
              <a:t>risk</a:t>
            </a:r>
            <a:r>
              <a:rPr lang="de-DE" altLang="de-DE" sz="1400" dirty="0" smtClean="0">
                <a:solidFill>
                  <a:srgbClr val="000000"/>
                </a:solidFill>
                <a:cs typeface="Arial" pitchFamily="34" charset="0"/>
              </a:rPr>
              <a:t> </a:t>
            </a:r>
            <a:r>
              <a:rPr lang="de-DE" altLang="de-DE" sz="1400" dirty="0" err="1" smtClean="0">
                <a:solidFill>
                  <a:srgbClr val="000000"/>
                </a:solidFill>
                <a:cs typeface="Arial" pitchFamily="34" charset="0"/>
              </a:rPr>
              <a:t>mitigation</a:t>
            </a:r>
            <a:r>
              <a:rPr lang="de-DE" altLang="de-DE" sz="1400" dirty="0" smtClean="0">
                <a:solidFill>
                  <a:srgbClr val="000000"/>
                </a:solidFill>
                <a:cs typeface="Arial" pitchFamily="34" charset="0"/>
              </a:rPr>
              <a:t> in </a:t>
            </a:r>
            <a:r>
              <a:rPr lang="de-DE" altLang="de-DE" sz="1400" dirty="0" err="1" smtClean="0">
                <a:solidFill>
                  <a:srgbClr val="000000"/>
                </a:solidFill>
                <a:cs typeface="Arial" pitchFamily="34" charset="0"/>
              </a:rPr>
              <a:t>trading</a:t>
            </a:r>
            <a:endParaRPr lang="de-DE" altLang="de-DE" sz="1400" dirty="0" smtClean="0">
              <a:solidFill>
                <a:srgbClr val="000000"/>
              </a:solidFill>
              <a:cs typeface="Arial" pitchFamily="34" charset="0"/>
            </a:endParaRPr>
          </a:p>
        </p:txBody>
      </p:sp>
      <p:sp>
        <p:nvSpPr>
          <p:cNvPr id="6" name="AutoShape 3"/>
          <p:cNvSpPr>
            <a:spLocks noChangeArrowheads="1"/>
          </p:cNvSpPr>
          <p:nvPr/>
        </p:nvSpPr>
        <p:spPr bwMode="gray">
          <a:xfrm>
            <a:off x="272479" y="4221089"/>
            <a:ext cx="2232595" cy="1872207"/>
          </a:xfrm>
          <a:prstGeom prst="homePlate">
            <a:avLst>
              <a:gd name="adj" fmla="val 157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400" b="1" dirty="0" smtClean="0">
                <a:solidFill>
                  <a:schemeClr val="bg1"/>
                </a:solidFill>
              </a:rPr>
              <a:t>Benefit of </a:t>
            </a:r>
            <a:r>
              <a:rPr lang="en-US" sz="1400" b="1" dirty="0" err="1" smtClean="0">
                <a:solidFill>
                  <a:schemeClr val="bg1"/>
                </a:solidFill>
              </a:rPr>
              <a:t>FVA</a:t>
            </a:r>
            <a:r>
              <a:rPr lang="en-US" sz="1400" b="1" dirty="0" smtClean="0">
                <a:solidFill>
                  <a:schemeClr val="bg1"/>
                </a:solidFill>
              </a:rPr>
              <a:t> desk</a:t>
            </a:r>
            <a:endParaRPr lang="en-US" sz="1400" b="1" dirty="0">
              <a:solidFill>
                <a:schemeClr val="bg1"/>
              </a:solidFill>
            </a:endParaRPr>
          </a:p>
        </p:txBody>
      </p:sp>
      <p:sp>
        <p:nvSpPr>
          <p:cNvPr id="7" name="Freeform 5"/>
          <p:cNvSpPr>
            <a:spLocks/>
          </p:cNvSpPr>
          <p:nvPr/>
        </p:nvSpPr>
        <p:spPr bwMode="gray">
          <a:xfrm>
            <a:off x="2494709" y="4221088"/>
            <a:ext cx="7138811" cy="1872207"/>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solidFill>
            <a:schemeClr val="bg1"/>
          </a:solidFill>
          <a:ln w="6350" cmpd="sng">
            <a:solidFill>
              <a:srgbClr val="409DAD"/>
            </a:solidFill>
            <a:prstDash val="solid"/>
            <a:round/>
            <a:headEnd/>
            <a:tailEnd/>
          </a:ln>
        </p:spPr>
        <p:txBody>
          <a:bodyPr lIns="216000" tIns="54000" rIns="54000" bIns="54000" anchor="ctr"/>
          <a:lstStyle/>
          <a:p>
            <a:pPr marL="266700" lvl="1" indent="-265113" defTabSz="330200">
              <a:spcBef>
                <a:spcPct val="40000"/>
              </a:spcBef>
              <a:buClr>
                <a:srgbClr val="97989A"/>
              </a:buClr>
              <a:tabLst>
                <a:tab pos="8521700" algn="r"/>
              </a:tabLst>
            </a:pPr>
            <a:r>
              <a:rPr lang="en-US" altLang="de-DE" sz="1400" b="1" dirty="0" smtClean="0">
                <a:solidFill>
                  <a:srgbClr val="000000"/>
                </a:solidFill>
                <a:cs typeface="Arial" pitchFamily="34" charset="0"/>
              </a:rPr>
              <a:t>Special core competence</a:t>
            </a:r>
            <a:endParaRPr lang="en-US" altLang="de-DE" sz="1400" b="1" dirty="0" smtClean="0">
              <a:solidFill>
                <a:srgbClr val="000000"/>
              </a:solidFill>
              <a:latin typeface="+mn-lt"/>
              <a:cs typeface="Arial" pitchFamily="34" charset="0"/>
            </a:endParaRPr>
          </a:p>
          <a:p>
            <a:pPr marL="355600" lvl="4" indent="-168275" defTabSz="330200">
              <a:spcBef>
                <a:spcPts val="600"/>
              </a:spcBef>
              <a:buClr>
                <a:srgbClr val="97989A"/>
              </a:buClr>
              <a:buFont typeface="Arial" pitchFamily="34" charset="0"/>
              <a:buChar char="•"/>
              <a:tabLst>
                <a:tab pos="8521700" algn="r"/>
              </a:tabLst>
              <a:defRPr/>
            </a:pPr>
            <a:r>
              <a:rPr lang="en-US" altLang="de-DE" sz="1400" dirty="0" smtClean="0">
                <a:solidFill>
                  <a:srgbClr val="000000"/>
                </a:solidFill>
                <a:latin typeface="+mn-lt"/>
                <a:cs typeface="Arial" pitchFamily="34" charset="0"/>
              </a:rPr>
              <a:t>Specialized in complex hybrid risk position</a:t>
            </a:r>
          </a:p>
          <a:p>
            <a:pPr marL="355600" lvl="4" indent="-168275" defTabSz="330200">
              <a:spcBef>
                <a:spcPts val="600"/>
              </a:spcBef>
              <a:buClr>
                <a:srgbClr val="97989A"/>
              </a:buClr>
              <a:buFont typeface="Arial" pitchFamily="34" charset="0"/>
              <a:buChar char="•"/>
              <a:tabLst>
                <a:tab pos="8521700" algn="r"/>
              </a:tabLst>
              <a:defRPr/>
            </a:pPr>
            <a:r>
              <a:rPr lang="en-US" altLang="de-DE" sz="1400" dirty="0" smtClean="0">
                <a:solidFill>
                  <a:srgbClr val="000000"/>
                </a:solidFill>
                <a:cs typeface="Arial" pitchFamily="34" charset="0"/>
              </a:rPr>
              <a:t>Owner of dedicated analytics</a:t>
            </a:r>
            <a:endParaRPr lang="en-US" altLang="de-DE" sz="1400" dirty="0" smtClean="0">
              <a:solidFill>
                <a:srgbClr val="000000"/>
              </a:solidFill>
              <a:latin typeface="+mn-lt"/>
              <a:cs typeface="Arial" pitchFamily="34" charset="0"/>
            </a:endParaRPr>
          </a:p>
          <a:p>
            <a:pPr marL="266700" lvl="1" indent="-265113" defTabSz="330200">
              <a:spcBef>
                <a:spcPct val="40000"/>
              </a:spcBef>
              <a:buClr>
                <a:srgbClr val="97989A"/>
              </a:buClr>
              <a:tabLst>
                <a:tab pos="8521700" algn="r"/>
              </a:tabLst>
            </a:pPr>
            <a:r>
              <a:rPr lang="en-US" altLang="de-DE" sz="1400" b="1" dirty="0" smtClean="0">
                <a:solidFill>
                  <a:srgbClr val="000000"/>
                </a:solidFill>
                <a:latin typeface="+mn-lt"/>
                <a:cs typeface="Arial" pitchFamily="34" charset="0"/>
              </a:rPr>
              <a:t>Enables active risk management</a:t>
            </a:r>
          </a:p>
          <a:p>
            <a:pPr marL="355600" lvl="4" indent="-168275" defTabSz="330200">
              <a:spcBef>
                <a:spcPts val="300"/>
              </a:spcBef>
              <a:buClr>
                <a:srgbClr val="97989A"/>
              </a:buClr>
              <a:buFont typeface="Arial" pitchFamily="34" charset="0"/>
              <a:buChar char="•"/>
              <a:tabLst>
                <a:tab pos="8521700" algn="r"/>
              </a:tabLst>
              <a:defRPr/>
            </a:pPr>
            <a:r>
              <a:rPr lang="en-US" altLang="de-DE" sz="1400" dirty="0" smtClean="0">
                <a:solidFill>
                  <a:srgbClr val="000000"/>
                </a:solidFill>
                <a:cs typeface="Arial" pitchFamily="34" charset="0"/>
              </a:rPr>
              <a:t>Takes hedge decisions with deep portfolio insight</a:t>
            </a:r>
          </a:p>
          <a:p>
            <a:pPr marL="355600" lvl="4" indent="-168275" defTabSz="330200">
              <a:spcBef>
                <a:spcPts val="300"/>
              </a:spcBef>
              <a:buClr>
                <a:srgbClr val="97989A"/>
              </a:buClr>
              <a:buFont typeface="Arial" pitchFamily="34" charset="0"/>
              <a:buChar char="•"/>
              <a:tabLst>
                <a:tab pos="8521700" algn="r"/>
              </a:tabLst>
              <a:defRPr/>
            </a:pPr>
            <a:r>
              <a:rPr lang="en-US" altLang="de-DE" sz="1400" dirty="0" smtClean="0">
                <a:solidFill>
                  <a:srgbClr val="000000"/>
                </a:solidFill>
                <a:cs typeface="Arial" pitchFamily="34" charset="0"/>
              </a:rPr>
              <a:t>Helps trading comply with liquidity </a:t>
            </a:r>
            <a:r>
              <a:rPr lang="en-US" altLang="de-DE" sz="1400" dirty="0" smtClean="0">
                <a:solidFill>
                  <a:srgbClr val="000000"/>
                </a:solidFill>
                <a:cs typeface="Arial" pitchFamily="34" charset="0"/>
              </a:rPr>
              <a:t>(spread</a:t>
            </a:r>
            <a:r>
              <a:rPr lang="en-US" altLang="de-DE" sz="1400" dirty="0" smtClean="0">
                <a:solidFill>
                  <a:srgbClr val="000000"/>
                </a:solidFill>
                <a:cs typeface="Arial" pitchFamily="34" charset="0"/>
              </a:rPr>
              <a:t>) risk limits in an optimal way</a:t>
            </a:r>
            <a:endParaRPr lang="en-US" altLang="de-DE" sz="1400" dirty="0">
              <a:solidFill>
                <a:srgbClr val="000000"/>
              </a:solidFill>
              <a:latin typeface="+mn-l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b="0" dirty="0" smtClean="0"/>
              <a:t>Operation Model</a:t>
            </a:r>
            <a:r>
              <a:rPr lang="de-DE" sz="1600" dirty="0" smtClean="0"/>
              <a:t/>
            </a:r>
            <a:br>
              <a:rPr lang="de-DE" sz="1600" dirty="0" smtClean="0"/>
            </a:br>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key</a:t>
            </a:r>
            <a:r>
              <a:rPr lang="de-DE" dirty="0" smtClean="0"/>
              <a:t> </a:t>
            </a:r>
            <a:r>
              <a:rPr lang="de-DE" dirty="0" err="1" smtClean="0"/>
              <a:t>tasks</a:t>
            </a:r>
            <a:r>
              <a:rPr lang="de-DE" dirty="0" smtClean="0"/>
              <a:t> </a:t>
            </a:r>
            <a:r>
              <a:rPr lang="de-DE" dirty="0" err="1" smtClean="0"/>
              <a:t>and</a:t>
            </a:r>
            <a:r>
              <a:rPr lang="de-DE" dirty="0" smtClean="0"/>
              <a:t> </a:t>
            </a:r>
            <a:r>
              <a:rPr lang="de-DE" dirty="0" err="1" smtClean="0"/>
              <a:t>competencies</a:t>
            </a:r>
            <a:r>
              <a:rPr lang="de-DE" dirty="0" smtClean="0"/>
              <a:t> </a:t>
            </a:r>
            <a:r>
              <a:rPr lang="de-DE" dirty="0" err="1" smtClean="0"/>
              <a:t>of</a:t>
            </a:r>
            <a:r>
              <a:rPr lang="de-DE" dirty="0" smtClean="0"/>
              <a:t> a </a:t>
            </a:r>
            <a:r>
              <a:rPr lang="de-DE" dirty="0" err="1" smtClean="0"/>
              <a:t>FVA</a:t>
            </a:r>
            <a:r>
              <a:rPr lang="de-DE" dirty="0" smtClean="0"/>
              <a:t> </a:t>
            </a:r>
            <a:r>
              <a:rPr lang="de-DE" dirty="0" err="1" smtClean="0"/>
              <a:t>desk</a:t>
            </a:r>
            <a:r>
              <a:rPr lang="de-DE" dirty="0" smtClean="0"/>
              <a:t>?</a:t>
            </a:r>
            <a:endParaRPr lang="de-DE" dirty="0"/>
          </a:p>
        </p:txBody>
      </p:sp>
      <p:sp>
        <p:nvSpPr>
          <p:cNvPr id="21" name="Rechteck 20"/>
          <p:cNvSpPr/>
          <p:nvPr/>
        </p:nvSpPr>
        <p:spPr>
          <a:xfrm>
            <a:off x="3612144" y="2145745"/>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err="1" smtClean="0">
                <a:solidFill>
                  <a:schemeClr val="bg1"/>
                </a:solidFill>
              </a:rPr>
              <a:t>FVA</a:t>
            </a:r>
            <a:r>
              <a:rPr lang="en-GB" sz="1400" b="1" dirty="0" smtClean="0">
                <a:solidFill>
                  <a:schemeClr val="bg1"/>
                </a:solidFill>
              </a:rPr>
              <a:t> Management</a:t>
            </a:r>
          </a:p>
        </p:txBody>
      </p:sp>
      <p:sp>
        <p:nvSpPr>
          <p:cNvPr id="22" name="Textfeld 21"/>
          <p:cNvSpPr txBox="1"/>
          <p:nvPr/>
        </p:nvSpPr>
        <p:spPr>
          <a:xfrm>
            <a:off x="3656857" y="3356991"/>
            <a:ext cx="2304256" cy="1723549"/>
          </a:xfrm>
          <a:prstGeom prst="rect">
            <a:avLst/>
          </a:prstGeom>
          <a:noFill/>
        </p:spPr>
        <p:txBody>
          <a:bodyPr wrap="square" lIns="0" tIns="0" rIns="0" bIns="0" rtlCol="0">
            <a:spAutoFit/>
          </a:bodyPr>
          <a:lstStyle/>
          <a:p>
            <a:pPr marL="177800" indent="-177800">
              <a:buClr>
                <a:schemeClr val="bg1">
                  <a:lumMod val="50000"/>
                </a:schemeClr>
              </a:buClr>
              <a:buFont typeface="Wingdings" pitchFamily="2" charset="2"/>
              <a:buChar char="§"/>
            </a:pPr>
            <a:r>
              <a:rPr lang="de-DE" sz="1400" dirty="0" err="1" smtClean="0"/>
              <a:t>No</a:t>
            </a:r>
            <a:r>
              <a:rPr lang="de-DE" sz="1400" dirty="0" smtClean="0"/>
              <a:t> </a:t>
            </a:r>
            <a:r>
              <a:rPr lang="de-DE" sz="1400" dirty="0" err="1" smtClean="0"/>
              <a:t>market</a:t>
            </a:r>
            <a:r>
              <a:rPr lang="de-DE" sz="1400" dirty="0" smtClean="0"/>
              <a:t> </a:t>
            </a:r>
            <a:r>
              <a:rPr lang="de-DE" sz="1400" dirty="0" err="1" smtClean="0"/>
              <a:t>access</a:t>
            </a:r>
            <a:endParaRPr lang="de-DE" sz="1400" dirty="0" smtClean="0"/>
          </a:p>
          <a:p>
            <a:pPr marL="177800" indent="-177800">
              <a:buClr>
                <a:schemeClr val="bg1">
                  <a:lumMod val="50000"/>
                </a:schemeClr>
              </a:buClr>
              <a:buFont typeface="Wingdings" pitchFamily="2" charset="2"/>
              <a:buChar char="§"/>
            </a:pPr>
            <a:r>
              <a:rPr lang="de-DE" sz="1400" dirty="0" err="1" smtClean="0"/>
              <a:t>Hedging</a:t>
            </a:r>
            <a:r>
              <a:rPr lang="de-DE" sz="1400" dirty="0" smtClean="0"/>
              <a:t> via </a:t>
            </a:r>
            <a:r>
              <a:rPr lang="de-DE" sz="1400" dirty="0" err="1" smtClean="0"/>
              <a:t>internal</a:t>
            </a:r>
            <a:r>
              <a:rPr lang="de-DE" sz="1400" dirty="0" smtClean="0"/>
              <a:t> </a:t>
            </a:r>
            <a:r>
              <a:rPr lang="de-DE" sz="1400" dirty="0" err="1" smtClean="0"/>
              <a:t>funding</a:t>
            </a:r>
            <a:r>
              <a:rPr lang="de-DE" sz="1400" dirty="0" smtClean="0"/>
              <a:t> </a:t>
            </a:r>
            <a:r>
              <a:rPr lang="de-DE" sz="1400" dirty="0" err="1" smtClean="0"/>
              <a:t>tickets</a:t>
            </a:r>
            <a:endParaRPr lang="de-DE" sz="1400" dirty="0" smtClean="0"/>
          </a:p>
          <a:p>
            <a:pPr marL="177800" indent="-177800">
              <a:buClr>
                <a:schemeClr val="bg1">
                  <a:lumMod val="50000"/>
                </a:schemeClr>
              </a:buClr>
              <a:buFont typeface="Wingdings" pitchFamily="2" charset="2"/>
              <a:buChar char="§"/>
            </a:pPr>
            <a:r>
              <a:rPr lang="de-DE" sz="1400" dirty="0" err="1" smtClean="0"/>
              <a:t>Decision</a:t>
            </a:r>
            <a:r>
              <a:rPr lang="de-DE" sz="1400" dirty="0" smtClean="0"/>
              <a:t> on </a:t>
            </a:r>
            <a:r>
              <a:rPr lang="de-DE" sz="1400" dirty="0" err="1" smtClean="0"/>
              <a:t>hedge</a:t>
            </a:r>
            <a:r>
              <a:rPr lang="de-DE" sz="1400" dirty="0" smtClean="0"/>
              <a:t> </a:t>
            </a:r>
            <a:r>
              <a:rPr lang="de-DE" sz="1400" dirty="0" err="1" smtClean="0"/>
              <a:t>strategies</a:t>
            </a:r>
            <a:r>
              <a:rPr lang="de-DE" sz="1400" dirty="0" smtClean="0"/>
              <a:t> </a:t>
            </a:r>
            <a:r>
              <a:rPr lang="de-DE" sz="1400" dirty="0" err="1" smtClean="0"/>
              <a:t>term</a:t>
            </a:r>
            <a:r>
              <a:rPr lang="de-DE" sz="1400" dirty="0" smtClean="0"/>
              <a:t> </a:t>
            </a:r>
            <a:r>
              <a:rPr lang="de-DE" sz="1400" dirty="0" err="1" smtClean="0"/>
              <a:t>hedge</a:t>
            </a:r>
            <a:r>
              <a:rPr lang="de-DE" sz="1400" dirty="0" smtClean="0"/>
              <a:t> / </a:t>
            </a:r>
            <a:r>
              <a:rPr lang="de-DE" sz="1400" dirty="0" err="1" smtClean="0"/>
              <a:t>buffer</a:t>
            </a:r>
            <a:endParaRPr lang="de-DE" sz="1400" dirty="0" smtClean="0"/>
          </a:p>
          <a:p>
            <a:pPr marL="177800" indent="-177800">
              <a:buClr>
                <a:schemeClr val="bg1">
                  <a:lumMod val="50000"/>
                </a:schemeClr>
              </a:buClr>
              <a:buFont typeface="Wingdings" pitchFamily="2" charset="2"/>
              <a:buChar char="§"/>
            </a:pPr>
            <a:r>
              <a:rPr lang="de-DE" sz="1400" dirty="0" smtClean="0"/>
              <a:t>Consulting </a:t>
            </a:r>
            <a:r>
              <a:rPr lang="de-DE" sz="1400" dirty="0" err="1" smtClean="0"/>
              <a:t>role</a:t>
            </a:r>
            <a:r>
              <a:rPr lang="de-DE" sz="1400" dirty="0" smtClean="0"/>
              <a:t> </a:t>
            </a:r>
            <a:r>
              <a:rPr lang="de-DE" sz="1400" dirty="0" err="1" smtClean="0"/>
              <a:t>for</a:t>
            </a:r>
            <a:r>
              <a:rPr lang="de-DE" sz="1400" dirty="0" smtClean="0"/>
              <a:t> </a:t>
            </a:r>
            <a:r>
              <a:rPr lang="de-DE" sz="1400" dirty="0" err="1" smtClean="0"/>
              <a:t>trading</a:t>
            </a:r>
            <a:r>
              <a:rPr lang="de-DE" sz="1400" dirty="0" smtClean="0"/>
              <a:t> </a:t>
            </a:r>
            <a:r>
              <a:rPr lang="de-DE" sz="1400" dirty="0" err="1" smtClean="0"/>
              <a:t>and</a:t>
            </a:r>
            <a:r>
              <a:rPr lang="de-DE" sz="1400" dirty="0" smtClean="0"/>
              <a:t> </a:t>
            </a:r>
            <a:r>
              <a:rPr lang="de-DE" sz="1400" dirty="0" err="1" smtClean="0"/>
              <a:t>treasury</a:t>
            </a:r>
            <a:r>
              <a:rPr lang="de-DE" sz="1400" dirty="0" smtClean="0"/>
              <a:t> </a:t>
            </a:r>
            <a:endParaRPr lang="de-DE" sz="1400" dirty="0" smtClean="0"/>
          </a:p>
        </p:txBody>
      </p:sp>
      <p:sp>
        <p:nvSpPr>
          <p:cNvPr id="23" name="Rechteck 22"/>
          <p:cNvSpPr/>
          <p:nvPr/>
        </p:nvSpPr>
        <p:spPr>
          <a:xfrm>
            <a:off x="7086736" y="2136338"/>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A/P Mgt. </a:t>
            </a:r>
          </a:p>
          <a:p>
            <a:pPr algn="ctr"/>
            <a:r>
              <a:rPr lang="en-GB" sz="1400" b="1" dirty="0" smtClean="0">
                <a:solidFill>
                  <a:schemeClr val="bg1"/>
                </a:solidFill>
              </a:rPr>
              <a:t>Treasury</a:t>
            </a:r>
          </a:p>
        </p:txBody>
      </p:sp>
      <p:sp>
        <p:nvSpPr>
          <p:cNvPr id="24" name="Pfeil nach rechts 23"/>
          <p:cNvSpPr/>
          <p:nvPr/>
        </p:nvSpPr>
        <p:spPr>
          <a:xfrm>
            <a:off x="2363119" y="2348880"/>
            <a:ext cx="978408"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5673080" y="1845985"/>
            <a:ext cx="1224136" cy="430887"/>
          </a:xfrm>
          <a:prstGeom prst="rect">
            <a:avLst/>
          </a:prstGeom>
          <a:noFill/>
        </p:spPr>
        <p:txBody>
          <a:bodyPr wrap="square" lIns="0" tIns="0" rIns="0" bIns="0" rtlCol="0">
            <a:spAutoFit/>
          </a:bodyPr>
          <a:lstStyle/>
          <a:p>
            <a:pPr algn="ctr"/>
            <a:r>
              <a:rPr lang="de-DE" sz="1400" dirty="0" smtClean="0"/>
              <a:t>Liquidity </a:t>
            </a:r>
            <a:r>
              <a:rPr lang="de-DE" sz="1400" dirty="0" err="1" smtClean="0"/>
              <a:t>spread</a:t>
            </a:r>
            <a:r>
              <a:rPr lang="de-DE" sz="1400" dirty="0" smtClean="0"/>
              <a:t> </a:t>
            </a:r>
            <a:r>
              <a:rPr lang="de-DE" sz="1400" dirty="0" err="1" smtClean="0"/>
              <a:t>risk</a:t>
            </a:r>
            <a:endParaRPr lang="de-DE" sz="1400" dirty="0" smtClean="0"/>
          </a:p>
        </p:txBody>
      </p:sp>
      <p:sp>
        <p:nvSpPr>
          <p:cNvPr id="26" name="Rechteck 25"/>
          <p:cNvSpPr/>
          <p:nvPr/>
        </p:nvSpPr>
        <p:spPr>
          <a:xfrm>
            <a:off x="272515" y="2132856"/>
            <a:ext cx="1872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smtClean="0">
                <a:solidFill>
                  <a:schemeClr val="bg1"/>
                </a:solidFill>
              </a:rPr>
              <a:t>Trading unit</a:t>
            </a:r>
          </a:p>
        </p:txBody>
      </p:sp>
      <p:sp>
        <p:nvSpPr>
          <p:cNvPr id="27" name="Pfeil nach rechts 26"/>
          <p:cNvSpPr/>
          <p:nvPr/>
        </p:nvSpPr>
        <p:spPr>
          <a:xfrm>
            <a:off x="5745088" y="2354655"/>
            <a:ext cx="978408"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2262200" y="1844824"/>
            <a:ext cx="1224136" cy="430887"/>
          </a:xfrm>
          <a:prstGeom prst="rect">
            <a:avLst/>
          </a:prstGeom>
          <a:noFill/>
        </p:spPr>
        <p:txBody>
          <a:bodyPr wrap="square" lIns="0" tIns="0" rIns="0" bIns="0" rtlCol="0">
            <a:spAutoFit/>
          </a:bodyPr>
          <a:lstStyle/>
          <a:p>
            <a:pPr algn="ctr"/>
            <a:r>
              <a:rPr lang="de-DE" sz="1400" dirty="0" err="1" smtClean="0"/>
              <a:t>FVA</a:t>
            </a:r>
            <a:r>
              <a:rPr lang="de-DE" sz="1400" dirty="0" smtClean="0"/>
              <a:t> „</a:t>
            </a:r>
            <a:r>
              <a:rPr lang="de-DE" sz="1400" dirty="0" err="1" smtClean="0"/>
              <a:t>cost</a:t>
            </a:r>
            <a:r>
              <a:rPr lang="de-DE" sz="1400" dirty="0" smtClean="0"/>
              <a:t>/</a:t>
            </a:r>
            <a:r>
              <a:rPr lang="de-DE" sz="1400" dirty="0" err="1" smtClean="0"/>
              <a:t>benefit</a:t>
            </a:r>
            <a:r>
              <a:rPr lang="de-DE" sz="1400" dirty="0" smtClean="0"/>
              <a:t>“</a:t>
            </a:r>
          </a:p>
        </p:txBody>
      </p:sp>
      <p:sp>
        <p:nvSpPr>
          <p:cNvPr id="29" name="Textfeld 28"/>
          <p:cNvSpPr txBox="1"/>
          <p:nvPr/>
        </p:nvSpPr>
        <p:spPr>
          <a:xfrm>
            <a:off x="272480" y="3356991"/>
            <a:ext cx="1872233" cy="430887"/>
          </a:xfrm>
          <a:prstGeom prst="rect">
            <a:avLst/>
          </a:prstGeom>
          <a:noFill/>
        </p:spPr>
        <p:txBody>
          <a:bodyPr wrap="square" lIns="0" tIns="0" rIns="0" bIns="0" rtlCol="0">
            <a:spAutoFit/>
          </a:bodyPr>
          <a:lstStyle/>
          <a:p>
            <a:pPr marL="177800" indent="-177800">
              <a:buClr>
                <a:schemeClr val="bg1">
                  <a:lumMod val="50000"/>
                </a:schemeClr>
              </a:buClr>
              <a:buFont typeface="Wingdings" pitchFamily="2" charset="2"/>
              <a:buChar char="§"/>
            </a:pPr>
            <a:r>
              <a:rPr lang="de-DE" sz="1400" dirty="0" smtClean="0"/>
              <a:t>Derivatives </a:t>
            </a:r>
            <a:r>
              <a:rPr lang="de-DE" sz="1400" dirty="0" err="1" smtClean="0"/>
              <a:t>trading</a:t>
            </a:r>
            <a:r>
              <a:rPr lang="de-DE" sz="1400" dirty="0" smtClean="0"/>
              <a:t> in </a:t>
            </a:r>
            <a:r>
              <a:rPr lang="de-DE" sz="1400" dirty="0" err="1" smtClean="0"/>
              <a:t>the</a:t>
            </a:r>
            <a:r>
              <a:rPr lang="de-DE" sz="1400" dirty="0" smtClean="0"/>
              <a:t> </a:t>
            </a:r>
            <a:r>
              <a:rPr lang="de-DE" sz="1400" dirty="0" err="1" smtClean="0"/>
              <a:t>market</a:t>
            </a:r>
            <a:endParaRPr lang="de-DE" sz="1400" dirty="0" smtClean="0"/>
          </a:p>
        </p:txBody>
      </p:sp>
      <p:sp>
        <p:nvSpPr>
          <p:cNvPr id="30" name="Textfeld 29"/>
          <p:cNvSpPr txBox="1"/>
          <p:nvPr/>
        </p:nvSpPr>
        <p:spPr>
          <a:xfrm>
            <a:off x="7086909" y="3360474"/>
            <a:ext cx="2402595" cy="1508105"/>
          </a:xfrm>
          <a:prstGeom prst="rect">
            <a:avLst/>
          </a:prstGeom>
          <a:noFill/>
        </p:spPr>
        <p:txBody>
          <a:bodyPr wrap="square" lIns="0" tIns="0" rIns="0" bIns="0" rtlCol="0">
            <a:spAutoFit/>
          </a:bodyPr>
          <a:lstStyle/>
          <a:p>
            <a:pPr marL="177800" indent="-177800">
              <a:buClr>
                <a:schemeClr val="bg1">
                  <a:lumMod val="50000"/>
                </a:schemeClr>
              </a:buClr>
              <a:buFont typeface="Wingdings" pitchFamily="2" charset="2"/>
              <a:buChar char="§"/>
            </a:pPr>
            <a:r>
              <a:rPr lang="de-DE" sz="1400" dirty="0" smtClean="0"/>
              <a:t>Limit </a:t>
            </a:r>
            <a:r>
              <a:rPr lang="de-DE" sz="1400" dirty="0" err="1" smtClean="0"/>
              <a:t>management</a:t>
            </a:r>
            <a:r>
              <a:rPr lang="de-DE" sz="1400" dirty="0" smtClean="0"/>
              <a:t> </a:t>
            </a:r>
            <a:r>
              <a:rPr lang="de-DE" sz="1400" dirty="0" err="1" smtClean="0"/>
              <a:t>for</a:t>
            </a:r>
            <a:r>
              <a:rPr lang="de-DE" sz="1400" dirty="0" smtClean="0"/>
              <a:t> </a:t>
            </a:r>
            <a:r>
              <a:rPr lang="de-DE" sz="1400" dirty="0" err="1" smtClean="0"/>
              <a:t>buffer</a:t>
            </a:r>
            <a:r>
              <a:rPr lang="de-DE" sz="1400" dirty="0" smtClean="0"/>
              <a:t> </a:t>
            </a:r>
            <a:r>
              <a:rPr lang="de-DE" sz="1400" dirty="0" err="1" smtClean="0"/>
              <a:t>funding</a:t>
            </a:r>
            <a:r>
              <a:rPr lang="de-DE" sz="1400" dirty="0" smtClean="0"/>
              <a:t> </a:t>
            </a:r>
            <a:r>
              <a:rPr lang="de-DE" sz="1400" dirty="0" err="1" smtClean="0"/>
              <a:t>of</a:t>
            </a:r>
            <a:r>
              <a:rPr lang="de-DE" sz="1400" dirty="0" smtClean="0"/>
              <a:t> </a:t>
            </a:r>
            <a:r>
              <a:rPr lang="de-DE" sz="1400" dirty="0" err="1" smtClean="0"/>
              <a:t>FVA</a:t>
            </a:r>
            <a:r>
              <a:rPr lang="de-DE" sz="1400" dirty="0" smtClean="0"/>
              <a:t> </a:t>
            </a:r>
            <a:r>
              <a:rPr lang="de-DE" sz="1400" dirty="0" err="1" smtClean="0"/>
              <a:t>desk</a:t>
            </a:r>
            <a:r>
              <a:rPr lang="de-DE" sz="1400" dirty="0" smtClean="0"/>
              <a:t> </a:t>
            </a:r>
            <a:r>
              <a:rPr lang="de-DE" sz="1400" dirty="0" err="1" smtClean="0"/>
              <a:t>to</a:t>
            </a:r>
            <a:r>
              <a:rPr lang="de-DE" sz="1400" dirty="0" smtClean="0"/>
              <a:t> </a:t>
            </a:r>
            <a:r>
              <a:rPr lang="de-DE" sz="1400" dirty="0" err="1" smtClean="0"/>
              <a:t>make</a:t>
            </a:r>
            <a:r>
              <a:rPr lang="de-DE" sz="1400" dirty="0" smtClean="0"/>
              <a:t> </a:t>
            </a:r>
            <a:r>
              <a:rPr lang="de-DE" sz="1400" dirty="0" err="1" smtClean="0"/>
              <a:t>sure</a:t>
            </a:r>
            <a:r>
              <a:rPr lang="de-DE" sz="1400" dirty="0" smtClean="0"/>
              <a:t> </a:t>
            </a:r>
            <a:r>
              <a:rPr lang="de-DE" sz="1400" dirty="0" err="1" smtClean="0"/>
              <a:t>treasury</a:t>
            </a:r>
            <a:r>
              <a:rPr lang="de-DE" sz="1400" dirty="0" smtClean="0"/>
              <a:t> </a:t>
            </a:r>
            <a:r>
              <a:rPr lang="de-DE" sz="1400" dirty="0" err="1" smtClean="0"/>
              <a:t>leads</a:t>
            </a:r>
            <a:r>
              <a:rPr lang="de-DE" sz="1400" dirty="0" smtClean="0"/>
              <a:t> </a:t>
            </a:r>
            <a:r>
              <a:rPr lang="de-DE" sz="1400" dirty="0" err="1" smtClean="0"/>
              <a:t>the</a:t>
            </a:r>
            <a:r>
              <a:rPr lang="de-DE" sz="1400" dirty="0" smtClean="0"/>
              <a:t> </a:t>
            </a:r>
            <a:r>
              <a:rPr lang="de-DE" sz="1400" dirty="0" err="1" smtClean="0"/>
              <a:t>term</a:t>
            </a:r>
            <a:r>
              <a:rPr lang="de-DE" sz="1400" dirty="0" smtClean="0"/>
              <a:t> </a:t>
            </a:r>
            <a:r>
              <a:rPr lang="de-DE" sz="1400" dirty="0" err="1" smtClean="0"/>
              <a:t>transformation</a:t>
            </a:r>
            <a:r>
              <a:rPr lang="de-DE" sz="1400" dirty="0" smtClean="0"/>
              <a:t> </a:t>
            </a:r>
          </a:p>
          <a:p>
            <a:pPr marL="177800" indent="-177800">
              <a:buClr>
                <a:schemeClr val="bg1">
                  <a:lumMod val="50000"/>
                </a:schemeClr>
              </a:buClr>
              <a:buFont typeface="Wingdings" pitchFamily="2" charset="2"/>
              <a:buChar char="§"/>
            </a:pPr>
            <a:r>
              <a:rPr lang="de-DE" sz="1400" dirty="0" smtClean="0"/>
              <a:t>Market </a:t>
            </a:r>
            <a:r>
              <a:rPr lang="de-DE" sz="1400" dirty="0" err="1" smtClean="0"/>
              <a:t>access</a:t>
            </a:r>
            <a:r>
              <a:rPr lang="de-DE" sz="1400" dirty="0" smtClean="0"/>
              <a:t> </a:t>
            </a:r>
            <a:r>
              <a:rPr lang="de-DE" sz="1400" dirty="0" err="1" smtClean="0"/>
              <a:t>to</a:t>
            </a:r>
            <a:r>
              <a:rPr lang="de-DE" sz="1400" dirty="0" smtClean="0"/>
              <a:t> </a:t>
            </a:r>
            <a:r>
              <a:rPr lang="de-DE" sz="1400" dirty="0" err="1" smtClean="0"/>
              <a:t>secured</a:t>
            </a:r>
            <a:r>
              <a:rPr lang="de-DE" sz="1400" dirty="0" smtClean="0"/>
              <a:t> </a:t>
            </a:r>
            <a:r>
              <a:rPr lang="de-DE" sz="1400" dirty="0" err="1" smtClean="0"/>
              <a:t>and</a:t>
            </a:r>
            <a:r>
              <a:rPr lang="de-DE" sz="1400" dirty="0" smtClean="0"/>
              <a:t> </a:t>
            </a:r>
            <a:r>
              <a:rPr lang="de-DE" sz="1400" dirty="0" err="1" smtClean="0"/>
              <a:t>unsecured</a:t>
            </a:r>
            <a:r>
              <a:rPr lang="de-DE" sz="1400" dirty="0" smtClean="0"/>
              <a:t> </a:t>
            </a:r>
            <a:r>
              <a:rPr lang="de-DE" sz="1400" dirty="0" err="1" smtClean="0"/>
              <a:t>funding</a:t>
            </a:r>
            <a:endParaRPr lang="de-DE" sz="1400" dirty="0" smtClean="0"/>
          </a:p>
          <a:p>
            <a:pPr marL="177800" indent="-177800">
              <a:buClr>
                <a:schemeClr val="bg1">
                  <a:lumMod val="50000"/>
                </a:schemeClr>
              </a:buClr>
              <a:buFont typeface="Wingdings" pitchFamily="2" charset="2"/>
              <a:buChar char="§"/>
            </a:pPr>
            <a:endParaRPr lang="de-DE" sz="1400" dirty="0" smtClean="0"/>
          </a:p>
        </p:txBody>
      </p:sp>
      <p:sp>
        <p:nvSpPr>
          <p:cNvPr id="31" name="Rechteck 10"/>
          <p:cNvSpPr>
            <a:spLocks noChangeArrowheads="1"/>
          </p:cNvSpPr>
          <p:nvPr/>
        </p:nvSpPr>
        <p:spPr bwMode="gray">
          <a:xfrm>
            <a:off x="706220" y="5767299"/>
            <a:ext cx="8500368" cy="482045"/>
          </a:xfrm>
          <a:prstGeom prst="rect">
            <a:avLst/>
          </a:prstGeom>
          <a:solidFill>
            <a:srgbClr val="C3DEE2"/>
          </a:solidFill>
          <a:ln w="6350" algn="ctr">
            <a:solidFill>
              <a:srgbClr val="B4C4DC"/>
            </a:solidFill>
            <a:round/>
            <a:headEnd/>
            <a:tailEnd/>
          </a:ln>
        </p:spPr>
        <p:txBody>
          <a:bodyPr wrap="none" lIns="0" tIns="0" rIns="0" bIns="0" anchor="ctr"/>
          <a:lstStyle/>
          <a:p>
            <a:pPr marL="648000" lvl="4" indent="-168275" defTabSz="330200" eaLnBrk="0" hangingPunct="0">
              <a:lnSpc>
                <a:spcPct val="90000"/>
              </a:lnSpc>
              <a:spcBef>
                <a:spcPts val="600"/>
              </a:spcBef>
              <a:buClr>
                <a:srgbClr val="97989A"/>
              </a:buClr>
              <a:tabLst>
                <a:tab pos="8521700" algn="r"/>
              </a:tabLst>
              <a:defRPr/>
            </a:pPr>
            <a:r>
              <a:rPr lang="en-US" altLang="de-DE" sz="1400" noProof="1" smtClean="0">
                <a:solidFill>
                  <a:srgbClr val="000000"/>
                </a:solidFill>
                <a:latin typeface="+mn-lt"/>
                <a:cs typeface="Arial" pitchFamily="34" charset="0"/>
              </a:rPr>
              <a:t>	FVA desk is not a liquidity trader but transforms the liquidity position into term funding an </a:t>
            </a:r>
            <a:br>
              <a:rPr lang="en-US" altLang="de-DE" sz="1400" noProof="1" smtClean="0">
                <a:solidFill>
                  <a:srgbClr val="000000"/>
                </a:solidFill>
                <a:latin typeface="+mn-lt"/>
                <a:cs typeface="Arial" pitchFamily="34" charset="0"/>
              </a:rPr>
            </a:br>
            <a:r>
              <a:rPr lang="en-US" altLang="de-DE" sz="1400" noProof="1" smtClean="0">
                <a:solidFill>
                  <a:srgbClr val="000000"/>
                </a:solidFill>
                <a:latin typeface="+mn-lt"/>
                <a:cs typeface="Arial" pitchFamily="34" charset="0"/>
              </a:rPr>
              <a:t>liquidity buffer cost and transfers it to treasury</a:t>
            </a:r>
          </a:p>
        </p:txBody>
      </p:sp>
      <p:sp>
        <p:nvSpPr>
          <p:cNvPr id="32" name="Richtungspfeil 12"/>
          <p:cNvSpPr>
            <a:spLocks noChangeArrowheads="1"/>
          </p:cNvSpPr>
          <p:nvPr/>
        </p:nvSpPr>
        <p:spPr bwMode="gray">
          <a:xfrm>
            <a:off x="693930" y="5760909"/>
            <a:ext cx="419386" cy="482045"/>
          </a:xfrm>
          <a:prstGeom prst="homePlate">
            <a:avLst>
              <a:gd name="adj" fmla="val 22907"/>
            </a:avLst>
          </a:prstGeom>
          <a:solidFill>
            <a:srgbClr val="4DA0B0"/>
          </a:solidFill>
          <a:ln w="6350" algn="ctr">
            <a:solidFill>
              <a:srgbClr val="9FB6D9"/>
            </a:solidFill>
            <a:round/>
            <a:headEnd/>
            <a:tailEnd/>
          </a:ln>
        </p:spPr>
        <p:txBody>
          <a:bodyPr wrap="none" lIns="90000" tIns="46800" rIns="90000" bIns="46800" anchor="ct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33" name="Textfeld 32"/>
          <p:cNvSpPr txBox="1"/>
          <p:nvPr/>
        </p:nvSpPr>
        <p:spPr>
          <a:xfrm>
            <a:off x="5673080" y="2926105"/>
            <a:ext cx="1224136" cy="430887"/>
          </a:xfrm>
          <a:prstGeom prst="rect">
            <a:avLst/>
          </a:prstGeom>
          <a:noFill/>
        </p:spPr>
        <p:txBody>
          <a:bodyPr wrap="square" lIns="0" tIns="0" rIns="0" bIns="0" rtlCol="0">
            <a:spAutoFit/>
          </a:bodyPr>
          <a:lstStyle/>
          <a:p>
            <a:pPr algn="ctr"/>
            <a:r>
              <a:rPr lang="de-DE" sz="1400" dirty="0" smtClean="0"/>
              <a:t>Liquidity </a:t>
            </a:r>
            <a:r>
              <a:rPr lang="de-DE" sz="1400" dirty="0" err="1" smtClean="0"/>
              <a:t>buffer</a:t>
            </a:r>
            <a:r>
              <a:rPr lang="de-DE" sz="1400" dirty="0" smtClean="0"/>
              <a:t> </a:t>
            </a:r>
            <a:r>
              <a:rPr lang="de-DE" sz="1400" dirty="0" err="1" smtClean="0"/>
              <a:t>cost</a:t>
            </a:r>
            <a:endParaRPr lang="de-DE" sz="1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3050" y="3789363"/>
            <a:ext cx="4013350" cy="2376487"/>
          </a:xfrm>
        </p:spPr>
        <p:txBody>
          <a:bodyPr anchor="b">
            <a:normAutofit/>
          </a:bodyPr>
          <a:lstStyle/>
          <a:p>
            <a:r>
              <a:rPr lang="en-GB" dirty="0"/>
              <a:t>© 2013 KPMG AG Wirtschaftsprüfungsgesellschaft, is a subsidiary of KPMG Europe LLP and a member firm of the KPMG network of independent member firms affiliated with KPMG International,</a:t>
            </a:r>
            <a:br>
              <a:rPr lang="en-GB" dirty="0"/>
            </a:br>
            <a:r>
              <a:rPr lang="en-GB" dirty="0"/>
              <a:t> a Swiss cooperative. All rights reserved. This document is confidential and its circulation and use are restricted. KPMG and the KPMG logo are registered trademarks of KPMG International. </a:t>
            </a:r>
          </a:p>
          <a:p>
            <a:r>
              <a:rPr lang="en-GB" dirty="0" smtClean="0"/>
              <a:t>The </a:t>
            </a:r>
            <a:r>
              <a:rPr lang="en-GB" dirty="0"/>
              <a:t>KPMG name, logo and “cutting through complexity” are registered trademarks or trademarks of KPMG International. </a:t>
            </a:r>
          </a:p>
        </p:txBody>
      </p:sp>
      <p:sp>
        <p:nvSpPr>
          <p:cNvPr id="3" name="Text Box 37"/>
          <p:cNvSpPr txBox="1">
            <a:spLocks noChangeArrowheads="1"/>
          </p:cNvSpPr>
          <p:nvPr/>
        </p:nvSpPr>
        <p:spPr bwMode="gray">
          <a:xfrm>
            <a:off x="6508386" y="1510672"/>
            <a:ext cx="2456955" cy="1300356"/>
          </a:xfrm>
          <a:prstGeom prst="rect">
            <a:avLst/>
          </a:prstGeom>
          <a:noFill/>
          <a:ln w="9525">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lang="de-DE" sz="1200" b="1" kern="0" dirty="0" smtClean="0">
                <a:solidFill>
                  <a:sysClr val="windowText" lastClr="000000"/>
                </a:solidFill>
              </a:rPr>
              <a:t>Matthias Peter</a:t>
            </a:r>
            <a:endParaRPr kumimoji="0" lang="en-GB" sz="12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rPr>
              <a:t>Partner</a:t>
            </a:r>
          </a:p>
          <a:p>
            <a:pPr marL="0" marR="0" lvl="0" indent="0" defTabSz="914400" eaLnBrk="1" fontAlgn="auto" latinLnBrk="0" hangingPunct="1">
              <a:lnSpc>
                <a:spcPct val="100000"/>
              </a:lnSpc>
              <a:spcBef>
                <a:spcPts val="30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rPr>
              <a:t>Market Risk Management</a:t>
            </a:r>
          </a:p>
          <a:p>
            <a:pPr lvl="0">
              <a:spcBef>
                <a:spcPts val="300"/>
              </a:spcBef>
              <a:defRPr/>
            </a:pPr>
            <a:r>
              <a:rPr lang="de-DE" sz="1200" kern="0" dirty="0" smtClean="0">
                <a:solidFill>
                  <a:sysClr val="windowText" lastClr="000000"/>
                </a:solidFill>
              </a:rPr>
              <a:t>Mobile</a:t>
            </a:r>
            <a:r>
              <a:rPr kumimoji="0" lang="de-DE" sz="1200" b="0" i="0" u="none" strike="noStrike" kern="0" cap="none" spc="0" normalizeH="0" baseline="0" noProof="0" dirty="0" smtClean="0">
                <a:ln>
                  <a:noFill/>
                </a:ln>
                <a:solidFill>
                  <a:sysClr val="windowText" lastClr="000000"/>
                </a:solidFill>
                <a:effectLst/>
                <a:uLnTx/>
                <a:uFillTx/>
              </a:rPr>
              <a:t>  </a:t>
            </a:r>
            <a:r>
              <a:rPr lang="de-DE" sz="1200" kern="0" dirty="0" smtClean="0">
                <a:solidFill>
                  <a:sysClr val="windowText" lastClr="000000"/>
                </a:solidFill>
              </a:rPr>
              <a:t>+49 172 3006809</a:t>
            </a:r>
            <a:endParaRPr kumimoji="0" lang="de-DE" sz="1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lang="de-DE" sz="1200" kern="0" dirty="0" smtClean="0">
                <a:solidFill>
                  <a:sysClr val="windowText" lastClr="000000"/>
                </a:solidFill>
                <a:hlinkClick r:id="rId2"/>
              </a:rPr>
              <a:t>matthiaspeter</a:t>
            </a:r>
            <a:r>
              <a:rPr kumimoji="0" lang="de-DE" sz="1200" b="0" i="0" u="none" strike="noStrike" kern="0" cap="none" spc="0" normalizeH="0" baseline="0" noProof="0" dirty="0" smtClean="0">
                <a:ln>
                  <a:noFill/>
                </a:ln>
                <a:solidFill>
                  <a:sysClr val="windowText" lastClr="000000"/>
                </a:solidFill>
                <a:effectLst/>
                <a:uLnTx/>
                <a:uFillTx/>
                <a:hlinkClick r:id="rId2"/>
              </a:rPr>
              <a:t>@</a:t>
            </a:r>
            <a:r>
              <a:rPr kumimoji="0" lang="de-DE" sz="1200" b="0" i="0" u="none" strike="noStrike" kern="0" cap="none" spc="0" normalizeH="0" baseline="0" noProof="0" dirty="0" err="1" smtClean="0">
                <a:ln>
                  <a:noFill/>
                </a:ln>
                <a:solidFill>
                  <a:sysClr val="windowText" lastClr="000000"/>
                </a:solidFill>
                <a:effectLst/>
                <a:uLnTx/>
                <a:uFillTx/>
                <a:hlinkClick r:id="rId2"/>
              </a:rPr>
              <a:t>kpmg.com</a:t>
            </a:r>
            <a:r>
              <a:rPr kumimoji="0" lang="de-DE" sz="1200" b="0" i="0" u="none" strike="noStrike" kern="0" cap="none" spc="0" normalizeH="0" baseline="0" noProof="0" dirty="0" smtClean="0">
                <a:ln>
                  <a:noFill/>
                </a:ln>
                <a:solidFill>
                  <a:sysClr val="windowText" lastClr="000000"/>
                </a:solidFill>
                <a:effectLst/>
                <a:uLnTx/>
                <a:uFillTx/>
              </a:rPr>
              <a:t> </a:t>
            </a:r>
          </a:p>
          <a:p>
            <a:pPr lvl="0">
              <a:spcBef>
                <a:spcPts val="300"/>
              </a:spcBef>
              <a:defRPr/>
            </a:pPr>
            <a:endParaRPr lang="de-DE" sz="1200" b="1" kern="0" dirty="0" smtClean="0">
              <a:solidFill>
                <a:sysClr val="windowText" lastClr="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273051" y="1772816"/>
            <a:ext cx="6408142" cy="439248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GB" sz="1600" b="0" dirty="0" smtClean="0"/>
              <a:t>Background</a:t>
            </a:r>
            <a:r>
              <a:rPr lang="en-US" b="0" dirty="0" smtClean="0"/>
              <a:t/>
            </a:r>
            <a:br>
              <a:rPr lang="en-US" b="0" dirty="0" smtClean="0"/>
            </a:br>
            <a:r>
              <a:rPr lang="en-US" dirty="0" smtClean="0"/>
              <a:t>What is </a:t>
            </a:r>
            <a:r>
              <a:rPr lang="en-US" dirty="0" err="1" smtClean="0"/>
              <a:t>FVA</a:t>
            </a:r>
            <a:r>
              <a:rPr lang="en-US" dirty="0" smtClean="0"/>
              <a:t>?</a:t>
            </a:r>
            <a:endParaRPr lang="en-US" dirty="0"/>
          </a:p>
        </p:txBody>
      </p:sp>
      <p:sp>
        <p:nvSpPr>
          <p:cNvPr id="4" name="Textfeld 3"/>
          <p:cNvSpPr txBox="1"/>
          <p:nvPr/>
        </p:nvSpPr>
        <p:spPr>
          <a:xfrm>
            <a:off x="2649538" y="1268760"/>
            <a:ext cx="4018151" cy="276999"/>
          </a:xfrm>
          <a:prstGeom prst="rect">
            <a:avLst/>
          </a:prstGeom>
          <a:noFill/>
        </p:spPr>
        <p:txBody>
          <a:bodyPr wrap="none" lIns="0" tIns="0" rIns="0" bIns="0" rtlCol="0">
            <a:spAutoFit/>
          </a:bodyPr>
          <a:lstStyle/>
          <a:p>
            <a:r>
              <a:rPr lang="de-DE" b="1" dirty="0" err="1" smtClean="0"/>
              <a:t>FVA</a:t>
            </a:r>
            <a:r>
              <a:rPr lang="de-DE" b="1" dirty="0" smtClean="0"/>
              <a:t> – </a:t>
            </a:r>
            <a:r>
              <a:rPr lang="de-DE" b="1" dirty="0" err="1" smtClean="0">
                <a:solidFill>
                  <a:srgbClr val="FF0000"/>
                </a:solidFill>
              </a:rPr>
              <a:t>F</a:t>
            </a:r>
            <a:r>
              <a:rPr lang="de-DE" b="1" dirty="0" err="1" smtClean="0"/>
              <a:t>unding</a:t>
            </a:r>
            <a:r>
              <a:rPr lang="de-DE" b="1" dirty="0" smtClean="0"/>
              <a:t> </a:t>
            </a:r>
            <a:r>
              <a:rPr lang="de-DE" b="1" dirty="0" err="1" smtClean="0">
                <a:solidFill>
                  <a:srgbClr val="FF0000"/>
                </a:solidFill>
              </a:rPr>
              <a:t>V</a:t>
            </a:r>
            <a:r>
              <a:rPr lang="de-DE" b="1" dirty="0" err="1" smtClean="0"/>
              <a:t>aluation</a:t>
            </a:r>
            <a:r>
              <a:rPr lang="de-DE" b="1" dirty="0" smtClean="0"/>
              <a:t> </a:t>
            </a:r>
            <a:r>
              <a:rPr lang="de-DE" b="1" dirty="0" err="1" smtClean="0">
                <a:solidFill>
                  <a:srgbClr val="FF0000"/>
                </a:solidFill>
              </a:rPr>
              <a:t>A</a:t>
            </a:r>
            <a:r>
              <a:rPr lang="de-DE" b="1" dirty="0" err="1" smtClean="0"/>
              <a:t>djustment</a:t>
            </a:r>
            <a:endParaRPr lang="de-DE" b="1" dirty="0" smtClean="0"/>
          </a:p>
        </p:txBody>
      </p:sp>
      <p:sp>
        <p:nvSpPr>
          <p:cNvPr id="5" name="Textfeld 4"/>
          <p:cNvSpPr txBox="1"/>
          <p:nvPr/>
        </p:nvSpPr>
        <p:spPr>
          <a:xfrm>
            <a:off x="293570" y="2060848"/>
            <a:ext cx="5883394" cy="3785652"/>
          </a:xfrm>
          <a:prstGeom prst="rect">
            <a:avLst/>
          </a:prstGeom>
          <a:noFill/>
        </p:spPr>
        <p:txBody>
          <a:bodyPr wrap="square" lIns="0" tIns="0" rIns="0" bIns="0" rtlCol="0">
            <a:spAutoFit/>
          </a:bodyPr>
          <a:lstStyle/>
          <a:p>
            <a:pPr marL="266700" indent="-177800">
              <a:spcBef>
                <a:spcPts val="600"/>
              </a:spcBef>
              <a:spcAft>
                <a:spcPts val="600"/>
              </a:spcAft>
              <a:buClr>
                <a:schemeClr val="bg1">
                  <a:lumMod val="65000"/>
                </a:schemeClr>
              </a:buClr>
              <a:buSzPct val="120000"/>
              <a:buFont typeface="Wingdings" pitchFamily="2" charset="2"/>
              <a:buChar char="§"/>
            </a:pPr>
            <a:r>
              <a:rPr lang="de-DE" dirty="0" err="1" smtClean="0"/>
              <a:t>Consideration</a:t>
            </a:r>
            <a:r>
              <a:rPr lang="de-DE" dirty="0" smtClean="0"/>
              <a:t> </a:t>
            </a:r>
            <a:r>
              <a:rPr lang="de-DE" dirty="0" err="1" smtClean="0"/>
              <a:t>of</a:t>
            </a:r>
            <a:r>
              <a:rPr lang="de-DE" dirty="0" smtClean="0"/>
              <a:t> </a:t>
            </a:r>
            <a:r>
              <a:rPr lang="de-DE" dirty="0" err="1" smtClean="0"/>
              <a:t>funding</a:t>
            </a:r>
            <a:r>
              <a:rPr lang="de-DE" dirty="0" smtClean="0"/>
              <a:t> </a:t>
            </a:r>
            <a:r>
              <a:rPr lang="de-DE" dirty="0" err="1" smtClean="0"/>
              <a:t>cost</a:t>
            </a:r>
            <a:r>
              <a:rPr lang="de-DE" dirty="0" smtClean="0"/>
              <a:t> in </a:t>
            </a:r>
            <a:r>
              <a:rPr lang="de-DE" dirty="0" err="1" smtClean="0"/>
              <a:t>pricing</a:t>
            </a:r>
            <a:r>
              <a:rPr lang="de-DE" dirty="0" smtClean="0"/>
              <a:t> </a:t>
            </a:r>
            <a:r>
              <a:rPr lang="de-DE" dirty="0" err="1" smtClean="0"/>
              <a:t>and</a:t>
            </a:r>
            <a:r>
              <a:rPr lang="de-DE" dirty="0" smtClean="0"/>
              <a:t> </a:t>
            </a:r>
            <a:r>
              <a:rPr lang="de-DE" dirty="0" err="1" smtClean="0"/>
              <a:t>valuation</a:t>
            </a:r>
            <a:r>
              <a:rPr lang="de-DE" dirty="0" smtClean="0"/>
              <a:t> </a:t>
            </a:r>
            <a:r>
              <a:rPr lang="de-DE" dirty="0" err="1" smtClean="0"/>
              <a:t>is</a:t>
            </a:r>
            <a:r>
              <a:rPr lang="de-DE" dirty="0" smtClean="0"/>
              <a:t> </a:t>
            </a:r>
            <a:r>
              <a:rPr lang="de-DE" dirty="0" err="1" smtClean="0"/>
              <a:t>highly</a:t>
            </a:r>
            <a:r>
              <a:rPr lang="de-DE" dirty="0" smtClean="0"/>
              <a:t> relevant </a:t>
            </a:r>
            <a:r>
              <a:rPr lang="de-DE" dirty="0" err="1" smtClean="0"/>
              <a:t>since</a:t>
            </a:r>
            <a:r>
              <a:rPr lang="de-DE" dirty="0" smtClean="0"/>
              <a:t> </a:t>
            </a:r>
            <a:r>
              <a:rPr lang="de-DE" dirty="0" err="1" smtClean="0"/>
              <a:t>the</a:t>
            </a:r>
            <a:r>
              <a:rPr lang="de-DE" dirty="0" smtClean="0"/>
              <a:t> </a:t>
            </a:r>
            <a:r>
              <a:rPr lang="de-DE" dirty="0" err="1" smtClean="0"/>
              <a:t>crisis</a:t>
            </a:r>
            <a:r>
              <a:rPr lang="de-DE" dirty="0" smtClean="0"/>
              <a:t> in 2007/2008</a:t>
            </a:r>
          </a:p>
          <a:p>
            <a:pPr marL="266700" indent="-177800">
              <a:spcBef>
                <a:spcPts val="600"/>
              </a:spcBef>
              <a:spcAft>
                <a:spcPts val="600"/>
              </a:spcAft>
              <a:buClr>
                <a:schemeClr val="bg1">
                  <a:lumMod val="65000"/>
                </a:schemeClr>
              </a:buClr>
              <a:buSzPct val="120000"/>
              <a:buFont typeface="Wingdings" pitchFamily="2" charset="2"/>
              <a:buChar char="§"/>
            </a:pPr>
            <a:r>
              <a:rPr lang="de-DE" dirty="0" smtClean="0"/>
              <a:t>The </a:t>
            </a:r>
            <a:r>
              <a:rPr lang="de-DE" dirty="0" err="1" smtClean="0"/>
              <a:t>introduction</a:t>
            </a:r>
            <a:r>
              <a:rPr lang="de-DE" dirty="0" smtClean="0"/>
              <a:t> </a:t>
            </a:r>
            <a:r>
              <a:rPr lang="de-DE" dirty="0" err="1" smtClean="0"/>
              <a:t>of</a:t>
            </a:r>
            <a:r>
              <a:rPr lang="de-DE" dirty="0" smtClean="0"/>
              <a:t> </a:t>
            </a:r>
            <a:r>
              <a:rPr lang="de-DE" b="1" dirty="0" smtClean="0"/>
              <a:t>OIS </a:t>
            </a:r>
            <a:r>
              <a:rPr lang="de-DE" b="1" dirty="0" err="1" smtClean="0"/>
              <a:t>Discounting</a:t>
            </a:r>
            <a:r>
              <a:rPr lang="de-DE" b="1" dirty="0" smtClean="0"/>
              <a:t> </a:t>
            </a:r>
            <a:r>
              <a:rPr lang="de-DE" dirty="0" smtClean="0"/>
              <a:t>was a </a:t>
            </a:r>
            <a:r>
              <a:rPr lang="de-DE" dirty="0" err="1" smtClean="0"/>
              <a:t>first</a:t>
            </a:r>
            <a:r>
              <a:rPr lang="de-DE" dirty="0" smtClean="0"/>
              <a:t> </a:t>
            </a:r>
            <a:r>
              <a:rPr lang="de-DE" dirty="0" err="1" smtClean="0"/>
              <a:t>step</a:t>
            </a:r>
            <a:r>
              <a:rPr lang="de-DE" dirty="0" smtClean="0"/>
              <a:t> </a:t>
            </a:r>
            <a:r>
              <a:rPr lang="de-DE" dirty="0" err="1" smtClean="0"/>
              <a:t>to</a:t>
            </a:r>
            <a:r>
              <a:rPr lang="de-DE" dirty="0" smtClean="0"/>
              <a:t> </a:t>
            </a:r>
            <a:r>
              <a:rPr lang="de-DE" dirty="0" err="1" smtClean="0"/>
              <a:t>consider</a:t>
            </a:r>
            <a:r>
              <a:rPr lang="de-DE" dirty="0" smtClean="0"/>
              <a:t> </a:t>
            </a:r>
            <a:r>
              <a:rPr lang="de-DE" dirty="0" err="1" smtClean="0"/>
              <a:t>funding</a:t>
            </a:r>
            <a:r>
              <a:rPr lang="de-DE" dirty="0" smtClean="0"/>
              <a:t> </a:t>
            </a:r>
            <a:r>
              <a:rPr lang="de-DE" dirty="0" err="1" smtClean="0"/>
              <a:t>cost</a:t>
            </a:r>
            <a:r>
              <a:rPr lang="de-DE" dirty="0" smtClean="0"/>
              <a:t> in </a:t>
            </a:r>
            <a:r>
              <a:rPr lang="de-DE" dirty="0" err="1" smtClean="0"/>
              <a:t>valuation</a:t>
            </a:r>
            <a:r>
              <a:rPr lang="de-DE" dirty="0" smtClean="0"/>
              <a:t> </a:t>
            </a:r>
            <a:r>
              <a:rPr lang="de-DE" dirty="0" err="1" smtClean="0"/>
              <a:t>for</a:t>
            </a:r>
            <a:r>
              <a:rPr lang="de-DE" dirty="0" smtClean="0"/>
              <a:t> </a:t>
            </a:r>
            <a:r>
              <a:rPr lang="de-DE" dirty="0" err="1" smtClean="0"/>
              <a:t>the</a:t>
            </a:r>
            <a:r>
              <a:rPr lang="de-DE" dirty="0" smtClean="0"/>
              <a:t> </a:t>
            </a:r>
            <a:r>
              <a:rPr lang="de-DE" b="1" dirty="0" err="1" smtClean="0"/>
              <a:t>collateralized</a:t>
            </a:r>
            <a:r>
              <a:rPr lang="de-DE" b="1" dirty="0" smtClean="0"/>
              <a:t> derivatives </a:t>
            </a:r>
            <a:r>
              <a:rPr lang="de-DE" dirty="0" err="1" smtClean="0"/>
              <a:t>business</a:t>
            </a:r>
            <a:endParaRPr lang="de-DE" dirty="0" smtClean="0"/>
          </a:p>
          <a:p>
            <a:pPr marL="266700" indent="-177800">
              <a:spcBef>
                <a:spcPts val="600"/>
              </a:spcBef>
              <a:spcAft>
                <a:spcPts val="600"/>
              </a:spcAft>
              <a:buClr>
                <a:schemeClr val="bg1">
                  <a:lumMod val="65000"/>
                </a:schemeClr>
              </a:buClr>
              <a:buSzPct val="120000"/>
              <a:buFont typeface="Wingdings" pitchFamily="2" charset="2"/>
              <a:buChar char="§"/>
            </a:pPr>
            <a:r>
              <a:rPr lang="de-DE" b="1" dirty="0" err="1" smtClean="0"/>
              <a:t>FVA</a:t>
            </a:r>
            <a:r>
              <a:rPr lang="de-DE" dirty="0" smtClean="0"/>
              <a:t> </a:t>
            </a:r>
            <a:r>
              <a:rPr lang="de-DE" dirty="0" err="1" smtClean="0"/>
              <a:t>is</a:t>
            </a:r>
            <a:r>
              <a:rPr lang="de-DE" dirty="0" smtClean="0"/>
              <a:t> </a:t>
            </a:r>
            <a:r>
              <a:rPr lang="de-DE" dirty="0" err="1" smtClean="0"/>
              <a:t>the</a:t>
            </a:r>
            <a:r>
              <a:rPr lang="de-DE" dirty="0" smtClean="0"/>
              <a:t> </a:t>
            </a:r>
            <a:r>
              <a:rPr lang="de-DE" dirty="0" err="1" smtClean="0"/>
              <a:t>next</a:t>
            </a:r>
            <a:r>
              <a:rPr lang="de-DE" dirty="0" smtClean="0"/>
              <a:t> </a:t>
            </a:r>
            <a:r>
              <a:rPr lang="de-DE" dirty="0" err="1" smtClean="0"/>
              <a:t>step</a:t>
            </a:r>
            <a:r>
              <a:rPr lang="de-DE" dirty="0" smtClean="0"/>
              <a:t> on </a:t>
            </a:r>
            <a:r>
              <a:rPr lang="de-DE" dirty="0" err="1" smtClean="0"/>
              <a:t>our</a:t>
            </a:r>
            <a:r>
              <a:rPr lang="de-DE" dirty="0" smtClean="0"/>
              <a:t> </a:t>
            </a:r>
            <a:r>
              <a:rPr lang="de-DE" dirty="0" err="1" smtClean="0"/>
              <a:t>way</a:t>
            </a:r>
            <a:r>
              <a:rPr lang="de-DE" dirty="0" smtClean="0"/>
              <a:t> </a:t>
            </a:r>
            <a:r>
              <a:rPr lang="de-DE" dirty="0" err="1" smtClean="0"/>
              <a:t>to</a:t>
            </a:r>
            <a:r>
              <a:rPr lang="de-DE" dirty="0" smtClean="0"/>
              <a:t> </a:t>
            </a:r>
            <a:r>
              <a:rPr lang="de-DE" dirty="0" err="1" smtClean="0"/>
              <a:t>fully</a:t>
            </a:r>
            <a:r>
              <a:rPr lang="de-DE" dirty="0" smtClean="0"/>
              <a:t> </a:t>
            </a:r>
            <a:r>
              <a:rPr lang="de-DE" dirty="0" err="1" smtClean="0"/>
              <a:t>consider</a:t>
            </a:r>
            <a:r>
              <a:rPr lang="de-DE" dirty="0" smtClean="0"/>
              <a:t> </a:t>
            </a:r>
            <a:r>
              <a:rPr lang="de-DE" dirty="0" err="1" smtClean="0"/>
              <a:t>funding</a:t>
            </a:r>
            <a:r>
              <a:rPr lang="de-DE" dirty="0" smtClean="0"/>
              <a:t> </a:t>
            </a:r>
            <a:r>
              <a:rPr lang="de-DE" dirty="0" err="1" smtClean="0"/>
              <a:t>cost</a:t>
            </a:r>
            <a:r>
              <a:rPr lang="de-DE" dirty="0" smtClean="0"/>
              <a:t> </a:t>
            </a:r>
            <a:r>
              <a:rPr lang="de-DE" dirty="0" smtClean="0"/>
              <a:t>in </a:t>
            </a:r>
            <a:r>
              <a:rPr lang="de-DE" dirty="0" err="1" smtClean="0"/>
              <a:t>pricing</a:t>
            </a:r>
            <a:r>
              <a:rPr lang="de-DE" dirty="0" smtClean="0"/>
              <a:t> </a:t>
            </a:r>
            <a:r>
              <a:rPr lang="de-DE" dirty="0" err="1" smtClean="0"/>
              <a:t>and</a:t>
            </a:r>
            <a:r>
              <a:rPr lang="de-DE" dirty="0" smtClean="0"/>
              <a:t> </a:t>
            </a:r>
            <a:r>
              <a:rPr lang="de-DE" dirty="0" err="1" smtClean="0"/>
              <a:t>valuation</a:t>
            </a:r>
            <a:r>
              <a:rPr lang="de-DE" dirty="0" smtClean="0"/>
              <a:t>. </a:t>
            </a:r>
            <a:r>
              <a:rPr lang="de-DE" dirty="0" err="1" smtClean="0"/>
              <a:t>Basically</a:t>
            </a:r>
            <a:r>
              <a:rPr lang="de-DE" dirty="0" smtClean="0"/>
              <a:t> </a:t>
            </a:r>
            <a:r>
              <a:rPr lang="de-DE" dirty="0" err="1" smtClean="0"/>
              <a:t>it</a:t>
            </a:r>
            <a:r>
              <a:rPr lang="de-DE" dirty="0" smtClean="0"/>
              <a:t> </a:t>
            </a:r>
            <a:r>
              <a:rPr lang="de-DE" dirty="0" err="1" smtClean="0"/>
              <a:t>deals</a:t>
            </a:r>
            <a:r>
              <a:rPr lang="de-DE" dirty="0" smtClean="0"/>
              <a:t> </a:t>
            </a:r>
            <a:r>
              <a:rPr lang="de-DE" dirty="0" err="1" smtClean="0"/>
              <a:t>with</a:t>
            </a:r>
            <a:r>
              <a:rPr lang="de-DE" dirty="0" smtClean="0"/>
              <a:t> </a:t>
            </a:r>
            <a:r>
              <a:rPr lang="de-DE" dirty="0" err="1" smtClean="0"/>
              <a:t>the</a:t>
            </a:r>
            <a:r>
              <a:rPr lang="de-DE" dirty="0" smtClean="0"/>
              <a:t> </a:t>
            </a:r>
            <a:r>
              <a:rPr lang="de-DE" dirty="0" err="1" smtClean="0"/>
              <a:t>consideration</a:t>
            </a:r>
            <a:r>
              <a:rPr lang="de-DE" dirty="0" smtClean="0"/>
              <a:t> </a:t>
            </a:r>
            <a:r>
              <a:rPr lang="de-DE" dirty="0" err="1" smtClean="0"/>
              <a:t>of</a:t>
            </a:r>
            <a:r>
              <a:rPr lang="de-DE" dirty="0" smtClean="0"/>
              <a:t> </a:t>
            </a:r>
            <a:r>
              <a:rPr lang="de-DE" dirty="0" err="1" smtClean="0"/>
              <a:t>funding</a:t>
            </a:r>
            <a:r>
              <a:rPr lang="de-DE" dirty="0" smtClean="0"/>
              <a:t> </a:t>
            </a:r>
            <a:r>
              <a:rPr lang="de-DE" dirty="0" err="1" smtClean="0"/>
              <a:t>cost</a:t>
            </a:r>
            <a:r>
              <a:rPr lang="de-DE" dirty="0" smtClean="0"/>
              <a:t> </a:t>
            </a:r>
            <a:r>
              <a:rPr lang="de-DE" dirty="0" err="1" smtClean="0"/>
              <a:t>of</a:t>
            </a:r>
            <a:r>
              <a:rPr lang="de-DE" dirty="0" smtClean="0"/>
              <a:t> </a:t>
            </a:r>
            <a:r>
              <a:rPr lang="de-DE" b="1" dirty="0" err="1" smtClean="0"/>
              <a:t>uncollateralized</a:t>
            </a:r>
            <a:r>
              <a:rPr lang="de-DE" b="1" dirty="0" smtClean="0"/>
              <a:t> derivatives.</a:t>
            </a:r>
            <a:endParaRPr lang="de-DE" dirty="0" smtClean="0"/>
          </a:p>
          <a:p>
            <a:pPr marL="266700" indent="-177800">
              <a:spcBef>
                <a:spcPts val="600"/>
              </a:spcBef>
              <a:spcAft>
                <a:spcPts val="600"/>
              </a:spcAft>
              <a:buClr>
                <a:schemeClr val="bg1">
                  <a:lumMod val="65000"/>
                </a:schemeClr>
              </a:buClr>
              <a:buSzPct val="120000"/>
              <a:buFont typeface="Wingdings" pitchFamily="2" charset="2"/>
              <a:buChar char="§"/>
            </a:pPr>
            <a:r>
              <a:rPr lang="de-DE" dirty="0" smtClean="0"/>
              <a:t>In </a:t>
            </a:r>
            <a:r>
              <a:rPr lang="de-DE" dirty="0" err="1" smtClean="0"/>
              <a:t>the</a:t>
            </a:r>
            <a:r>
              <a:rPr lang="de-DE" dirty="0" smtClean="0"/>
              <a:t> </a:t>
            </a:r>
            <a:r>
              <a:rPr lang="de-DE" dirty="0" err="1" smtClean="0"/>
              <a:t>market</a:t>
            </a:r>
            <a:r>
              <a:rPr lang="de-DE" dirty="0" smtClean="0"/>
              <a:t> </a:t>
            </a:r>
            <a:r>
              <a:rPr lang="de-DE" dirty="0" err="1" smtClean="0"/>
              <a:t>practitioners</a:t>
            </a:r>
            <a:r>
              <a:rPr lang="de-DE" dirty="0" smtClean="0"/>
              <a:t> </a:t>
            </a:r>
            <a:r>
              <a:rPr lang="de-DE" dirty="0" err="1" smtClean="0"/>
              <a:t>currently</a:t>
            </a:r>
            <a:r>
              <a:rPr lang="de-DE" dirty="0" smtClean="0"/>
              <a:t> </a:t>
            </a:r>
            <a:r>
              <a:rPr lang="de-DE" dirty="0" err="1" smtClean="0"/>
              <a:t>develop</a:t>
            </a:r>
            <a:r>
              <a:rPr lang="de-DE" dirty="0" smtClean="0"/>
              <a:t> </a:t>
            </a:r>
            <a:r>
              <a:rPr lang="de-DE" dirty="0" err="1" smtClean="0"/>
              <a:t>conceptual</a:t>
            </a:r>
            <a:r>
              <a:rPr lang="de-DE" dirty="0" smtClean="0"/>
              <a:t> </a:t>
            </a:r>
            <a:r>
              <a:rPr lang="de-DE" dirty="0" err="1" smtClean="0"/>
              <a:t>FVA</a:t>
            </a:r>
            <a:r>
              <a:rPr lang="de-DE" dirty="0" smtClean="0"/>
              <a:t> </a:t>
            </a:r>
            <a:r>
              <a:rPr lang="de-DE" dirty="0" err="1" smtClean="0"/>
              <a:t>calculation</a:t>
            </a:r>
            <a:r>
              <a:rPr lang="de-DE" dirty="0" smtClean="0"/>
              <a:t> </a:t>
            </a:r>
            <a:r>
              <a:rPr lang="de-DE" dirty="0" err="1" smtClean="0"/>
              <a:t>approaches</a:t>
            </a:r>
            <a:r>
              <a:rPr lang="de-DE" dirty="0" smtClean="0"/>
              <a:t> </a:t>
            </a:r>
            <a:r>
              <a:rPr lang="de-DE" dirty="0" err="1" smtClean="0"/>
              <a:t>and</a:t>
            </a:r>
            <a:r>
              <a:rPr lang="de-DE" dirty="0" smtClean="0"/>
              <a:t> </a:t>
            </a:r>
            <a:r>
              <a:rPr lang="de-DE" dirty="0" err="1" smtClean="0"/>
              <a:t>first</a:t>
            </a:r>
            <a:r>
              <a:rPr lang="de-DE" dirty="0" smtClean="0"/>
              <a:t> </a:t>
            </a:r>
            <a:r>
              <a:rPr lang="de-DE" dirty="0" err="1" smtClean="0"/>
              <a:t>start</a:t>
            </a:r>
            <a:r>
              <a:rPr lang="de-DE" dirty="0" smtClean="0"/>
              <a:t> </a:t>
            </a:r>
            <a:r>
              <a:rPr lang="de-DE" dirty="0" err="1" smtClean="0"/>
              <a:t>implementation</a:t>
            </a:r>
            <a:endParaRPr lang="de-DE" dirty="0" smtClean="0"/>
          </a:p>
        </p:txBody>
      </p:sp>
      <p:pic>
        <p:nvPicPr>
          <p:cNvPr id="6" name="Picture 3"/>
          <p:cNvPicPr>
            <a:picLocks noChangeAspect="1" noChangeArrowheads="1"/>
          </p:cNvPicPr>
          <p:nvPr>
            <p:custDataLst>
              <p:tags r:id="rId1"/>
            </p:custDataLst>
          </p:nvPr>
        </p:nvPicPr>
        <p:blipFill>
          <a:blip r:embed="rId3" cstate="print"/>
          <a:srcRect/>
          <a:stretch>
            <a:fillRect/>
          </a:stretch>
        </p:blipFill>
        <p:spPr bwMode="auto">
          <a:xfrm>
            <a:off x="7185249" y="1838879"/>
            <a:ext cx="2447702" cy="170310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Textfeld 10"/>
          <p:cNvSpPr txBox="1"/>
          <p:nvPr/>
        </p:nvSpPr>
        <p:spPr>
          <a:xfrm>
            <a:off x="7489083" y="1700808"/>
            <a:ext cx="1928413" cy="184666"/>
          </a:xfrm>
          <a:prstGeom prst="rect">
            <a:avLst/>
          </a:prstGeom>
          <a:noFill/>
        </p:spPr>
        <p:txBody>
          <a:bodyPr wrap="none" lIns="0" tIns="0" rIns="0" bIns="0" rtlCol="0">
            <a:spAutoFit/>
          </a:bodyPr>
          <a:lstStyle/>
          <a:p>
            <a:r>
              <a:rPr lang="de-DE" sz="1200" b="1" dirty="0" err="1" smtClean="0"/>
              <a:t>Funding-Spreads</a:t>
            </a:r>
            <a:r>
              <a:rPr lang="de-DE" sz="1200" b="1" dirty="0" smtClean="0"/>
              <a:t> </a:t>
            </a:r>
            <a:r>
              <a:rPr lang="de-DE" sz="1200" b="1" dirty="0" err="1" smtClean="0"/>
              <a:t>widened</a:t>
            </a:r>
            <a:endParaRPr lang="de-DE" sz="1200" b="1" dirty="0" smtClean="0"/>
          </a:p>
        </p:txBody>
      </p:sp>
      <p:pic>
        <p:nvPicPr>
          <p:cNvPr id="12" name="Picture 2"/>
          <p:cNvPicPr>
            <a:picLocks noChangeAspect="1" noChangeArrowheads="1"/>
          </p:cNvPicPr>
          <p:nvPr/>
        </p:nvPicPr>
        <p:blipFill>
          <a:blip r:embed="rId4" cstate="print"/>
          <a:srcRect/>
          <a:stretch>
            <a:fillRect/>
          </a:stretch>
        </p:blipFill>
        <p:spPr bwMode="auto">
          <a:xfrm flipH="1">
            <a:off x="7539248" y="4006319"/>
            <a:ext cx="1739704" cy="230300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Textfeld 12"/>
          <p:cNvSpPr txBox="1"/>
          <p:nvPr/>
        </p:nvSpPr>
        <p:spPr>
          <a:xfrm>
            <a:off x="7415345" y="3789040"/>
            <a:ext cx="2002151" cy="184666"/>
          </a:xfrm>
          <a:prstGeom prst="rect">
            <a:avLst/>
          </a:prstGeom>
          <a:noFill/>
        </p:spPr>
        <p:txBody>
          <a:bodyPr wrap="none" lIns="0" tIns="0" rIns="0" bIns="0" rtlCol="0">
            <a:spAutoFit/>
          </a:bodyPr>
          <a:lstStyle/>
          <a:p>
            <a:r>
              <a:rPr lang="de-DE" sz="1200" b="1" dirty="0" smtClean="0"/>
              <a:t>New </a:t>
            </a:r>
            <a:r>
              <a:rPr lang="de-DE" sz="1200" b="1" dirty="0" err="1" smtClean="0"/>
              <a:t>concepts</a:t>
            </a:r>
            <a:r>
              <a:rPr lang="de-DE" sz="1200" b="1" dirty="0" smtClean="0"/>
              <a:t> </a:t>
            </a:r>
            <a:r>
              <a:rPr lang="de-DE" sz="1200" b="1" dirty="0" err="1" smtClean="0"/>
              <a:t>for</a:t>
            </a:r>
            <a:r>
              <a:rPr lang="de-DE" sz="1200" b="1" dirty="0" smtClean="0"/>
              <a:t> </a:t>
            </a:r>
            <a:r>
              <a:rPr lang="de-DE" sz="1200" b="1" dirty="0" err="1" smtClean="0"/>
              <a:t>valuation</a:t>
            </a:r>
            <a:endParaRPr lang="de-DE" sz="1200" b="1" dirty="0" smtClean="0"/>
          </a:p>
        </p:txBody>
      </p:sp>
      <p:sp>
        <p:nvSpPr>
          <p:cNvPr id="14" name="Pfeil nach rechts 13"/>
          <p:cNvSpPr/>
          <p:nvPr/>
        </p:nvSpPr>
        <p:spPr>
          <a:xfrm rot="10800000">
            <a:off x="6248971" y="2420888"/>
            <a:ext cx="864269" cy="4320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rechts 15"/>
          <p:cNvSpPr/>
          <p:nvPr/>
        </p:nvSpPr>
        <p:spPr>
          <a:xfrm rot="10800000">
            <a:off x="6248972" y="4868863"/>
            <a:ext cx="864269" cy="4320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b="0" dirty="0" smtClean="0"/>
              <a:t>Background</a:t>
            </a:r>
            <a:r>
              <a:rPr lang="en-US" b="0" dirty="0" smtClean="0"/>
              <a:t> </a:t>
            </a:r>
            <a:r>
              <a:rPr lang="de-DE" dirty="0" smtClean="0"/>
              <a:t/>
            </a:r>
            <a:br>
              <a:rPr lang="de-DE" dirty="0" smtClean="0"/>
            </a:br>
            <a:r>
              <a:rPr lang="de-DE" dirty="0" err="1" smtClean="0"/>
              <a:t>FVA</a:t>
            </a:r>
            <a:r>
              <a:rPr lang="de-DE" dirty="0" smtClean="0"/>
              <a:t> in </a:t>
            </a:r>
            <a:r>
              <a:rPr lang="de-DE" dirty="0" err="1" smtClean="0"/>
              <a:t>the</a:t>
            </a:r>
            <a:r>
              <a:rPr lang="de-DE" dirty="0" smtClean="0"/>
              <a:t> press</a:t>
            </a:r>
            <a:endParaRPr lang="de-DE" dirty="0"/>
          </a:p>
        </p:txBody>
      </p:sp>
      <p:sp>
        <p:nvSpPr>
          <p:cNvPr id="4" name="Textfeld 3"/>
          <p:cNvSpPr txBox="1"/>
          <p:nvPr/>
        </p:nvSpPr>
        <p:spPr>
          <a:xfrm>
            <a:off x="273050" y="1772816"/>
            <a:ext cx="2410916" cy="276999"/>
          </a:xfrm>
          <a:prstGeom prst="rect">
            <a:avLst/>
          </a:prstGeom>
          <a:noFill/>
        </p:spPr>
        <p:txBody>
          <a:bodyPr wrap="none" lIns="0" tIns="0" rIns="0" bIns="0" rtlCol="0">
            <a:spAutoFit/>
          </a:bodyPr>
          <a:lstStyle/>
          <a:p>
            <a:r>
              <a:rPr lang="de-DE" b="1" dirty="0" smtClean="0"/>
              <a:t>Hull </a:t>
            </a:r>
            <a:r>
              <a:rPr lang="de-DE" b="1" dirty="0" err="1" smtClean="0"/>
              <a:t>and</a:t>
            </a:r>
            <a:r>
              <a:rPr lang="de-DE" b="1" dirty="0" smtClean="0"/>
              <a:t> White </a:t>
            </a:r>
            <a:r>
              <a:rPr lang="de-DE" b="1" dirty="0" err="1" smtClean="0"/>
              <a:t>debate</a:t>
            </a:r>
            <a:endParaRPr lang="de-DE" b="1" dirty="0" smtClean="0"/>
          </a:p>
        </p:txBody>
      </p:sp>
      <p:sp>
        <p:nvSpPr>
          <p:cNvPr id="5" name="Textfeld 4"/>
          <p:cNvSpPr txBox="1"/>
          <p:nvPr/>
        </p:nvSpPr>
        <p:spPr>
          <a:xfrm>
            <a:off x="4162797" y="1767068"/>
            <a:ext cx="1628651" cy="276999"/>
          </a:xfrm>
          <a:prstGeom prst="rect">
            <a:avLst/>
          </a:prstGeom>
          <a:noFill/>
        </p:spPr>
        <p:txBody>
          <a:bodyPr wrap="none" lIns="0" tIns="0" rIns="0" bIns="0" rtlCol="0">
            <a:spAutoFit/>
          </a:bodyPr>
          <a:lstStyle/>
          <a:p>
            <a:r>
              <a:rPr lang="de-DE" b="1" dirty="0" smtClean="0"/>
              <a:t>Goldman </a:t>
            </a:r>
            <a:r>
              <a:rPr lang="de-DE" b="1" dirty="0" err="1" smtClean="0"/>
              <a:t>story</a:t>
            </a:r>
            <a:endParaRPr lang="de-DE" b="1" dirty="0" smtClean="0"/>
          </a:p>
        </p:txBody>
      </p:sp>
      <p:sp>
        <p:nvSpPr>
          <p:cNvPr id="7" name="Wolkenförmige Legende 6"/>
          <p:cNvSpPr/>
          <p:nvPr/>
        </p:nvSpPr>
        <p:spPr>
          <a:xfrm>
            <a:off x="273050" y="2348433"/>
            <a:ext cx="2880420" cy="1296467"/>
          </a:xfrm>
          <a:prstGeom prst="cloud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Banks at </a:t>
            </a:r>
            <a:r>
              <a:rPr lang="de-DE" dirty="0" err="1" smtClean="0">
                <a:solidFill>
                  <a:schemeClr val="tx1"/>
                </a:solidFill>
              </a:rPr>
              <a:t>risk</a:t>
            </a:r>
            <a:r>
              <a:rPr lang="de-DE" dirty="0" smtClean="0">
                <a:solidFill>
                  <a:schemeClr val="tx1"/>
                </a:solidFill>
              </a:rPr>
              <a:t> </a:t>
            </a:r>
            <a:r>
              <a:rPr lang="de-DE" dirty="0" err="1" smtClean="0">
                <a:solidFill>
                  <a:schemeClr val="tx1"/>
                </a:solidFill>
              </a:rPr>
              <a:t>of</a:t>
            </a:r>
            <a:r>
              <a:rPr lang="de-DE" dirty="0" smtClean="0">
                <a:solidFill>
                  <a:schemeClr val="tx1"/>
                </a:solidFill>
              </a:rPr>
              <a:t> </a:t>
            </a:r>
            <a:r>
              <a:rPr lang="de-DE" dirty="0" err="1" smtClean="0">
                <a:solidFill>
                  <a:schemeClr val="tx1"/>
                </a:solidFill>
              </a:rPr>
              <a:t>FVA</a:t>
            </a:r>
            <a:r>
              <a:rPr lang="de-DE" dirty="0" smtClean="0">
                <a:solidFill>
                  <a:schemeClr val="tx1"/>
                </a:solidFill>
              </a:rPr>
              <a:t> </a:t>
            </a:r>
            <a:r>
              <a:rPr lang="de-DE" dirty="0" err="1" smtClean="0">
                <a:solidFill>
                  <a:schemeClr val="tx1"/>
                </a:solidFill>
              </a:rPr>
              <a:t>arbitrage</a:t>
            </a:r>
            <a:endParaRPr lang="de-DE" dirty="0">
              <a:solidFill>
                <a:schemeClr val="tx1"/>
              </a:solidFill>
            </a:endParaRPr>
          </a:p>
        </p:txBody>
      </p:sp>
      <p:sp>
        <p:nvSpPr>
          <p:cNvPr id="8" name="Wolkenförmige Legende 7"/>
          <p:cNvSpPr/>
          <p:nvPr/>
        </p:nvSpPr>
        <p:spPr>
          <a:xfrm>
            <a:off x="2864768" y="4076433"/>
            <a:ext cx="4248572" cy="1584859"/>
          </a:xfrm>
          <a:prstGeom prst="cloud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solidFill>
                  <a:schemeClr val="tx1"/>
                </a:solidFill>
              </a:rPr>
              <a:t>Goldman and the OIS gold rush: How fortunes were made from a discounting change</a:t>
            </a:r>
          </a:p>
        </p:txBody>
      </p:sp>
      <p:sp>
        <p:nvSpPr>
          <p:cNvPr id="9" name="Textfeld 8"/>
          <p:cNvSpPr txBox="1"/>
          <p:nvPr/>
        </p:nvSpPr>
        <p:spPr>
          <a:xfrm>
            <a:off x="7547173" y="1772816"/>
            <a:ext cx="1192634" cy="276999"/>
          </a:xfrm>
          <a:prstGeom prst="rect">
            <a:avLst/>
          </a:prstGeom>
          <a:noFill/>
        </p:spPr>
        <p:txBody>
          <a:bodyPr wrap="none" lIns="0" tIns="0" rIns="0" bIns="0" rtlCol="0">
            <a:spAutoFit/>
          </a:bodyPr>
          <a:lstStyle/>
          <a:p>
            <a:r>
              <a:rPr lang="de-DE" b="1" dirty="0" smtClean="0"/>
              <a:t>Regulation</a:t>
            </a:r>
          </a:p>
        </p:txBody>
      </p:sp>
      <p:sp>
        <p:nvSpPr>
          <p:cNvPr id="10" name="Wolkenförmige Legende 9"/>
          <p:cNvSpPr/>
          <p:nvPr/>
        </p:nvSpPr>
        <p:spPr>
          <a:xfrm>
            <a:off x="6825903" y="2348433"/>
            <a:ext cx="2880420" cy="1296467"/>
          </a:xfrm>
          <a:prstGeom prst="cloud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Unfair value: </a:t>
            </a:r>
            <a:r>
              <a:rPr lang="en-GB" dirty="0" err="1" smtClean="0">
                <a:solidFill>
                  <a:schemeClr val="tx1"/>
                </a:solidFill>
              </a:rPr>
              <a:t>FVA's</a:t>
            </a:r>
            <a:r>
              <a:rPr lang="en-GB" dirty="0" smtClean="0">
                <a:solidFill>
                  <a:schemeClr val="tx1"/>
                </a:solidFill>
              </a:rPr>
              <a:t> hidden charms</a:t>
            </a:r>
            <a:endParaRPr lang="de-DE"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1600" b="0" dirty="0" smtClean="0"/>
              <a:t>Background </a:t>
            </a:r>
            <a:r>
              <a:rPr lang="en-US" dirty="0" smtClean="0"/>
              <a:t/>
            </a:r>
            <a:br>
              <a:rPr lang="en-US" dirty="0" smtClean="0"/>
            </a:br>
            <a:r>
              <a:rPr lang="en-US" dirty="0" smtClean="0"/>
              <a:t>Discounting Collateralized Derivatives</a:t>
            </a:r>
            <a:endParaRPr lang="en-US" dirty="0"/>
          </a:p>
        </p:txBody>
      </p:sp>
      <p:sp>
        <p:nvSpPr>
          <p:cNvPr id="8" name="Rectangle 376"/>
          <p:cNvSpPr>
            <a:spLocks noChangeArrowheads="1"/>
          </p:cNvSpPr>
          <p:nvPr/>
        </p:nvSpPr>
        <p:spPr bwMode="black">
          <a:xfrm>
            <a:off x="6609184" y="1412925"/>
            <a:ext cx="1512887" cy="1150937"/>
          </a:xfrm>
          <a:prstGeom prst="rect">
            <a:avLst/>
          </a:prstGeom>
          <a:solidFill>
            <a:srgbClr val="4DA0B0"/>
          </a:solidFill>
          <a:ln w="6350" algn="ctr">
            <a:solidFill>
              <a:srgbClr val="8AA5CB"/>
            </a:solidFill>
            <a:miter lim="800000"/>
            <a:headEnd/>
            <a:tailEnd/>
          </a:ln>
        </p:spPr>
        <p:txBody>
          <a:bodyPr lIns="0" tIns="0" rIns="0" bIns="0" anchor="ctr"/>
          <a:lstStyle/>
          <a:p>
            <a:pPr algn="ctr"/>
            <a:r>
              <a:rPr lang="en-US" sz="1200" b="1" smtClean="0">
                <a:solidFill>
                  <a:srgbClr val="041C43"/>
                </a:solidFill>
              </a:rPr>
              <a:t>Bank B</a:t>
            </a:r>
            <a:endParaRPr lang="en-US" sz="1200" b="1" u="none">
              <a:solidFill>
                <a:srgbClr val="041C43"/>
              </a:solidFill>
            </a:endParaRPr>
          </a:p>
        </p:txBody>
      </p:sp>
      <p:sp>
        <p:nvSpPr>
          <p:cNvPr id="9" name="Line 1933"/>
          <p:cNvSpPr>
            <a:spLocks noChangeShapeType="1"/>
          </p:cNvSpPr>
          <p:nvPr/>
        </p:nvSpPr>
        <p:spPr bwMode="auto">
          <a:xfrm>
            <a:off x="3222005" y="1772816"/>
            <a:ext cx="3313112" cy="0"/>
          </a:xfrm>
          <a:prstGeom prst="line">
            <a:avLst/>
          </a:prstGeom>
          <a:noFill/>
          <a:ln w="19050">
            <a:solidFill>
              <a:srgbClr val="4DA0B0"/>
            </a:solidFill>
            <a:round/>
            <a:headEnd/>
            <a:tailEnd type="triangle" w="lg" len="med"/>
          </a:ln>
        </p:spPr>
        <p:txBody>
          <a:bodyPr/>
          <a:lstStyle/>
          <a:p>
            <a:endParaRPr lang="en-US" sz="1200"/>
          </a:p>
        </p:txBody>
      </p:sp>
      <p:sp>
        <p:nvSpPr>
          <p:cNvPr id="10" name="Line 1933"/>
          <p:cNvSpPr>
            <a:spLocks noChangeShapeType="1"/>
          </p:cNvSpPr>
          <p:nvPr/>
        </p:nvSpPr>
        <p:spPr bwMode="auto">
          <a:xfrm>
            <a:off x="3222005" y="1530288"/>
            <a:ext cx="3313112" cy="0"/>
          </a:xfrm>
          <a:prstGeom prst="line">
            <a:avLst/>
          </a:prstGeom>
          <a:noFill/>
          <a:ln w="19050">
            <a:solidFill>
              <a:srgbClr val="4DA0B0"/>
            </a:solidFill>
            <a:round/>
            <a:headEnd type="triangle" w="lg" len="med"/>
            <a:tailEnd type="none" w="lg" len="med"/>
          </a:ln>
        </p:spPr>
        <p:txBody>
          <a:bodyPr/>
          <a:lstStyle/>
          <a:p>
            <a:endParaRPr lang="en-US" sz="1200"/>
          </a:p>
        </p:txBody>
      </p:sp>
      <p:sp>
        <p:nvSpPr>
          <p:cNvPr id="11" name="Line 1933"/>
          <p:cNvSpPr>
            <a:spLocks noChangeShapeType="1"/>
          </p:cNvSpPr>
          <p:nvPr/>
        </p:nvSpPr>
        <p:spPr bwMode="auto">
          <a:xfrm rot="10800000">
            <a:off x="3223592" y="2204368"/>
            <a:ext cx="3313113" cy="0"/>
          </a:xfrm>
          <a:prstGeom prst="line">
            <a:avLst/>
          </a:prstGeom>
          <a:noFill/>
          <a:ln w="19050">
            <a:solidFill>
              <a:schemeClr val="accent4"/>
            </a:solidFill>
            <a:round/>
            <a:headEnd/>
            <a:tailEnd type="triangle" w="lg" len="med"/>
          </a:ln>
        </p:spPr>
        <p:txBody>
          <a:bodyPr/>
          <a:lstStyle/>
          <a:p>
            <a:endParaRPr lang="en-US" sz="1200">
              <a:solidFill>
                <a:schemeClr val="accent4"/>
              </a:solidFill>
            </a:endParaRPr>
          </a:p>
        </p:txBody>
      </p:sp>
      <p:sp>
        <p:nvSpPr>
          <p:cNvPr id="12" name="Line 1933"/>
          <p:cNvSpPr>
            <a:spLocks noChangeShapeType="1"/>
          </p:cNvSpPr>
          <p:nvPr/>
        </p:nvSpPr>
        <p:spPr bwMode="auto">
          <a:xfrm rot="10800000">
            <a:off x="3223592" y="2491706"/>
            <a:ext cx="3313113" cy="0"/>
          </a:xfrm>
          <a:prstGeom prst="line">
            <a:avLst/>
          </a:prstGeom>
          <a:noFill/>
          <a:ln w="19050">
            <a:solidFill>
              <a:schemeClr val="tx2"/>
            </a:solidFill>
            <a:round/>
            <a:headEnd type="triangle" w="lg" len="med"/>
            <a:tailEnd type="none" w="lg" len="med"/>
          </a:ln>
        </p:spPr>
        <p:txBody>
          <a:bodyPr/>
          <a:lstStyle/>
          <a:p>
            <a:endParaRPr lang="en-US" sz="1200">
              <a:solidFill>
                <a:schemeClr val="accent4"/>
              </a:solidFill>
            </a:endParaRPr>
          </a:p>
        </p:txBody>
      </p:sp>
      <p:sp>
        <p:nvSpPr>
          <p:cNvPr id="13" name="Rectangle 1918"/>
          <p:cNvSpPr>
            <a:spLocks noChangeArrowheads="1"/>
          </p:cNvSpPr>
          <p:nvPr/>
        </p:nvSpPr>
        <p:spPr bwMode="auto">
          <a:xfrm>
            <a:off x="4663455" y="1545139"/>
            <a:ext cx="329184" cy="257369"/>
          </a:xfrm>
          <a:prstGeom prst="rect">
            <a:avLst/>
          </a:prstGeom>
          <a:noFill/>
          <a:ln w="9525">
            <a:noFill/>
            <a:miter lim="800000"/>
            <a:headEnd/>
            <a:tailEnd/>
          </a:ln>
        </p:spPr>
        <p:txBody>
          <a:bodyPr wrap="none" lIns="36000" tIns="36000" rIns="36000" bIns="36000">
            <a:spAutoFit/>
          </a:bodyPr>
          <a:lstStyle/>
          <a:p>
            <a:r>
              <a:rPr lang="en-US" sz="1200" b="1" u="none" dirty="0" smtClean="0">
                <a:solidFill>
                  <a:srgbClr val="041C43"/>
                </a:solidFill>
              </a:rPr>
              <a:t>IRS</a:t>
            </a:r>
            <a:endParaRPr lang="en-US" sz="1200" u="none" dirty="0">
              <a:solidFill>
                <a:srgbClr val="041C43"/>
              </a:solidFill>
            </a:endParaRPr>
          </a:p>
        </p:txBody>
      </p:sp>
      <p:sp>
        <p:nvSpPr>
          <p:cNvPr id="14" name="Rectangle 1918"/>
          <p:cNvSpPr>
            <a:spLocks noChangeArrowheads="1"/>
          </p:cNvSpPr>
          <p:nvPr/>
        </p:nvSpPr>
        <p:spPr bwMode="auto">
          <a:xfrm>
            <a:off x="4158630" y="2205956"/>
            <a:ext cx="1191599" cy="257369"/>
          </a:xfrm>
          <a:prstGeom prst="rect">
            <a:avLst/>
          </a:prstGeom>
          <a:noFill/>
          <a:ln w="9525">
            <a:noFill/>
            <a:miter lim="800000"/>
            <a:headEnd/>
            <a:tailEnd/>
          </a:ln>
        </p:spPr>
        <p:txBody>
          <a:bodyPr wrap="none" lIns="36000" tIns="36000" rIns="36000" bIns="36000">
            <a:spAutoFit/>
          </a:bodyPr>
          <a:lstStyle/>
          <a:p>
            <a:r>
              <a:rPr lang="en-US" sz="1200" b="1" u="none" smtClean="0">
                <a:solidFill>
                  <a:schemeClr val="accent4"/>
                </a:solidFill>
              </a:rPr>
              <a:t>Cash Collateral</a:t>
            </a:r>
            <a:endParaRPr lang="en-US" sz="1200" u="none">
              <a:solidFill>
                <a:schemeClr val="accent4"/>
              </a:solidFill>
            </a:endParaRPr>
          </a:p>
        </p:txBody>
      </p:sp>
      <p:sp>
        <p:nvSpPr>
          <p:cNvPr id="15" name="Rectangle 1918"/>
          <p:cNvSpPr>
            <a:spLocks noChangeArrowheads="1"/>
          </p:cNvSpPr>
          <p:nvPr/>
        </p:nvSpPr>
        <p:spPr bwMode="auto">
          <a:xfrm>
            <a:off x="3976664" y="2491706"/>
            <a:ext cx="1530538" cy="257369"/>
          </a:xfrm>
          <a:prstGeom prst="rect">
            <a:avLst/>
          </a:prstGeom>
          <a:noFill/>
          <a:ln w="9525">
            <a:noFill/>
            <a:miter lim="800000"/>
            <a:headEnd/>
            <a:tailEnd/>
          </a:ln>
        </p:spPr>
        <p:txBody>
          <a:bodyPr wrap="none" lIns="36000" tIns="36000" rIns="36000" bIns="36000">
            <a:spAutoFit/>
          </a:bodyPr>
          <a:lstStyle/>
          <a:p>
            <a:r>
              <a:rPr lang="en-US" sz="1200" b="1" u="none" smtClean="0">
                <a:solidFill>
                  <a:schemeClr val="accent4"/>
                </a:solidFill>
              </a:rPr>
              <a:t>EONIA on Collateral</a:t>
            </a:r>
            <a:endParaRPr lang="en-US" sz="1200" u="none">
              <a:solidFill>
                <a:schemeClr val="accent4"/>
              </a:solidFill>
            </a:endParaRPr>
          </a:p>
        </p:txBody>
      </p:sp>
      <p:sp>
        <p:nvSpPr>
          <p:cNvPr id="16" name="Text Box 41"/>
          <p:cNvSpPr txBox="1">
            <a:spLocks noChangeArrowheads="1"/>
          </p:cNvSpPr>
          <p:nvPr/>
        </p:nvSpPr>
        <p:spPr bwMode="black">
          <a:xfrm>
            <a:off x="3801442" y="1340768"/>
            <a:ext cx="2664097" cy="184666"/>
          </a:xfrm>
          <a:prstGeom prst="rect">
            <a:avLst/>
          </a:prstGeom>
          <a:noFill/>
          <a:ln w="6350" algn="ctr">
            <a:noFill/>
            <a:miter lim="800000"/>
            <a:headEnd/>
            <a:tailEnd/>
          </a:ln>
        </p:spPr>
        <p:txBody>
          <a:bodyPr wrap="square" lIns="0" tIns="0" rIns="0" bIns="0">
            <a:spAutoFit/>
          </a:bodyPr>
          <a:lstStyle/>
          <a:p>
            <a:pPr>
              <a:spcBef>
                <a:spcPct val="50000"/>
              </a:spcBef>
            </a:pPr>
            <a:r>
              <a:rPr lang="en-US" sz="1200" b="1" u="none" dirty="0" smtClean="0">
                <a:solidFill>
                  <a:srgbClr val="041C43"/>
                </a:solidFill>
              </a:rPr>
              <a:t>Fixed at 5% v market level of 2%</a:t>
            </a:r>
            <a:endParaRPr lang="en-US" sz="1200" b="1" u="none" dirty="0">
              <a:solidFill>
                <a:srgbClr val="041C43"/>
              </a:solidFill>
            </a:endParaRPr>
          </a:p>
        </p:txBody>
      </p:sp>
      <p:sp>
        <p:nvSpPr>
          <p:cNvPr id="17" name="Text Box 42"/>
          <p:cNvSpPr txBox="1">
            <a:spLocks noChangeArrowheads="1"/>
          </p:cNvSpPr>
          <p:nvPr/>
        </p:nvSpPr>
        <p:spPr bwMode="black">
          <a:xfrm>
            <a:off x="4592017" y="1806224"/>
            <a:ext cx="942558" cy="184666"/>
          </a:xfrm>
          <a:prstGeom prst="rect">
            <a:avLst/>
          </a:prstGeom>
          <a:noFill/>
          <a:ln w="6350" algn="ctr">
            <a:noFill/>
            <a:miter lim="800000"/>
            <a:headEnd/>
            <a:tailEnd/>
          </a:ln>
        </p:spPr>
        <p:txBody>
          <a:bodyPr wrap="square" lIns="0" tIns="0" rIns="0" bIns="0">
            <a:spAutoFit/>
          </a:bodyPr>
          <a:lstStyle/>
          <a:p>
            <a:pPr>
              <a:spcBef>
                <a:spcPct val="50000"/>
              </a:spcBef>
            </a:pPr>
            <a:r>
              <a:rPr lang="en-US" sz="1200" b="1" u="none" dirty="0" smtClean="0">
                <a:solidFill>
                  <a:srgbClr val="041C43"/>
                </a:solidFill>
              </a:rPr>
              <a:t>3M LIBOR</a:t>
            </a:r>
            <a:endParaRPr lang="en-US" sz="1200" b="1" u="none" dirty="0">
              <a:solidFill>
                <a:srgbClr val="041C43"/>
              </a:solidFill>
            </a:endParaRPr>
          </a:p>
        </p:txBody>
      </p:sp>
      <p:sp>
        <p:nvSpPr>
          <p:cNvPr id="18" name="Text Box 43"/>
          <p:cNvSpPr txBox="1">
            <a:spLocks noChangeArrowheads="1"/>
          </p:cNvSpPr>
          <p:nvPr/>
        </p:nvSpPr>
        <p:spPr bwMode="black">
          <a:xfrm>
            <a:off x="5817096" y="1582068"/>
            <a:ext cx="792559" cy="184666"/>
          </a:xfrm>
          <a:prstGeom prst="rect">
            <a:avLst/>
          </a:prstGeom>
          <a:noFill/>
          <a:ln w="6350" algn="ctr">
            <a:noFill/>
            <a:miter lim="800000"/>
            <a:headEnd/>
            <a:tailEnd/>
          </a:ln>
        </p:spPr>
        <p:txBody>
          <a:bodyPr wrap="square" lIns="0" tIns="0" rIns="0" bIns="0">
            <a:spAutoFit/>
          </a:bodyPr>
          <a:lstStyle/>
          <a:p>
            <a:r>
              <a:rPr lang="en-US" altLang="de-DE" sz="1200" dirty="0" smtClean="0">
                <a:solidFill>
                  <a:srgbClr val="041C43"/>
                </a:solidFill>
              </a:rPr>
              <a:t>PV</a:t>
            </a:r>
            <a:r>
              <a:rPr lang="en-US" altLang="de-DE" sz="1200" dirty="0" smtClean="0"/>
              <a:t> €-</a:t>
            </a:r>
            <a:r>
              <a:rPr lang="en-US" altLang="de-DE" sz="1200" dirty="0" err="1" smtClean="0"/>
              <a:t>10m</a:t>
            </a:r>
            <a:endParaRPr lang="en-US" sz="1200" u="none" dirty="0">
              <a:solidFill>
                <a:srgbClr val="041C43"/>
              </a:solidFill>
            </a:endParaRPr>
          </a:p>
        </p:txBody>
      </p:sp>
      <p:sp>
        <p:nvSpPr>
          <p:cNvPr id="19" name="Text Box 44"/>
          <p:cNvSpPr txBox="1">
            <a:spLocks noChangeArrowheads="1"/>
          </p:cNvSpPr>
          <p:nvPr/>
        </p:nvSpPr>
        <p:spPr bwMode="black">
          <a:xfrm>
            <a:off x="3153420" y="1555081"/>
            <a:ext cx="823244" cy="184666"/>
          </a:xfrm>
          <a:prstGeom prst="rect">
            <a:avLst/>
          </a:prstGeom>
          <a:noFill/>
          <a:ln w="6350" algn="ctr">
            <a:noFill/>
            <a:miter lim="800000"/>
            <a:headEnd/>
            <a:tailEnd/>
          </a:ln>
        </p:spPr>
        <p:txBody>
          <a:bodyPr wrap="square" lIns="0" tIns="0" rIns="0" bIns="0">
            <a:spAutoFit/>
          </a:bodyPr>
          <a:lstStyle/>
          <a:p>
            <a:r>
              <a:rPr lang="en-US" sz="1200" dirty="0" smtClean="0">
                <a:solidFill>
                  <a:srgbClr val="041C43"/>
                </a:solidFill>
              </a:rPr>
              <a:t>PV: </a:t>
            </a:r>
            <a:r>
              <a:rPr lang="en-US" altLang="de-DE" sz="1200" dirty="0" smtClean="0"/>
              <a:t>€+</a:t>
            </a:r>
            <a:r>
              <a:rPr lang="en-US" altLang="de-DE" sz="1200" dirty="0" err="1" smtClean="0"/>
              <a:t>10m</a:t>
            </a:r>
            <a:endParaRPr lang="en-US" sz="1200" u="none" dirty="0">
              <a:solidFill>
                <a:srgbClr val="041C43"/>
              </a:solidFill>
            </a:endParaRPr>
          </a:p>
        </p:txBody>
      </p:sp>
      <p:sp>
        <p:nvSpPr>
          <p:cNvPr id="21" name="Text Box 47"/>
          <p:cNvSpPr txBox="1">
            <a:spLocks noChangeArrowheads="1"/>
          </p:cNvSpPr>
          <p:nvPr/>
        </p:nvSpPr>
        <p:spPr bwMode="black">
          <a:xfrm>
            <a:off x="5745088" y="2236371"/>
            <a:ext cx="791716" cy="184666"/>
          </a:xfrm>
          <a:prstGeom prst="rect">
            <a:avLst/>
          </a:prstGeom>
          <a:noFill/>
          <a:ln w="6350" algn="ctr">
            <a:noFill/>
            <a:miter lim="800000"/>
            <a:headEnd/>
            <a:tailEnd/>
          </a:ln>
        </p:spPr>
        <p:txBody>
          <a:bodyPr wrap="square" lIns="0" tIns="0" rIns="0" bIns="0">
            <a:spAutoFit/>
          </a:bodyPr>
          <a:lstStyle/>
          <a:p>
            <a:r>
              <a:rPr lang="en-US" sz="1200" dirty="0" smtClean="0">
                <a:solidFill>
                  <a:schemeClr val="accent4"/>
                </a:solidFill>
              </a:rPr>
              <a:t>PV: </a:t>
            </a:r>
            <a:r>
              <a:rPr lang="en-US" altLang="de-DE" sz="1200" dirty="0" smtClean="0">
                <a:solidFill>
                  <a:schemeClr val="accent4"/>
                </a:solidFill>
              </a:rPr>
              <a:t>€+</a:t>
            </a:r>
            <a:r>
              <a:rPr lang="en-US" altLang="de-DE" sz="1200" dirty="0" err="1" smtClean="0">
                <a:solidFill>
                  <a:schemeClr val="accent4"/>
                </a:solidFill>
              </a:rPr>
              <a:t>10m</a:t>
            </a:r>
            <a:endParaRPr lang="en-US" sz="1200" u="none" dirty="0">
              <a:solidFill>
                <a:schemeClr val="accent4"/>
              </a:solidFill>
            </a:endParaRPr>
          </a:p>
        </p:txBody>
      </p:sp>
      <p:sp>
        <p:nvSpPr>
          <p:cNvPr id="22" name="Rectangle 376"/>
          <p:cNvSpPr>
            <a:spLocks noChangeArrowheads="1"/>
          </p:cNvSpPr>
          <p:nvPr/>
        </p:nvSpPr>
        <p:spPr bwMode="black">
          <a:xfrm>
            <a:off x="1572419" y="1412925"/>
            <a:ext cx="1512887" cy="1150937"/>
          </a:xfrm>
          <a:prstGeom prst="rect">
            <a:avLst/>
          </a:prstGeom>
          <a:solidFill>
            <a:srgbClr val="4DA0B0"/>
          </a:solidFill>
          <a:ln w="6350" algn="ctr">
            <a:solidFill>
              <a:srgbClr val="8AA5CB"/>
            </a:solidFill>
            <a:miter lim="800000"/>
            <a:headEnd/>
            <a:tailEnd/>
          </a:ln>
        </p:spPr>
        <p:txBody>
          <a:bodyPr lIns="0" tIns="0" rIns="0" bIns="0" anchor="ctr"/>
          <a:lstStyle/>
          <a:p>
            <a:pPr algn="ctr"/>
            <a:r>
              <a:rPr lang="en-US" sz="1400" b="1" smtClean="0">
                <a:solidFill>
                  <a:srgbClr val="041C43"/>
                </a:solidFill>
              </a:rPr>
              <a:t>Bank A</a:t>
            </a:r>
            <a:endParaRPr lang="en-US" sz="1400" b="1" u="none">
              <a:solidFill>
                <a:srgbClr val="041C43"/>
              </a:solidFill>
            </a:endParaRPr>
          </a:p>
        </p:txBody>
      </p:sp>
      <p:sp>
        <p:nvSpPr>
          <p:cNvPr id="23" name="Rectangle 3"/>
          <p:cNvSpPr>
            <a:spLocks noChangeArrowheads="1"/>
          </p:cNvSpPr>
          <p:nvPr/>
        </p:nvSpPr>
        <p:spPr bwMode="gray">
          <a:xfrm>
            <a:off x="706219" y="2996952"/>
            <a:ext cx="8500369" cy="3096344"/>
          </a:xfrm>
          <a:prstGeom prst="rect">
            <a:avLst/>
          </a:prstGeom>
          <a:noFill/>
          <a:ln w="9525">
            <a:noFill/>
            <a:miter lim="800000"/>
            <a:headEnd/>
            <a:tailEnd/>
          </a:ln>
        </p:spPr>
        <p:txBody>
          <a:bodyPr lIns="0" tIns="0" rIns="0" bIns="0" anchor="ctr"/>
          <a:lstStyle/>
          <a:p>
            <a:pPr marL="177800" lvl="1" indent="-177800">
              <a:spcBef>
                <a:spcPts val="600"/>
              </a:spcBef>
              <a:buClr>
                <a:srgbClr val="97989A"/>
              </a:buClr>
              <a:buFont typeface="Arial" pitchFamily="34" charset="0"/>
              <a:buChar char="■"/>
              <a:tabLst>
                <a:tab pos="990600" algn="l"/>
              </a:tabLst>
              <a:defRPr/>
            </a:pPr>
            <a:r>
              <a:rPr lang="en-US" altLang="de-DE" sz="1400" dirty="0" smtClean="0"/>
              <a:t>Assume that for counterparty A the PV(A) is positive (e.g. €+</a:t>
            </a:r>
            <a:r>
              <a:rPr lang="en-US" altLang="de-DE" sz="1400" dirty="0" err="1" smtClean="0"/>
              <a:t>10m</a:t>
            </a:r>
            <a:r>
              <a:rPr lang="en-US" altLang="de-DE" sz="1400" dirty="0" smtClean="0"/>
              <a:t>).</a:t>
            </a:r>
          </a:p>
          <a:p>
            <a:pPr marL="177800" lvl="1" indent="-177800">
              <a:spcBef>
                <a:spcPts val="600"/>
              </a:spcBef>
              <a:buClr>
                <a:srgbClr val="97989A"/>
              </a:buClr>
              <a:buFont typeface="Arial" pitchFamily="34" charset="0"/>
              <a:buChar char="■"/>
              <a:tabLst>
                <a:tab pos="990600" algn="l"/>
              </a:tabLst>
              <a:defRPr/>
            </a:pPr>
            <a:r>
              <a:rPr lang="en-US" sz="1400" dirty="0" smtClean="0"/>
              <a:t>The collateral account holds the total PV of the swap (bank A: €+</a:t>
            </a:r>
            <a:r>
              <a:rPr lang="en-US" sz="1400" dirty="0" err="1" smtClean="0"/>
              <a:t>10m</a:t>
            </a:r>
            <a:r>
              <a:rPr lang="en-US" sz="1400" dirty="0" smtClean="0"/>
              <a:t>, bank B: €-</a:t>
            </a:r>
            <a:r>
              <a:rPr lang="en-US" sz="1400" dirty="0" err="1" smtClean="0"/>
              <a:t>10m</a:t>
            </a:r>
            <a:r>
              <a:rPr lang="en-US" sz="1400" dirty="0" smtClean="0"/>
              <a:t> )</a:t>
            </a:r>
            <a:endParaRPr lang="en-US" altLang="de-DE" sz="1400" dirty="0" smtClean="0"/>
          </a:p>
          <a:p>
            <a:pPr marL="177800" lvl="1" indent="-177800">
              <a:spcBef>
                <a:spcPts val="600"/>
              </a:spcBef>
              <a:buClr>
                <a:srgbClr val="97989A"/>
              </a:buClr>
              <a:buFont typeface="Arial" pitchFamily="34" charset="0"/>
              <a:buChar char="■"/>
              <a:tabLst>
                <a:tab pos="990600" algn="l"/>
              </a:tabLst>
              <a:defRPr/>
            </a:pPr>
            <a:r>
              <a:rPr lang="en-US" altLang="de-DE" sz="1400" dirty="0" smtClean="0"/>
              <a:t>The collateral amount is available to bank A.  On return, bank B receives the overnight rate on the collateral amount from bank A. </a:t>
            </a:r>
          </a:p>
          <a:p>
            <a:pPr marL="177800" lvl="1" indent="-177800">
              <a:spcBef>
                <a:spcPts val="600"/>
              </a:spcBef>
              <a:buClr>
                <a:srgbClr val="97989A"/>
              </a:buClr>
              <a:buFont typeface="Arial" pitchFamily="34" charset="0"/>
              <a:buChar char="■"/>
              <a:tabLst>
                <a:tab pos="990600" algn="l"/>
              </a:tabLst>
              <a:defRPr/>
            </a:pPr>
            <a:r>
              <a:rPr lang="en-US" altLang="de-DE" sz="1400" dirty="0" smtClean="0"/>
              <a:t>Consequently, the collateral mechanism can be interpreted as a funding mechanism at overnight rate, transferring liquidity from bank B to the bank A. </a:t>
            </a:r>
          </a:p>
          <a:p>
            <a:pPr marL="177800" lvl="1" indent="-177800">
              <a:spcBef>
                <a:spcPts val="600"/>
              </a:spcBef>
              <a:buClr>
                <a:srgbClr val="97989A"/>
              </a:buClr>
              <a:buFont typeface="Arial" pitchFamily="34" charset="0"/>
              <a:buChar char="■"/>
              <a:tabLst>
                <a:tab pos="990600" algn="l"/>
              </a:tabLst>
              <a:defRPr/>
            </a:pPr>
            <a:r>
              <a:rPr lang="en-US" altLang="de-DE" sz="1400" dirty="0" smtClean="0"/>
              <a:t>Notice that as PV(A) is positive, (under assumptions of the example) bank A has paid a net cash amount to bank B since the inception of the swap. This suggests that bank A has in fact a funding demand. </a:t>
            </a:r>
          </a:p>
          <a:p>
            <a:pPr marL="177800" lvl="1" indent="-177800">
              <a:spcBef>
                <a:spcPts val="600"/>
              </a:spcBef>
              <a:buClr>
                <a:srgbClr val="97989A"/>
              </a:buClr>
              <a:buFont typeface="Arial" pitchFamily="34" charset="0"/>
              <a:buChar char="■"/>
              <a:tabLst>
                <a:tab pos="990600" algn="l"/>
              </a:tabLst>
              <a:defRPr/>
            </a:pPr>
            <a:r>
              <a:rPr lang="en-US" altLang="de-DE" sz="1400" dirty="0" smtClean="0"/>
              <a:t>By no-arbitrage arguments, the CSA collateral rate and the discounting rate of future cash flows must match (</a:t>
            </a:r>
            <a:r>
              <a:rPr lang="en-US" altLang="de-DE" sz="1400" i="1" dirty="0" smtClean="0"/>
              <a:t>hard mathematics!)</a:t>
            </a:r>
          </a:p>
          <a:p>
            <a:pPr marL="177800" lvl="1" indent="-177800">
              <a:buClr>
                <a:srgbClr val="97989A"/>
              </a:buClr>
              <a:tabLst>
                <a:tab pos="990600" algn="l"/>
              </a:tabLst>
              <a:defRPr/>
            </a:pPr>
            <a:endParaRPr lang="en-US" altLang="de-DE" sz="1400" dirty="0" smtClean="0"/>
          </a:p>
          <a:p>
            <a:pPr marL="177800" lvl="1" indent="-177800">
              <a:buClr>
                <a:srgbClr val="97989A"/>
              </a:buClr>
              <a:buFont typeface="Arial" pitchFamily="34" charset="0"/>
              <a:buChar char="■"/>
              <a:tabLst>
                <a:tab pos="990600" algn="l"/>
              </a:tabLst>
              <a:defRPr/>
            </a:pPr>
            <a:endParaRPr lang="en-US" altLang="de-DE" sz="1400" dirty="0"/>
          </a:p>
        </p:txBody>
      </p:sp>
      <p:sp>
        <p:nvSpPr>
          <p:cNvPr id="26" name="Rechteck 10"/>
          <p:cNvSpPr>
            <a:spLocks noChangeArrowheads="1"/>
          </p:cNvSpPr>
          <p:nvPr/>
        </p:nvSpPr>
        <p:spPr bwMode="gray">
          <a:xfrm>
            <a:off x="706220" y="5767299"/>
            <a:ext cx="8500368" cy="482045"/>
          </a:xfrm>
          <a:prstGeom prst="rect">
            <a:avLst/>
          </a:prstGeom>
          <a:solidFill>
            <a:srgbClr val="C3DEE2"/>
          </a:solidFill>
          <a:ln w="6350" algn="ctr">
            <a:solidFill>
              <a:srgbClr val="B4C4DC"/>
            </a:solidFill>
            <a:round/>
            <a:headEnd/>
            <a:tailEnd/>
          </a:ln>
        </p:spPr>
        <p:txBody>
          <a:bodyPr wrap="none" lIns="0" tIns="0" rIns="0" bIns="0" anchor="ctr"/>
          <a:lstStyle/>
          <a:p>
            <a:pPr marL="648000" lvl="4" indent="-168275" defTabSz="330200" eaLnBrk="0" hangingPunct="0">
              <a:lnSpc>
                <a:spcPct val="90000"/>
              </a:lnSpc>
              <a:spcBef>
                <a:spcPts val="600"/>
              </a:spcBef>
              <a:buClr>
                <a:srgbClr val="97989A"/>
              </a:buClr>
              <a:tabLst>
                <a:tab pos="8521700" algn="r"/>
              </a:tabLst>
              <a:defRPr/>
            </a:pPr>
            <a:r>
              <a:rPr lang="en-US" altLang="de-DE" sz="1400" noProof="1" smtClean="0">
                <a:solidFill>
                  <a:srgbClr val="000000"/>
                </a:solidFill>
                <a:latin typeface="+mn-lt"/>
                <a:cs typeface="Arial" pitchFamily="34" charset="0"/>
              </a:rPr>
              <a:t>	                   Discounting of collateralized derivatives with the collateral rate (OIS) </a:t>
            </a:r>
          </a:p>
        </p:txBody>
      </p:sp>
      <p:sp>
        <p:nvSpPr>
          <p:cNvPr id="27" name="Richtungspfeil 12"/>
          <p:cNvSpPr>
            <a:spLocks noChangeArrowheads="1"/>
          </p:cNvSpPr>
          <p:nvPr/>
        </p:nvSpPr>
        <p:spPr bwMode="gray">
          <a:xfrm>
            <a:off x="693930" y="5760909"/>
            <a:ext cx="419386" cy="482045"/>
          </a:xfrm>
          <a:prstGeom prst="homePlate">
            <a:avLst>
              <a:gd name="adj" fmla="val 22907"/>
            </a:avLst>
          </a:prstGeom>
          <a:solidFill>
            <a:srgbClr val="4DA0B0"/>
          </a:solidFill>
          <a:ln w="6350" algn="ctr">
            <a:solidFill>
              <a:srgbClr val="9FB6D9"/>
            </a:solidFill>
            <a:round/>
            <a:headEnd/>
            <a:tailEnd/>
          </a:ln>
        </p:spPr>
        <p:txBody>
          <a:bodyPr wrap="none" lIns="90000" tIns="46800" rIns="90000" bIns="46800" anchor="ct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24" name="Text Box 44"/>
          <p:cNvSpPr txBox="1">
            <a:spLocks noChangeArrowheads="1"/>
          </p:cNvSpPr>
          <p:nvPr/>
        </p:nvSpPr>
        <p:spPr bwMode="black">
          <a:xfrm>
            <a:off x="3153420" y="2236371"/>
            <a:ext cx="823244" cy="184666"/>
          </a:xfrm>
          <a:prstGeom prst="rect">
            <a:avLst/>
          </a:prstGeom>
          <a:noFill/>
          <a:ln w="6350" algn="ctr">
            <a:noFill/>
            <a:miter lim="800000"/>
            <a:headEnd/>
            <a:tailEnd/>
          </a:ln>
        </p:spPr>
        <p:txBody>
          <a:bodyPr wrap="square" lIns="0" tIns="0" rIns="0" bIns="0">
            <a:spAutoFit/>
          </a:bodyPr>
          <a:lstStyle/>
          <a:p>
            <a:r>
              <a:rPr lang="en-US" sz="1200" dirty="0" smtClean="0">
                <a:solidFill>
                  <a:schemeClr val="accent4"/>
                </a:solidFill>
              </a:rPr>
              <a:t>PV: </a:t>
            </a:r>
            <a:r>
              <a:rPr lang="en-US" altLang="de-DE" sz="1200" dirty="0" smtClean="0">
                <a:solidFill>
                  <a:schemeClr val="accent4"/>
                </a:solidFill>
              </a:rPr>
              <a:t>€-</a:t>
            </a:r>
            <a:r>
              <a:rPr lang="en-US" altLang="de-DE" sz="1200" dirty="0" err="1" smtClean="0">
                <a:solidFill>
                  <a:schemeClr val="accent4"/>
                </a:solidFill>
              </a:rPr>
              <a:t>10m</a:t>
            </a:r>
            <a:endParaRPr lang="en-US" sz="1200" u="none" dirty="0">
              <a:solidFill>
                <a:schemeClr val="accent4"/>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1600" b="0" dirty="0" smtClean="0"/>
              <a:t>Background</a:t>
            </a:r>
            <a:r>
              <a:rPr lang="en-GB" b="0" dirty="0" smtClean="0"/>
              <a:t> </a:t>
            </a:r>
            <a:r>
              <a:rPr lang="en-US" dirty="0" smtClean="0"/>
              <a:t/>
            </a:r>
            <a:br>
              <a:rPr lang="en-US" dirty="0" smtClean="0"/>
            </a:br>
            <a:r>
              <a:rPr lang="en-US" dirty="0" smtClean="0"/>
              <a:t>Discounting </a:t>
            </a:r>
            <a:r>
              <a:rPr lang="en-US" dirty="0" smtClean="0"/>
              <a:t>Uncollateralized Derivatives</a:t>
            </a:r>
            <a:endParaRPr lang="en-US" dirty="0"/>
          </a:p>
        </p:txBody>
      </p:sp>
      <p:sp>
        <p:nvSpPr>
          <p:cNvPr id="7" name="Rectangle 376"/>
          <p:cNvSpPr>
            <a:spLocks noChangeArrowheads="1"/>
          </p:cNvSpPr>
          <p:nvPr/>
        </p:nvSpPr>
        <p:spPr bwMode="black">
          <a:xfrm>
            <a:off x="5528345" y="1556792"/>
            <a:ext cx="1512887" cy="1150937"/>
          </a:xfrm>
          <a:prstGeom prst="rect">
            <a:avLst/>
          </a:prstGeom>
          <a:solidFill>
            <a:srgbClr val="4DA0B0"/>
          </a:solidFill>
          <a:ln w="6350" algn="ctr">
            <a:solidFill>
              <a:srgbClr val="8AA5CB"/>
            </a:solidFill>
            <a:miter lim="800000"/>
            <a:headEnd/>
            <a:tailEnd/>
          </a:ln>
        </p:spPr>
        <p:txBody>
          <a:bodyPr lIns="0" tIns="0" rIns="0" bIns="0" anchor="ctr"/>
          <a:lstStyle/>
          <a:p>
            <a:pPr algn="ctr"/>
            <a:r>
              <a:rPr lang="en-US" sz="1400" b="1" dirty="0" smtClean="0">
                <a:solidFill>
                  <a:srgbClr val="041C43"/>
                </a:solidFill>
              </a:rPr>
              <a:t>Client</a:t>
            </a:r>
            <a:endParaRPr lang="en-US" sz="1400" b="1" u="none" dirty="0">
              <a:solidFill>
                <a:srgbClr val="041C43"/>
              </a:solidFill>
            </a:endParaRPr>
          </a:p>
        </p:txBody>
      </p:sp>
      <p:sp>
        <p:nvSpPr>
          <p:cNvPr id="8" name="Line 1933"/>
          <p:cNvSpPr>
            <a:spLocks noChangeShapeType="1"/>
          </p:cNvSpPr>
          <p:nvPr/>
        </p:nvSpPr>
        <p:spPr bwMode="auto">
          <a:xfrm>
            <a:off x="2371370" y="2564904"/>
            <a:ext cx="3013678" cy="0"/>
          </a:xfrm>
          <a:prstGeom prst="line">
            <a:avLst/>
          </a:prstGeom>
          <a:noFill/>
          <a:ln w="19050">
            <a:solidFill>
              <a:srgbClr val="4DA0B0"/>
            </a:solidFill>
            <a:round/>
            <a:headEnd/>
            <a:tailEnd type="triangle" w="lg" len="med"/>
          </a:ln>
        </p:spPr>
        <p:txBody>
          <a:bodyPr/>
          <a:lstStyle/>
          <a:p>
            <a:endParaRPr lang="en-US" sz="1400"/>
          </a:p>
        </p:txBody>
      </p:sp>
      <p:sp>
        <p:nvSpPr>
          <p:cNvPr id="9" name="Line 1933"/>
          <p:cNvSpPr>
            <a:spLocks noChangeShapeType="1"/>
          </p:cNvSpPr>
          <p:nvPr/>
        </p:nvSpPr>
        <p:spPr bwMode="auto">
          <a:xfrm>
            <a:off x="2289175" y="1628800"/>
            <a:ext cx="3167881" cy="0"/>
          </a:xfrm>
          <a:prstGeom prst="line">
            <a:avLst/>
          </a:prstGeom>
          <a:noFill/>
          <a:ln w="19050">
            <a:solidFill>
              <a:srgbClr val="4DA0B0"/>
            </a:solidFill>
            <a:round/>
            <a:headEnd type="triangle" w="lg" len="med"/>
            <a:tailEnd type="none" w="lg" len="med"/>
          </a:ln>
        </p:spPr>
        <p:txBody>
          <a:bodyPr/>
          <a:lstStyle/>
          <a:p>
            <a:endParaRPr lang="en-US" sz="1400"/>
          </a:p>
        </p:txBody>
      </p:sp>
      <p:sp>
        <p:nvSpPr>
          <p:cNvPr id="12" name="Rectangle 1918"/>
          <p:cNvSpPr>
            <a:spLocks noChangeArrowheads="1"/>
          </p:cNvSpPr>
          <p:nvPr/>
        </p:nvSpPr>
        <p:spPr bwMode="auto">
          <a:xfrm>
            <a:off x="2913794" y="1916717"/>
            <a:ext cx="1872876" cy="288147"/>
          </a:xfrm>
          <a:prstGeom prst="rect">
            <a:avLst/>
          </a:prstGeom>
          <a:noFill/>
          <a:ln w="9525">
            <a:noFill/>
            <a:miter lim="800000"/>
            <a:headEnd/>
            <a:tailEnd/>
          </a:ln>
        </p:spPr>
        <p:txBody>
          <a:bodyPr wrap="none" lIns="36000" tIns="36000" rIns="36000" bIns="36000">
            <a:spAutoFit/>
          </a:bodyPr>
          <a:lstStyle/>
          <a:p>
            <a:r>
              <a:rPr lang="en-US" sz="1400" b="1" u="none" dirty="0" smtClean="0">
                <a:solidFill>
                  <a:srgbClr val="041C43"/>
                </a:solidFill>
              </a:rPr>
              <a:t>IRS / client </a:t>
            </a:r>
            <a:r>
              <a:rPr lang="en-US" sz="1400" b="1" u="none" dirty="0" smtClean="0">
                <a:solidFill>
                  <a:srgbClr val="041C43"/>
                </a:solidFill>
              </a:rPr>
              <a:t>derivative</a:t>
            </a:r>
            <a:endParaRPr lang="en-US" sz="1400" u="none" dirty="0">
              <a:solidFill>
                <a:srgbClr val="041C43"/>
              </a:solidFill>
            </a:endParaRPr>
          </a:p>
        </p:txBody>
      </p:sp>
      <p:sp>
        <p:nvSpPr>
          <p:cNvPr id="15" name="Text Box 41"/>
          <p:cNvSpPr txBox="1">
            <a:spLocks noChangeArrowheads="1"/>
          </p:cNvSpPr>
          <p:nvPr/>
        </p:nvSpPr>
        <p:spPr bwMode="black">
          <a:xfrm>
            <a:off x="3152800" y="1412776"/>
            <a:ext cx="1728192" cy="430887"/>
          </a:xfrm>
          <a:prstGeom prst="rect">
            <a:avLst/>
          </a:prstGeom>
          <a:solidFill>
            <a:schemeClr val="bg1"/>
          </a:solidFill>
          <a:ln w="6350" algn="ctr">
            <a:noFill/>
            <a:miter lim="800000"/>
            <a:headEnd/>
            <a:tailEnd/>
          </a:ln>
        </p:spPr>
        <p:txBody>
          <a:bodyPr wrap="square" lIns="0" tIns="0" rIns="0" bIns="0">
            <a:spAutoFit/>
          </a:bodyPr>
          <a:lstStyle/>
          <a:p>
            <a:pPr>
              <a:spcBef>
                <a:spcPct val="50000"/>
              </a:spcBef>
            </a:pPr>
            <a:r>
              <a:rPr lang="en-US" sz="1400" b="1" u="none" dirty="0" smtClean="0">
                <a:solidFill>
                  <a:srgbClr val="041C43"/>
                </a:solidFill>
              </a:rPr>
              <a:t>Fixed at </a:t>
            </a:r>
            <a:r>
              <a:rPr lang="en-US" sz="1400" b="1" dirty="0" smtClean="0">
                <a:solidFill>
                  <a:srgbClr val="041C43"/>
                </a:solidFill>
              </a:rPr>
              <a:t>5</a:t>
            </a:r>
            <a:r>
              <a:rPr lang="en-US" sz="1400" b="1" u="none" dirty="0" smtClean="0">
                <a:solidFill>
                  <a:srgbClr val="041C43"/>
                </a:solidFill>
              </a:rPr>
              <a:t>% v market level of 2%</a:t>
            </a:r>
            <a:endParaRPr lang="en-US" sz="1400" b="1" u="none" dirty="0">
              <a:solidFill>
                <a:srgbClr val="041C43"/>
              </a:solidFill>
            </a:endParaRPr>
          </a:p>
        </p:txBody>
      </p:sp>
      <p:sp>
        <p:nvSpPr>
          <p:cNvPr id="16" name="Text Box 42"/>
          <p:cNvSpPr txBox="1">
            <a:spLocks noChangeArrowheads="1"/>
          </p:cNvSpPr>
          <p:nvPr/>
        </p:nvSpPr>
        <p:spPr bwMode="black">
          <a:xfrm>
            <a:off x="3467336" y="2466392"/>
            <a:ext cx="935732" cy="215444"/>
          </a:xfrm>
          <a:prstGeom prst="rect">
            <a:avLst/>
          </a:prstGeom>
          <a:solidFill>
            <a:schemeClr val="bg1"/>
          </a:solidFill>
          <a:ln w="6350" algn="ctr">
            <a:noFill/>
            <a:miter lim="800000"/>
            <a:headEnd/>
            <a:tailEnd/>
          </a:ln>
        </p:spPr>
        <p:txBody>
          <a:bodyPr wrap="square" lIns="0" tIns="0" rIns="0" bIns="0">
            <a:spAutoFit/>
          </a:bodyPr>
          <a:lstStyle/>
          <a:p>
            <a:pPr>
              <a:spcBef>
                <a:spcPct val="50000"/>
              </a:spcBef>
            </a:pPr>
            <a:r>
              <a:rPr lang="en-US" sz="1400" b="1" u="none" dirty="0" smtClean="0">
                <a:solidFill>
                  <a:srgbClr val="041C43"/>
                </a:solidFill>
              </a:rPr>
              <a:t>3M LIBOR</a:t>
            </a:r>
            <a:endParaRPr lang="en-US" sz="1400" b="1" u="none" dirty="0">
              <a:solidFill>
                <a:srgbClr val="041C43"/>
              </a:solidFill>
            </a:endParaRPr>
          </a:p>
        </p:txBody>
      </p:sp>
      <p:sp>
        <p:nvSpPr>
          <p:cNvPr id="21" name="Rectangle 376"/>
          <p:cNvSpPr>
            <a:spLocks noChangeArrowheads="1"/>
          </p:cNvSpPr>
          <p:nvPr/>
        </p:nvSpPr>
        <p:spPr bwMode="black">
          <a:xfrm>
            <a:off x="715379" y="1556792"/>
            <a:ext cx="1512887" cy="1150937"/>
          </a:xfrm>
          <a:prstGeom prst="rect">
            <a:avLst/>
          </a:prstGeom>
          <a:solidFill>
            <a:srgbClr val="4DA0B0"/>
          </a:solidFill>
          <a:ln w="6350" algn="ctr">
            <a:solidFill>
              <a:srgbClr val="8AA5CB"/>
            </a:solidFill>
            <a:miter lim="800000"/>
            <a:headEnd/>
            <a:tailEnd/>
          </a:ln>
        </p:spPr>
        <p:txBody>
          <a:bodyPr lIns="0" tIns="0" rIns="0" bIns="0" anchor="ctr"/>
          <a:lstStyle/>
          <a:p>
            <a:pPr algn="ctr"/>
            <a:r>
              <a:rPr lang="en-US" sz="1400" b="1" smtClean="0">
                <a:solidFill>
                  <a:srgbClr val="041C43"/>
                </a:solidFill>
              </a:rPr>
              <a:t>Bank A</a:t>
            </a:r>
            <a:endParaRPr lang="en-US" sz="1400" b="1" u="none">
              <a:solidFill>
                <a:srgbClr val="041C43"/>
              </a:solidFill>
            </a:endParaRPr>
          </a:p>
        </p:txBody>
      </p:sp>
      <p:sp>
        <p:nvSpPr>
          <p:cNvPr id="22" name="Rectangle 376"/>
          <p:cNvSpPr>
            <a:spLocks noChangeArrowheads="1"/>
          </p:cNvSpPr>
          <p:nvPr/>
        </p:nvSpPr>
        <p:spPr bwMode="black">
          <a:xfrm>
            <a:off x="715379" y="4114408"/>
            <a:ext cx="1512887" cy="1150937"/>
          </a:xfrm>
          <a:prstGeom prst="rect">
            <a:avLst/>
          </a:prstGeom>
          <a:solidFill>
            <a:srgbClr val="4DA0B0"/>
          </a:solidFill>
          <a:ln w="6350" algn="ctr">
            <a:solidFill>
              <a:srgbClr val="8AA5CB"/>
            </a:solidFill>
            <a:miter lim="800000"/>
            <a:headEnd/>
            <a:tailEnd/>
          </a:ln>
        </p:spPr>
        <p:txBody>
          <a:bodyPr lIns="0" tIns="0" rIns="0" bIns="0" anchor="ctr"/>
          <a:lstStyle/>
          <a:p>
            <a:pPr algn="ctr"/>
            <a:r>
              <a:rPr lang="en-US" sz="1400" b="1" u="none" dirty="0" smtClean="0">
                <a:solidFill>
                  <a:srgbClr val="041C43"/>
                </a:solidFill>
              </a:rPr>
              <a:t>Capital Markets / Investors</a:t>
            </a:r>
            <a:endParaRPr lang="en-US" sz="1400" b="1" u="none" dirty="0">
              <a:solidFill>
                <a:srgbClr val="041C43"/>
              </a:solidFill>
            </a:endParaRPr>
          </a:p>
        </p:txBody>
      </p:sp>
      <p:sp>
        <p:nvSpPr>
          <p:cNvPr id="23" name="Line 1933"/>
          <p:cNvSpPr>
            <a:spLocks noChangeShapeType="1"/>
          </p:cNvSpPr>
          <p:nvPr/>
        </p:nvSpPr>
        <p:spPr bwMode="auto">
          <a:xfrm rot="16200000">
            <a:off x="416379" y="3404960"/>
            <a:ext cx="1224000" cy="0"/>
          </a:xfrm>
          <a:prstGeom prst="line">
            <a:avLst/>
          </a:prstGeom>
          <a:noFill/>
          <a:ln w="19050">
            <a:solidFill>
              <a:srgbClr val="4DA0B0"/>
            </a:solidFill>
            <a:round/>
            <a:headEnd type="triangle" w="lg" len="med"/>
            <a:tailEnd type="none" w="lg" len="med"/>
          </a:ln>
        </p:spPr>
        <p:txBody>
          <a:bodyPr/>
          <a:lstStyle/>
          <a:p>
            <a:endParaRPr lang="en-US" sz="1400"/>
          </a:p>
        </p:txBody>
      </p:sp>
      <p:sp>
        <p:nvSpPr>
          <p:cNvPr id="24" name="Line 1933"/>
          <p:cNvSpPr>
            <a:spLocks noChangeShapeType="1"/>
          </p:cNvSpPr>
          <p:nvPr/>
        </p:nvSpPr>
        <p:spPr bwMode="auto">
          <a:xfrm rot="5400000" flipV="1">
            <a:off x="1280474" y="3369048"/>
            <a:ext cx="1224000" cy="0"/>
          </a:xfrm>
          <a:prstGeom prst="line">
            <a:avLst/>
          </a:prstGeom>
          <a:noFill/>
          <a:ln w="19050">
            <a:solidFill>
              <a:srgbClr val="4DA0B0"/>
            </a:solidFill>
            <a:round/>
            <a:headEnd type="triangle" w="lg" len="med"/>
            <a:tailEnd type="none" w="lg" len="med"/>
          </a:ln>
        </p:spPr>
        <p:txBody>
          <a:bodyPr/>
          <a:lstStyle/>
          <a:p>
            <a:endParaRPr lang="en-US" sz="1400"/>
          </a:p>
        </p:txBody>
      </p:sp>
      <p:sp>
        <p:nvSpPr>
          <p:cNvPr id="25" name="Rectangle 1918"/>
          <p:cNvSpPr>
            <a:spLocks noChangeArrowheads="1"/>
          </p:cNvSpPr>
          <p:nvPr/>
        </p:nvSpPr>
        <p:spPr bwMode="auto">
          <a:xfrm>
            <a:off x="1080234" y="3716917"/>
            <a:ext cx="776422" cy="288147"/>
          </a:xfrm>
          <a:prstGeom prst="rect">
            <a:avLst/>
          </a:prstGeom>
          <a:noFill/>
          <a:ln w="9525">
            <a:noFill/>
            <a:miter lim="800000"/>
            <a:headEnd/>
            <a:tailEnd/>
          </a:ln>
        </p:spPr>
        <p:txBody>
          <a:bodyPr wrap="none" lIns="36000" tIns="36000" rIns="36000" bIns="36000">
            <a:spAutoFit/>
          </a:bodyPr>
          <a:lstStyle/>
          <a:p>
            <a:r>
              <a:rPr lang="en-US" sz="1400" b="1" u="none" dirty="0" smtClean="0">
                <a:solidFill>
                  <a:srgbClr val="041C43"/>
                </a:solidFill>
              </a:rPr>
              <a:t>Funding</a:t>
            </a:r>
            <a:endParaRPr lang="en-US" sz="1400" u="none" dirty="0">
              <a:solidFill>
                <a:srgbClr val="041C43"/>
              </a:solidFill>
            </a:endParaRPr>
          </a:p>
        </p:txBody>
      </p:sp>
      <p:sp>
        <p:nvSpPr>
          <p:cNvPr id="26" name="Text Box 42"/>
          <p:cNvSpPr txBox="1">
            <a:spLocks noChangeArrowheads="1"/>
          </p:cNvSpPr>
          <p:nvPr/>
        </p:nvSpPr>
        <p:spPr bwMode="black">
          <a:xfrm>
            <a:off x="632892" y="3106415"/>
            <a:ext cx="863724" cy="538609"/>
          </a:xfrm>
          <a:prstGeom prst="rect">
            <a:avLst/>
          </a:prstGeom>
          <a:solidFill>
            <a:schemeClr val="bg1"/>
          </a:solidFill>
          <a:ln w="6350" algn="ctr">
            <a:noFill/>
            <a:miter lim="800000"/>
            <a:headEnd/>
            <a:tailEnd/>
          </a:ln>
        </p:spPr>
        <p:txBody>
          <a:bodyPr wrap="square" lIns="0" tIns="0" rIns="0" bIns="0">
            <a:spAutoFit/>
          </a:bodyPr>
          <a:lstStyle/>
          <a:p>
            <a:pPr>
              <a:spcBef>
                <a:spcPct val="50000"/>
              </a:spcBef>
            </a:pPr>
            <a:r>
              <a:rPr lang="en-US" sz="1400" b="1" u="none" dirty="0" smtClean="0">
                <a:solidFill>
                  <a:srgbClr val="041C43"/>
                </a:solidFill>
              </a:rPr>
              <a:t>3M LIBOR</a:t>
            </a:r>
          </a:p>
          <a:p>
            <a:pPr>
              <a:spcBef>
                <a:spcPct val="50000"/>
              </a:spcBef>
            </a:pPr>
            <a:r>
              <a:rPr lang="en-US" sz="1400" b="1" dirty="0" smtClean="0">
                <a:solidFill>
                  <a:srgbClr val="041C43"/>
                </a:solidFill>
              </a:rPr>
              <a:t>+ 50 bp</a:t>
            </a:r>
            <a:endParaRPr lang="en-US" sz="1400" b="1" u="none" dirty="0">
              <a:solidFill>
                <a:srgbClr val="041C43"/>
              </a:solidFill>
            </a:endParaRPr>
          </a:p>
        </p:txBody>
      </p:sp>
      <p:sp>
        <p:nvSpPr>
          <p:cNvPr id="27" name="Text Box 42"/>
          <p:cNvSpPr txBox="1">
            <a:spLocks noChangeArrowheads="1"/>
          </p:cNvSpPr>
          <p:nvPr/>
        </p:nvSpPr>
        <p:spPr bwMode="black">
          <a:xfrm>
            <a:off x="1532805" y="3106415"/>
            <a:ext cx="756369" cy="538609"/>
          </a:xfrm>
          <a:prstGeom prst="rect">
            <a:avLst/>
          </a:prstGeom>
          <a:solidFill>
            <a:schemeClr val="bg1"/>
          </a:solidFill>
          <a:ln w="6350" algn="ctr">
            <a:noFill/>
            <a:miter lim="800000"/>
            <a:headEnd/>
            <a:tailEnd/>
          </a:ln>
        </p:spPr>
        <p:txBody>
          <a:bodyPr wrap="square" lIns="0" tIns="0" rIns="0" bIns="0">
            <a:spAutoFit/>
          </a:bodyPr>
          <a:lstStyle/>
          <a:p>
            <a:pPr algn="ctr">
              <a:spcBef>
                <a:spcPct val="50000"/>
              </a:spcBef>
            </a:pPr>
            <a:r>
              <a:rPr lang="en-US" sz="1400" b="1" dirty="0" smtClean="0">
                <a:solidFill>
                  <a:srgbClr val="041C43"/>
                </a:solidFill>
              </a:rPr>
              <a:t>Notional</a:t>
            </a:r>
          </a:p>
          <a:p>
            <a:pPr algn="ctr">
              <a:spcBef>
                <a:spcPct val="50000"/>
              </a:spcBef>
            </a:pPr>
            <a:r>
              <a:rPr lang="en-US" sz="1400" b="1" u="none" dirty="0" smtClean="0">
                <a:solidFill>
                  <a:srgbClr val="041C43"/>
                </a:solidFill>
              </a:rPr>
              <a:t>(€ </a:t>
            </a:r>
            <a:r>
              <a:rPr lang="en-US" sz="1400" b="1" u="none" dirty="0" err="1" smtClean="0">
                <a:solidFill>
                  <a:srgbClr val="041C43"/>
                </a:solidFill>
              </a:rPr>
              <a:t>10m</a:t>
            </a:r>
            <a:r>
              <a:rPr lang="en-US" sz="1400" b="1" u="none" dirty="0" smtClean="0">
                <a:solidFill>
                  <a:srgbClr val="041C43"/>
                </a:solidFill>
              </a:rPr>
              <a:t>)</a:t>
            </a:r>
            <a:endParaRPr lang="en-US" sz="1400" b="1" u="none" dirty="0">
              <a:solidFill>
                <a:srgbClr val="041C43"/>
              </a:solidFill>
            </a:endParaRPr>
          </a:p>
        </p:txBody>
      </p:sp>
      <p:sp>
        <p:nvSpPr>
          <p:cNvPr id="29" name="AutoShape 6"/>
          <p:cNvSpPr>
            <a:spLocks noChangeArrowheads="1"/>
          </p:cNvSpPr>
          <p:nvPr/>
        </p:nvSpPr>
        <p:spPr bwMode="gray">
          <a:xfrm rot="5400000">
            <a:off x="4727785" y="1187561"/>
            <a:ext cx="3096345" cy="6715124"/>
          </a:xfrm>
          <a:prstGeom prst="chevron">
            <a:avLst>
              <a:gd name="adj" fmla="val 0"/>
            </a:avLst>
          </a:prstGeom>
          <a:noFill/>
          <a:ln w="6350">
            <a:noFill/>
            <a:miter lim="800000"/>
            <a:headEnd/>
            <a:tailEnd/>
          </a:ln>
        </p:spPr>
        <p:txBody>
          <a:bodyPr rot="10800000" vert="eaVert" wrap="square" lIns="54000" tIns="54000" rIns="0" bIns="54000" anchor="t"/>
          <a:lstStyle/>
          <a:p>
            <a:pPr marL="177800" lvl="1" indent="-177800" defTabSz="330200" eaLnBrk="0" hangingPunct="0">
              <a:lnSpc>
                <a:spcPct val="105000"/>
              </a:lnSpc>
              <a:buClr>
                <a:srgbClr val="97989A"/>
              </a:buClr>
              <a:tabLst>
                <a:tab pos="990600" algn="l"/>
              </a:tabLst>
              <a:defRPr/>
            </a:pPr>
            <a:endParaRPr lang="de-DE" altLang="de-DE" sz="1400" noProof="1" smtClean="0"/>
          </a:p>
          <a:p>
            <a:pPr marL="177800" lvl="1" indent="-177800" defTabSz="330200" eaLnBrk="0" hangingPunct="0">
              <a:lnSpc>
                <a:spcPct val="105000"/>
              </a:lnSpc>
              <a:buClr>
                <a:srgbClr val="97989A"/>
              </a:buClr>
              <a:buFont typeface="Arial" pitchFamily="34" charset="0"/>
              <a:buChar char="■"/>
              <a:tabLst>
                <a:tab pos="990600" algn="l"/>
              </a:tabLst>
              <a:defRPr/>
            </a:pPr>
            <a:r>
              <a:rPr lang="en-US" altLang="de-DE" sz="1400" dirty="0" smtClean="0"/>
              <a:t>An uncollateralized swap has no implicit collateral funding mechanism</a:t>
            </a:r>
          </a:p>
          <a:p>
            <a:pPr marL="177800" lvl="1" indent="-177800" defTabSz="330200" eaLnBrk="0" hangingPunct="0">
              <a:lnSpc>
                <a:spcPct val="105000"/>
              </a:lnSpc>
              <a:buClr>
                <a:srgbClr val="97989A"/>
              </a:buClr>
              <a:buFont typeface="Arial" pitchFamily="34" charset="0"/>
              <a:buChar char="■"/>
              <a:tabLst>
                <a:tab pos="990600" algn="l"/>
              </a:tabLst>
              <a:defRPr/>
            </a:pPr>
            <a:r>
              <a:rPr lang="en-US" altLang="de-DE" sz="1400" dirty="0" smtClean="0"/>
              <a:t>The funding </a:t>
            </a:r>
            <a:r>
              <a:rPr lang="en-US" altLang="de-DE" sz="1400" dirty="0" smtClean="0"/>
              <a:t>cost </a:t>
            </a:r>
            <a:r>
              <a:rPr lang="en-US" altLang="de-DE" sz="1400" dirty="0" smtClean="0"/>
              <a:t>of an uncollateralized swap are therefore the bank’s individual funding </a:t>
            </a:r>
            <a:r>
              <a:rPr lang="en-US" altLang="de-DE" sz="1400" dirty="0" smtClean="0"/>
              <a:t>cost </a:t>
            </a:r>
            <a:r>
              <a:rPr lang="en-US" altLang="de-DE" sz="1400" dirty="0" smtClean="0"/>
              <a:t>(e.g. LIBOR + 100 </a:t>
            </a:r>
            <a:r>
              <a:rPr lang="en-US" altLang="de-DE" sz="1400" dirty="0" err="1" smtClean="0"/>
              <a:t>bp</a:t>
            </a:r>
            <a:r>
              <a:rPr lang="en-US" altLang="de-DE" sz="1400" dirty="0" smtClean="0"/>
              <a:t>)</a:t>
            </a:r>
          </a:p>
          <a:p>
            <a:pPr marL="177800" lvl="1" indent="-177800" defTabSz="330200" eaLnBrk="0" hangingPunct="0">
              <a:lnSpc>
                <a:spcPct val="105000"/>
              </a:lnSpc>
              <a:buClr>
                <a:srgbClr val="97989A"/>
              </a:buClr>
              <a:tabLst>
                <a:tab pos="990600" algn="l"/>
              </a:tabLst>
              <a:defRPr/>
            </a:pPr>
            <a:r>
              <a:rPr lang="en-US" altLang="de-DE" sz="1400" dirty="0" smtClean="0"/>
              <a:t>	       The price of an uncollateralized deal is related to the cost of funding</a:t>
            </a:r>
          </a:p>
          <a:p>
            <a:pPr marL="177800" lvl="1" indent="-177800">
              <a:lnSpc>
                <a:spcPct val="105000"/>
              </a:lnSpc>
              <a:buClr>
                <a:srgbClr val="97989A"/>
              </a:buClr>
              <a:buFont typeface="Arial" pitchFamily="34" charset="0"/>
              <a:buChar char="■"/>
              <a:tabLst>
                <a:tab pos="990600" algn="l"/>
              </a:tabLst>
              <a:defRPr/>
            </a:pPr>
            <a:r>
              <a:rPr lang="en-US" altLang="de-DE" sz="1400" noProof="1" smtClean="0">
                <a:cs typeface="Arial" pitchFamily="34" charset="0"/>
              </a:rPr>
              <a:t>There is currently no clear market view on valuation methodology and/or how the cost of funding is actually determined. </a:t>
            </a:r>
            <a:r>
              <a:rPr lang="en-US" altLang="de-DE" sz="1400" noProof="1" smtClean="0">
                <a:cs typeface="Arial" pitchFamily="34" charset="0"/>
              </a:rPr>
              <a:t>Most practitioners agree that </a:t>
            </a:r>
            <a:r>
              <a:rPr lang="en-US" altLang="de-DE" sz="1400" noProof="1" smtClean="0"/>
              <a:t>own </a:t>
            </a:r>
            <a:r>
              <a:rPr lang="en-US" altLang="de-DE" sz="1400" noProof="1" smtClean="0"/>
              <a:t>funding </a:t>
            </a:r>
            <a:r>
              <a:rPr lang="en-US" altLang="de-DE" sz="1400" noProof="1" smtClean="0"/>
              <a:t>cost need to be considered. </a:t>
            </a:r>
            <a:endParaRPr lang="en-US" altLang="de-DE" sz="1400" noProof="1" smtClean="0"/>
          </a:p>
          <a:p>
            <a:pPr marL="177800" lvl="1" indent="-177800">
              <a:lnSpc>
                <a:spcPct val="105000"/>
              </a:lnSpc>
              <a:buClr>
                <a:srgbClr val="97989A"/>
              </a:buClr>
              <a:buFont typeface="Arial" pitchFamily="34" charset="0"/>
              <a:buChar char="■"/>
              <a:tabLst>
                <a:tab pos="990600" algn="l"/>
              </a:tabLst>
              <a:defRPr/>
            </a:pPr>
            <a:r>
              <a:rPr lang="en-US" altLang="de-DE" sz="1400" noProof="1" smtClean="0"/>
              <a:t>Risk </a:t>
            </a:r>
            <a:r>
              <a:rPr lang="en-US" altLang="de-DE" sz="1400" noProof="1" smtClean="0"/>
              <a:t>of double counting effects between </a:t>
            </a:r>
            <a:r>
              <a:rPr lang="en-US" altLang="de-DE" sz="1400" noProof="1" smtClean="0"/>
              <a:t>CVA, DVA  </a:t>
            </a:r>
            <a:r>
              <a:rPr lang="en-US" altLang="de-DE" sz="1400" noProof="1" smtClean="0"/>
              <a:t>and own funding </a:t>
            </a:r>
            <a:r>
              <a:rPr lang="en-US" altLang="de-DE" sz="1400" noProof="1" smtClean="0"/>
              <a:t>cost / FVA</a:t>
            </a:r>
            <a:endParaRPr lang="en-US" altLang="de-DE" sz="1400" noProof="1" smtClean="0"/>
          </a:p>
          <a:p>
            <a:pPr marL="177800" lvl="1" indent="-177800">
              <a:lnSpc>
                <a:spcPct val="105000"/>
              </a:lnSpc>
              <a:buClr>
                <a:srgbClr val="97989A"/>
              </a:buClr>
              <a:tabLst>
                <a:tab pos="990600" algn="l"/>
              </a:tabLst>
              <a:defRPr/>
            </a:pPr>
            <a:endParaRPr lang="en-US" altLang="de-DE" sz="1400" dirty="0" smtClean="0"/>
          </a:p>
          <a:p>
            <a:pPr marL="177800" lvl="1" indent="-177800" defTabSz="330200">
              <a:spcBef>
                <a:spcPts val="1200"/>
              </a:spcBef>
              <a:buClr>
                <a:srgbClr val="97989A"/>
              </a:buClr>
              <a:tabLst>
                <a:tab pos="8521700" algn="r"/>
              </a:tabLst>
              <a:defRPr/>
            </a:pPr>
            <a:endParaRPr lang="en-US" altLang="de-DE" sz="1400" dirty="0" smtClean="0"/>
          </a:p>
          <a:p>
            <a:pPr marL="177800" lvl="1" indent="-177800" defTabSz="330200">
              <a:spcBef>
                <a:spcPts val="600"/>
              </a:spcBef>
              <a:buClr>
                <a:srgbClr val="97989A"/>
              </a:buClr>
              <a:tabLst>
                <a:tab pos="8521700" algn="r"/>
              </a:tabLst>
              <a:defRPr/>
            </a:pPr>
            <a:endParaRPr lang="en-US" altLang="de-DE" sz="1400" b="1" noProof="1" smtClean="0"/>
          </a:p>
          <a:p>
            <a:pPr marL="177800" lvl="1" indent="-177800" defTabSz="330200">
              <a:spcBef>
                <a:spcPts val="600"/>
              </a:spcBef>
              <a:buClr>
                <a:srgbClr val="97989A"/>
              </a:buClr>
              <a:tabLst>
                <a:tab pos="8521700" algn="r"/>
              </a:tabLst>
              <a:defRPr/>
            </a:pPr>
            <a:endParaRPr lang="en-US" sz="1400" dirty="0" smtClean="0">
              <a:solidFill>
                <a:srgbClr val="000000"/>
              </a:solidFill>
              <a:latin typeface="+mn-lt"/>
              <a:cs typeface="Arial" pitchFamily="34" charset="0"/>
            </a:endParaRPr>
          </a:p>
          <a:p>
            <a:pPr marL="355600" lvl="4" indent="-168275">
              <a:spcBef>
                <a:spcPts val="600"/>
              </a:spcBef>
              <a:buClr>
                <a:srgbClr val="97989A"/>
              </a:buClr>
              <a:tabLst>
                <a:tab pos="8521700" algn="r"/>
              </a:tabLst>
              <a:defRPr/>
            </a:pPr>
            <a:endParaRPr lang="en-US" sz="1400" dirty="0" smtClean="0">
              <a:solidFill>
                <a:srgbClr val="000000"/>
              </a:solidFill>
              <a:latin typeface="+mn-lt"/>
              <a:cs typeface="Arial" pitchFamily="34" charset="0"/>
            </a:endParaRPr>
          </a:p>
          <a:p>
            <a:pPr marL="635000" lvl="2" indent="-177800" defTabSz="330200">
              <a:spcBef>
                <a:spcPts val="600"/>
              </a:spcBef>
              <a:buClr>
                <a:srgbClr val="97989A"/>
              </a:buClr>
              <a:tabLst>
                <a:tab pos="8521700" algn="r"/>
              </a:tabLst>
            </a:pPr>
            <a:endParaRPr lang="en-US" altLang="de-DE" sz="1400" dirty="0" smtClean="0"/>
          </a:p>
        </p:txBody>
      </p:sp>
      <p:sp>
        <p:nvSpPr>
          <p:cNvPr id="32" name="Text Box 44"/>
          <p:cNvSpPr txBox="1">
            <a:spLocks noChangeArrowheads="1"/>
          </p:cNvSpPr>
          <p:nvPr/>
        </p:nvSpPr>
        <p:spPr bwMode="black">
          <a:xfrm>
            <a:off x="2371370" y="2048792"/>
            <a:ext cx="823244" cy="430887"/>
          </a:xfrm>
          <a:prstGeom prst="rect">
            <a:avLst/>
          </a:prstGeom>
          <a:noFill/>
          <a:ln w="6350" algn="ctr">
            <a:noFill/>
            <a:miter lim="800000"/>
            <a:headEnd/>
            <a:tailEnd/>
          </a:ln>
        </p:spPr>
        <p:txBody>
          <a:bodyPr wrap="square" lIns="0" tIns="0" rIns="0" bIns="0">
            <a:spAutoFit/>
          </a:bodyPr>
          <a:lstStyle/>
          <a:p>
            <a:r>
              <a:rPr lang="en-US" sz="1400" dirty="0" smtClean="0">
                <a:solidFill>
                  <a:srgbClr val="041C43"/>
                </a:solidFill>
              </a:rPr>
              <a:t>PV: </a:t>
            </a:r>
            <a:r>
              <a:rPr lang="en-US" altLang="de-DE" sz="1400" dirty="0" smtClean="0"/>
              <a:t>€+</a:t>
            </a:r>
            <a:r>
              <a:rPr lang="en-US" altLang="de-DE" sz="1400" dirty="0" err="1" smtClean="0"/>
              <a:t>10m</a:t>
            </a:r>
            <a:endParaRPr lang="en-US" sz="1400" u="none" dirty="0">
              <a:solidFill>
                <a:srgbClr val="041C43"/>
              </a:solidFill>
            </a:endParaRPr>
          </a:p>
        </p:txBody>
      </p:sp>
      <p:sp>
        <p:nvSpPr>
          <p:cNvPr id="33" name="Text Box 44"/>
          <p:cNvSpPr txBox="1">
            <a:spLocks noChangeArrowheads="1"/>
          </p:cNvSpPr>
          <p:nvPr/>
        </p:nvSpPr>
        <p:spPr bwMode="black">
          <a:xfrm>
            <a:off x="4849836" y="2048792"/>
            <a:ext cx="823244" cy="430887"/>
          </a:xfrm>
          <a:prstGeom prst="rect">
            <a:avLst/>
          </a:prstGeom>
          <a:noFill/>
          <a:ln w="6350" algn="ctr">
            <a:noFill/>
            <a:miter lim="800000"/>
            <a:headEnd/>
            <a:tailEnd/>
          </a:ln>
        </p:spPr>
        <p:txBody>
          <a:bodyPr wrap="square" lIns="0" tIns="0" rIns="0" bIns="0">
            <a:spAutoFit/>
          </a:bodyPr>
          <a:lstStyle/>
          <a:p>
            <a:r>
              <a:rPr lang="en-US" sz="1400" dirty="0" smtClean="0">
                <a:solidFill>
                  <a:srgbClr val="041C43"/>
                </a:solidFill>
              </a:rPr>
              <a:t>PV: </a:t>
            </a:r>
            <a:r>
              <a:rPr lang="en-US" sz="1400" dirty="0" smtClean="0">
                <a:solidFill>
                  <a:srgbClr val="041C43"/>
                </a:solidFill>
              </a:rPr>
              <a:t/>
            </a:r>
            <a:br>
              <a:rPr lang="en-US" sz="1400" dirty="0" smtClean="0">
                <a:solidFill>
                  <a:srgbClr val="041C43"/>
                </a:solidFill>
              </a:rPr>
            </a:br>
            <a:r>
              <a:rPr lang="en-US" altLang="de-DE" sz="1400" dirty="0" smtClean="0"/>
              <a:t>€ -</a:t>
            </a:r>
            <a:r>
              <a:rPr lang="en-US" altLang="de-DE" sz="1400" dirty="0" err="1" smtClean="0"/>
              <a:t>10m</a:t>
            </a:r>
            <a:endParaRPr lang="en-US" sz="1400" u="none" dirty="0">
              <a:solidFill>
                <a:srgbClr val="041C43"/>
              </a:solidFill>
            </a:endParaRPr>
          </a:p>
        </p:txBody>
      </p:sp>
      <p:sp>
        <p:nvSpPr>
          <p:cNvPr id="28" name="AutoShape 2"/>
          <p:cNvSpPr>
            <a:spLocks noChangeArrowheads="1"/>
          </p:cNvSpPr>
          <p:nvPr/>
        </p:nvSpPr>
        <p:spPr bwMode="gray">
          <a:xfrm rot="16200000" flipH="1" flipV="1">
            <a:off x="2540768" y="3780540"/>
            <a:ext cx="252000" cy="396000"/>
          </a:xfrm>
          <a:prstGeom prst="upArrow">
            <a:avLst>
              <a:gd name="adj1" fmla="val 64704"/>
              <a:gd name="adj2" fmla="val 56027"/>
            </a:avLst>
          </a:prstGeom>
          <a:solidFill>
            <a:srgbClr val="4DA0B0"/>
          </a:solidFill>
          <a:ln w="6350" algn="ctr">
            <a:noFill/>
            <a:miter lim="800000"/>
            <a:headEnd/>
            <a:tailEnd/>
          </a:ln>
          <a:effectLst/>
        </p:spPr>
        <p:txBody>
          <a:bodyPr wrap="none" anchor="ctr"/>
          <a:lstStyle/>
          <a:p>
            <a:endParaRPr lang="en-GB" sz="10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feil nach rechts 21"/>
          <p:cNvSpPr/>
          <p:nvPr/>
        </p:nvSpPr>
        <p:spPr>
          <a:xfrm>
            <a:off x="1496616" y="5556988"/>
            <a:ext cx="8136904" cy="792088"/>
          </a:xfrm>
          <a:prstGeom prst="rightArrow">
            <a:avLst>
              <a:gd name="adj1" fmla="val 10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p:cNvSpPr/>
          <p:nvPr/>
        </p:nvSpPr>
        <p:spPr>
          <a:xfrm>
            <a:off x="5961112" y="2564904"/>
            <a:ext cx="3672408" cy="1368000"/>
          </a:xfrm>
          <a:prstGeom prst="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FFFFFF"/>
              </a:solidFill>
            </a:endParaRPr>
          </a:p>
        </p:txBody>
      </p:sp>
      <p:sp>
        <p:nvSpPr>
          <p:cNvPr id="24" name="Rechteck 23"/>
          <p:cNvSpPr/>
          <p:nvPr/>
        </p:nvSpPr>
        <p:spPr bwMode="gray">
          <a:xfrm>
            <a:off x="7164040" y="3212976"/>
            <a:ext cx="1296144" cy="288032"/>
          </a:xfrm>
          <a:prstGeom prst="rect">
            <a:avLst/>
          </a:prstGeom>
          <a:noFill/>
          <a:ln w="6350" cap="flat" cmpd="sng" algn="ctr">
            <a:noFill/>
            <a:prstDash val="solid"/>
            <a:round/>
            <a:headEnd type="none" w="med" len="med"/>
            <a:tailEnd type="none" w="med" len="med"/>
          </a:ln>
          <a:effectLst/>
        </p:spPr>
        <p:txBody>
          <a:bodyPr wrap="square" lIns="54000" tIns="54000" rIns="54000" bIns="54000"/>
          <a:lstStyle/>
          <a:p>
            <a:pPr marL="0" lvl="2" indent="-177800" algn="ctr">
              <a:buClr>
                <a:srgbClr val="97989A"/>
              </a:buClr>
              <a:tabLst>
                <a:tab pos="8521700" algn="r"/>
              </a:tabLst>
              <a:defRPr/>
            </a:pPr>
            <a:r>
              <a:rPr lang="en-US" altLang="de-DE" sz="1200" kern="0" noProof="1" smtClean="0"/>
              <a:t>Funding</a:t>
            </a:r>
          </a:p>
        </p:txBody>
      </p:sp>
      <p:sp>
        <p:nvSpPr>
          <p:cNvPr id="2" name="Titel 1"/>
          <p:cNvSpPr>
            <a:spLocks noGrp="1"/>
          </p:cNvSpPr>
          <p:nvPr>
            <p:ph type="title"/>
          </p:nvPr>
        </p:nvSpPr>
        <p:spPr/>
        <p:txBody>
          <a:bodyPr/>
          <a:lstStyle/>
          <a:p>
            <a:r>
              <a:rPr lang="en-US" sz="1600" b="0" dirty="0" smtClean="0"/>
              <a:t>Background</a:t>
            </a:r>
            <a:r>
              <a:rPr lang="en-US" b="0" dirty="0" smtClean="0"/>
              <a:t/>
            </a:r>
            <a:br>
              <a:rPr lang="en-US" b="0" dirty="0" smtClean="0"/>
            </a:br>
            <a:r>
              <a:rPr lang="en-US" dirty="0" smtClean="0"/>
              <a:t>Funding effect from derivative transactions cannot be estimated by collateral position</a:t>
            </a:r>
            <a:endParaRPr lang="en-US" dirty="0"/>
          </a:p>
        </p:txBody>
      </p:sp>
      <p:sp>
        <p:nvSpPr>
          <p:cNvPr id="4" name="Rechteck 3"/>
          <p:cNvSpPr/>
          <p:nvPr/>
        </p:nvSpPr>
        <p:spPr>
          <a:xfrm>
            <a:off x="6033120" y="1196752"/>
            <a:ext cx="108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Client</a:t>
            </a:r>
            <a:endParaRPr lang="en-US" sz="1200" dirty="0">
              <a:solidFill>
                <a:schemeClr val="tx1"/>
              </a:solidFill>
            </a:endParaRPr>
          </a:p>
        </p:txBody>
      </p:sp>
      <p:sp>
        <p:nvSpPr>
          <p:cNvPr id="6" name="Rechteck 5"/>
          <p:cNvSpPr/>
          <p:nvPr/>
        </p:nvSpPr>
        <p:spPr>
          <a:xfrm>
            <a:off x="6033120" y="2960948"/>
            <a:ext cx="1080000" cy="612000"/>
          </a:xfrm>
          <a:prstGeom prst="rect">
            <a:avLst/>
          </a:prstGeom>
          <a:solidFill>
            <a:srgbClr val="4066A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BU/Desk</a:t>
            </a:r>
            <a:endParaRPr lang="en-US" sz="1200" b="1" dirty="0">
              <a:solidFill>
                <a:srgbClr val="FFFFFF"/>
              </a:solidFill>
            </a:endParaRPr>
          </a:p>
        </p:txBody>
      </p:sp>
      <p:sp>
        <p:nvSpPr>
          <p:cNvPr id="7" name="Rechteck 6"/>
          <p:cNvSpPr/>
          <p:nvPr/>
        </p:nvSpPr>
        <p:spPr>
          <a:xfrm>
            <a:off x="6033120" y="4833224"/>
            <a:ext cx="108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Hedge Counterparty</a:t>
            </a:r>
            <a:endParaRPr lang="en-US" sz="1200" dirty="0">
              <a:solidFill>
                <a:schemeClr val="tx1"/>
              </a:solidFill>
            </a:endParaRPr>
          </a:p>
        </p:txBody>
      </p:sp>
      <p:sp>
        <p:nvSpPr>
          <p:cNvPr id="8" name="Rechteck 7"/>
          <p:cNvSpPr/>
          <p:nvPr/>
        </p:nvSpPr>
        <p:spPr>
          <a:xfrm>
            <a:off x="8481512" y="2960948"/>
            <a:ext cx="1080000" cy="612000"/>
          </a:xfrm>
          <a:prstGeom prst="rect">
            <a:avLst/>
          </a:prstGeom>
          <a:solidFill>
            <a:srgbClr val="4066A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Treasury</a:t>
            </a:r>
          </a:p>
        </p:txBody>
      </p:sp>
      <p:cxnSp>
        <p:nvCxnSpPr>
          <p:cNvPr id="10" name="Gerade Verbindung mit Pfeil 9"/>
          <p:cNvCxnSpPr>
            <a:stCxn id="4" idx="2"/>
            <a:endCxn id="6" idx="0"/>
          </p:cNvCxnSpPr>
          <p:nvPr/>
        </p:nvCxnSpPr>
        <p:spPr>
          <a:xfrm>
            <a:off x="6573120" y="1808752"/>
            <a:ext cx="0" cy="1152196"/>
          </a:xfrm>
          <a:prstGeom prst="straightConnector1">
            <a:avLst/>
          </a:prstGeom>
          <a:ln w="22225">
            <a:solidFill>
              <a:srgbClr val="97989A"/>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6" idx="2"/>
            <a:endCxn id="7" idx="0"/>
          </p:cNvCxnSpPr>
          <p:nvPr/>
        </p:nvCxnSpPr>
        <p:spPr>
          <a:xfrm>
            <a:off x="6573120" y="3572948"/>
            <a:ext cx="0" cy="1260276"/>
          </a:xfrm>
          <a:prstGeom prst="straightConnector1">
            <a:avLst/>
          </a:prstGeom>
          <a:ln w="22225">
            <a:solidFill>
              <a:srgbClr val="97989A"/>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bwMode="gray">
          <a:xfrm>
            <a:off x="6587976" y="1950740"/>
            <a:ext cx="2232248" cy="576064"/>
          </a:xfrm>
          <a:prstGeom prst="rect">
            <a:avLst/>
          </a:prstGeom>
          <a:noFill/>
          <a:ln w="6350" cap="flat" cmpd="sng" algn="ctr">
            <a:noFill/>
            <a:prstDash val="solid"/>
            <a:round/>
            <a:headEnd type="none" w="med" len="med"/>
            <a:tailEnd type="none" w="med" len="med"/>
          </a:ln>
          <a:effectLst/>
        </p:spPr>
        <p:txBody>
          <a:bodyPr wrap="square" lIns="54000" tIns="54000" rIns="54000" bIns="54000"/>
          <a:lstStyle/>
          <a:p>
            <a:pPr marL="180000" lvl="2" indent="-177800">
              <a:spcBef>
                <a:spcPts val="300"/>
              </a:spcBef>
              <a:buClr>
                <a:srgbClr val="97989A"/>
              </a:buClr>
              <a:tabLst>
                <a:tab pos="8521700" algn="r"/>
              </a:tabLst>
              <a:defRPr/>
            </a:pPr>
            <a:r>
              <a:rPr lang="en-US" altLang="de-DE" sz="1200" b="1" kern="0" noProof="1" smtClean="0"/>
              <a:t>Uncollateralized Derivative</a:t>
            </a:r>
          </a:p>
          <a:p>
            <a:pPr marL="180000" lvl="2" indent="-177800">
              <a:spcBef>
                <a:spcPts val="300"/>
              </a:spcBef>
              <a:buClr>
                <a:srgbClr val="97989A"/>
              </a:buClr>
              <a:tabLst>
                <a:tab pos="8521700" algn="r"/>
              </a:tabLst>
              <a:defRPr/>
            </a:pPr>
            <a:r>
              <a:rPr lang="en-US" altLang="de-DE" sz="1200" kern="0" noProof="1" smtClean="0"/>
              <a:t>Client Business</a:t>
            </a:r>
          </a:p>
          <a:p>
            <a:pPr marL="180000" lvl="2" indent="-177800">
              <a:spcBef>
                <a:spcPts val="300"/>
              </a:spcBef>
              <a:buClr>
                <a:srgbClr val="97989A"/>
              </a:buClr>
              <a:tabLst>
                <a:tab pos="8521700" algn="r"/>
              </a:tabLst>
              <a:defRPr/>
            </a:pPr>
            <a:endParaRPr lang="en-US" altLang="de-DE" sz="1200" b="1" kern="0" noProof="1" smtClean="0"/>
          </a:p>
        </p:txBody>
      </p:sp>
      <p:sp>
        <p:nvSpPr>
          <p:cNvPr id="15" name="Rechteck 14"/>
          <p:cNvSpPr/>
          <p:nvPr/>
        </p:nvSpPr>
        <p:spPr bwMode="gray">
          <a:xfrm>
            <a:off x="6609184" y="4149080"/>
            <a:ext cx="2304256" cy="576064"/>
          </a:xfrm>
          <a:prstGeom prst="rect">
            <a:avLst/>
          </a:prstGeom>
          <a:noFill/>
          <a:ln w="6350" cap="flat" cmpd="sng" algn="ctr">
            <a:noFill/>
            <a:prstDash val="solid"/>
            <a:round/>
            <a:headEnd type="none" w="med" len="med"/>
            <a:tailEnd type="none" w="med" len="med"/>
          </a:ln>
          <a:effectLst/>
        </p:spPr>
        <p:txBody>
          <a:bodyPr wrap="square" lIns="54000" tIns="54000" rIns="54000" bIns="54000"/>
          <a:lstStyle/>
          <a:p>
            <a:pPr marL="180000" lvl="2" indent="-177800">
              <a:spcBef>
                <a:spcPts val="300"/>
              </a:spcBef>
              <a:buClr>
                <a:srgbClr val="97989A"/>
              </a:buClr>
              <a:tabLst>
                <a:tab pos="8521700" algn="r"/>
              </a:tabLst>
              <a:defRPr/>
            </a:pPr>
            <a:r>
              <a:rPr lang="en-US" altLang="de-DE" sz="1200" b="1" kern="0" noProof="1" smtClean="0"/>
              <a:t>Collateralized Derivative</a:t>
            </a:r>
          </a:p>
          <a:p>
            <a:pPr marL="180000" lvl="2" indent="-177800">
              <a:spcBef>
                <a:spcPts val="300"/>
              </a:spcBef>
              <a:buClr>
                <a:srgbClr val="97989A"/>
              </a:buClr>
              <a:tabLst>
                <a:tab pos="8521700" algn="r"/>
              </a:tabLst>
              <a:defRPr/>
            </a:pPr>
            <a:r>
              <a:rPr lang="en-US" altLang="de-DE" sz="1200" kern="0" noProof="1" smtClean="0"/>
              <a:t>Hedge trade</a:t>
            </a:r>
          </a:p>
          <a:p>
            <a:pPr marL="180000" lvl="2" indent="-177800">
              <a:spcBef>
                <a:spcPts val="300"/>
              </a:spcBef>
              <a:buClr>
                <a:srgbClr val="97989A"/>
              </a:buClr>
              <a:tabLst>
                <a:tab pos="8521700" algn="r"/>
              </a:tabLst>
              <a:defRPr/>
            </a:pPr>
            <a:endParaRPr lang="en-US" altLang="de-DE" sz="1200" b="1" kern="0" noProof="1" smtClean="0"/>
          </a:p>
        </p:txBody>
      </p:sp>
      <p:sp>
        <p:nvSpPr>
          <p:cNvPr id="31" name="Rectangle 4"/>
          <p:cNvSpPr>
            <a:spLocks noChangeArrowheads="1"/>
          </p:cNvSpPr>
          <p:nvPr/>
        </p:nvSpPr>
        <p:spPr bwMode="gray">
          <a:xfrm>
            <a:off x="273050" y="1052736"/>
            <a:ext cx="5184005" cy="4536504"/>
          </a:xfrm>
          <a:prstGeom prst="rect">
            <a:avLst/>
          </a:prstGeom>
          <a:noFill/>
          <a:ln w="6350">
            <a:noFill/>
            <a:miter lim="800000"/>
            <a:headEnd/>
            <a:tailEnd/>
          </a:ln>
        </p:spPr>
        <p:txBody>
          <a:bodyPr wrap="square" lIns="54000" tIns="54000" rIns="54000" bIns="54000" anchor="t"/>
          <a:lstStyle/>
          <a:p>
            <a:pPr marL="0" lvl="2" indent="-177800">
              <a:spcAft>
                <a:spcPts val="600"/>
              </a:spcAft>
              <a:buClr>
                <a:srgbClr val="97989A"/>
              </a:buClr>
              <a:tabLst>
                <a:tab pos="8521700" algn="r"/>
              </a:tabLst>
              <a:defRPr/>
            </a:pPr>
            <a:r>
              <a:rPr lang="en-GB" altLang="de-DE" sz="1400" b="1" kern="0" dirty="0" smtClean="0"/>
              <a:t>Typical situation: Uncollateralized client trade, hedged back-to-back with a CSA counterparty – one-time change in market interest rates</a:t>
            </a:r>
            <a:endParaRPr lang="en-GB" altLang="de-DE" sz="1400" b="1" i="1" kern="0" dirty="0" smtClean="0"/>
          </a:p>
          <a:p>
            <a:pPr marL="180000" lvl="2" indent="-177800">
              <a:spcBef>
                <a:spcPts val="600"/>
              </a:spcBef>
              <a:buClr>
                <a:srgbClr val="97989A"/>
              </a:buClr>
              <a:buFont typeface="Wingdings" pitchFamily="2" charset="2"/>
              <a:buChar char="§"/>
              <a:tabLst>
                <a:tab pos="8521700" algn="r"/>
              </a:tabLst>
              <a:defRPr/>
            </a:pPr>
            <a:r>
              <a:rPr lang="en-GB" altLang="de-DE" sz="1400" kern="0" dirty="0" smtClean="0"/>
              <a:t>PV of uncollateralized client derivate assumed to have become large and positive (from bank’s perspective)</a:t>
            </a:r>
          </a:p>
          <a:p>
            <a:pPr marL="360000" lvl="3" indent="-177800">
              <a:spcBef>
                <a:spcPts val="600"/>
              </a:spcBef>
              <a:buClr>
                <a:srgbClr val="97989A"/>
              </a:buClr>
              <a:buFont typeface="Wingdings" pitchFamily="2" charset="2"/>
              <a:buChar char="§"/>
              <a:tabLst>
                <a:tab pos="8521700" algn="r"/>
              </a:tabLst>
              <a:defRPr/>
            </a:pPr>
            <a:r>
              <a:rPr lang="en-GB" altLang="de-DE" sz="1400" kern="0" dirty="0" smtClean="0"/>
              <a:t>No collateral received, no influence on cash position</a:t>
            </a:r>
          </a:p>
          <a:p>
            <a:pPr marL="360000" lvl="3" indent="-177800">
              <a:spcBef>
                <a:spcPts val="600"/>
              </a:spcBef>
              <a:buClr>
                <a:srgbClr val="97989A"/>
              </a:buClr>
              <a:buFont typeface="Wingdings" pitchFamily="2" charset="2"/>
              <a:buChar char="§"/>
              <a:tabLst>
                <a:tab pos="8521700" algn="r"/>
              </a:tabLst>
              <a:defRPr/>
            </a:pPr>
            <a:r>
              <a:rPr lang="en-GB" altLang="de-DE" sz="1400" kern="0" dirty="0" smtClean="0"/>
              <a:t>Future positive net product cash flows will be received from client</a:t>
            </a:r>
          </a:p>
          <a:p>
            <a:pPr marL="180000" lvl="2" indent="-177800">
              <a:spcBef>
                <a:spcPts val="1200"/>
              </a:spcBef>
              <a:buClr>
                <a:srgbClr val="97989A"/>
              </a:buClr>
              <a:buFont typeface="Wingdings" pitchFamily="2" charset="2"/>
              <a:buChar char="§"/>
              <a:tabLst>
                <a:tab pos="8521700" algn="r"/>
              </a:tabLst>
              <a:defRPr/>
            </a:pPr>
            <a:r>
              <a:rPr lang="en-GB" altLang="de-DE" sz="1400" kern="0" dirty="0" smtClean="0"/>
              <a:t>PV of hedge derivative is negative</a:t>
            </a:r>
          </a:p>
          <a:p>
            <a:pPr marL="360000" lvl="3" indent="-177800">
              <a:spcBef>
                <a:spcPts val="600"/>
              </a:spcBef>
              <a:buClr>
                <a:srgbClr val="97989A"/>
              </a:buClr>
              <a:buFont typeface="Wingdings" pitchFamily="2" charset="2"/>
              <a:buChar char="§"/>
              <a:tabLst>
                <a:tab pos="8521700" algn="r"/>
              </a:tabLst>
              <a:defRPr/>
            </a:pPr>
            <a:r>
              <a:rPr lang="en-GB" altLang="de-DE" sz="1400" kern="0" dirty="0" smtClean="0"/>
              <a:t>Collateral amount equal to hedge PV has been transferred to hedge counterparty. Negative cash position</a:t>
            </a:r>
          </a:p>
          <a:p>
            <a:pPr marL="360000" lvl="3" indent="-177800">
              <a:spcBef>
                <a:spcPts val="600"/>
              </a:spcBef>
              <a:buClr>
                <a:srgbClr val="97989A"/>
              </a:buClr>
              <a:buFont typeface="Wingdings" pitchFamily="2" charset="2"/>
              <a:buChar char="§"/>
              <a:tabLst>
                <a:tab pos="8521700" algn="r"/>
              </a:tabLst>
              <a:defRPr/>
            </a:pPr>
            <a:r>
              <a:rPr lang="en-GB" altLang="de-DE" sz="1400" kern="0" dirty="0" smtClean="0"/>
              <a:t>Collateral earns OIS (EONIA) interest</a:t>
            </a:r>
          </a:p>
          <a:p>
            <a:pPr marL="360000" lvl="3" indent="-177800">
              <a:spcBef>
                <a:spcPts val="600"/>
              </a:spcBef>
              <a:buClr>
                <a:srgbClr val="97989A"/>
              </a:buClr>
              <a:buFont typeface="Wingdings" pitchFamily="2" charset="2"/>
              <a:buChar char="§"/>
              <a:tabLst>
                <a:tab pos="8521700" algn="r"/>
              </a:tabLst>
              <a:defRPr/>
            </a:pPr>
            <a:r>
              <a:rPr lang="en-GB" altLang="de-DE" sz="1400" kern="0" dirty="0" smtClean="0"/>
              <a:t>All future product cash flows will be neutralised by collateral paid back (and vice-versa)</a:t>
            </a:r>
          </a:p>
          <a:p>
            <a:pPr marL="266700" lvl="2" indent="-265113">
              <a:spcBef>
                <a:spcPts val="1200"/>
              </a:spcBef>
              <a:buClr>
                <a:srgbClr val="97989A"/>
              </a:buClr>
              <a:buFont typeface="Wingdings" pitchFamily="2" charset="2"/>
              <a:buChar char="è"/>
              <a:tabLst>
                <a:tab pos="8521700" algn="r"/>
              </a:tabLst>
              <a:defRPr/>
            </a:pPr>
            <a:r>
              <a:rPr lang="en-GB" altLang="de-DE" sz="1400" kern="0" dirty="0" smtClean="0"/>
              <a:t>Net effect: positive PV needs to be funded until realization by uncollateralized product cash flows</a:t>
            </a:r>
          </a:p>
          <a:p>
            <a:pPr marL="360000" lvl="3" indent="-177800">
              <a:spcBef>
                <a:spcPts val="600"/>
              </a:spcBef>
              <a:buClr>
                <a:srgbClr val="97989A"/>
              </a:buClr>
              <a:tabLst>
                <a:tab pos="8521700" algn="r"/>
              </a:tabLst>
              <a:defRPr/>
            </a:pPr>
            <a:endParaRPr lang="en-GB" altLang="de-DE" sz="1400" kern="0" dirty="0" smtClean="0"/>
          </a:p>
          <a:p>
            <a:pPr marL="180000" lvl="2" indent="-177800">
              <a:spcBef>
                <a:spcPts val="600"/>
              </a:spcBef>
              <a:buClr>
                <a:srgbClr val="97989A"/>
              </a:buClr>
              <a:buFont typeface="Wingdings" pitchFamily="2" charset="2"/>
              <a:buChar char="§"/>
              <a:tabLst>
                <a:tab pos="8521700" algn="r"/>
              </a:tabLst>
              <a:defRPr/>
            </a:pPr>
            <a:endParaRPr lang="en-GB" altLang="de-DE" sz="1400" kern="0" dirty="0" smtClean="0"/>
          </a:p>
          <a:p>
            <a:pPr marL="360000" lvl="3" indent="-177800">
              <a:spcBef>
                <a:spcPts val="600"/>
              </a:spcBef>
              <a:buClr>
                <a:srgbClr val="97989A"/>
              </a:buClr>
              <a:buFont typeface="Wingdings" pitchFamily="2" charset="2"/>
              <a:buChar char="§"/>
              <a:tabLst>
                <a:tab pos="8521700" algn="r"/>
              </a:tabLst>
              <a:defRPr/>
            </a:pPr>
            <a:endParaRPr lang="en-GB" altLang="de-DE" sz="1400" kern="0" dirty="0" smtClean="0"/>
          </a:p>
        </p:txBody>
      </p:sp>
      <p:cxnSp>
        <p:nvCxnSpPr>
          <p:cNvPr id="35" name="Gerade Verbindung 34"/>
          <p:cNvCxnSpPr/>
          <p:nvPr/>
        </p:nvCxnSpPr>
        <p:spPr>
          <a:xfrm>
            <a:off x="5601072" y="1340768"/>
            <a:ext cx="0" cy="4032448"/>
          </a:xfrm>
          <a:prstGeom prst="line">
            <a:avLst/>
          </a:prstGeom>
          <a:ln w="3175">
            <a:solidFill>
              <a:srgbClr val="BABBBC"/>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7113120" y="3238500"/>
            <a:ext cx="1368392" cy="0"/>
          </a:xfrm>
          <a:prstGeom prst="straightConnector1">
            <a:avLst/>
          </a:prstGeom>
          <a:ln w="22225">
            <a:solidFill>
              <a:srgbClr val="97989A"/>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7041232" y="2564904"/>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Bank</a:t>
            </a:r>
          </a:p>
        </p:txBody>
      </p:sp>
      <p:sp>
        <p:nvSpPr>
          <p:cNvPr id="18" name="Textfeld 17"/>
          <p:cNvSpPr txBox="1"/>
          <p:nvPr/>
        </p:nvSpPr>
        <p:spPr>
          <a:xfrm>
            <a:off x="1568624" y="5636485"/>
            <a:ext cx="8265368" cy="646331"/>
          </a:xfrm>
          <a:prstGeom prst="rect">
            <a:avLst/>
          </a:prstGeom>
          <a:noFill/>
        </p:spPr>
        <p:txBody>
          <a:bodyPr wrap="square" lIns="0" tIns="0" rIns="0" bIns="0" rtlCol="0">
            <a:spAutoFit/>
          </a:bodyPr>
          <a:lstStyle/>
          <a:p>
            <a:r>
              <a:rPr lang="de-DE" sz="1400" b="1" dirty="0" smtClean="0"/>
              <a:t>The </a:t>
            </a:r>
            <a:r>
              <a:rPr lang="de-DE" sz="1400" b="1" dirty="0" err="1" smtClean="0"/>
              <a:t>hedge</a:t>
            </a:r>
            <a:r>
              <a:rPr lang="de-DE" sz="1400" b="1" dirty="0" smtClean="0"/>
              <a:t> in </a:t>
            </a:r>
            <a:r>
              <a:rPr lang="de-DE" sz="1400" b="1" dirty="0" err="1" smtClean="0"/>
              <a:t>general</a:t>
            </a:r>
            <a:r>
              <a:rPr lang="de-DE" sz="1400" b="1" dirty="0" smtClean="0"/>
              <a:t> </a:t>
            </a:r>
            <a:r>
              <a:rPr lang="de-DE" sz="1400" b="1" dirty="0" err="1" smtClean="0"/>
              <a:t>does</a:t>
            </a:r>
            <a:r>
              <a:rPr lang="de-DE" sz="1400" b="1" dirty="0" smtClean="0"/>
              <a:t> not </a:t>
            </a:r>
            <a:r>
              <a:rPr lang="de-DE" sz="1400" b="1" dirty="0" err="1" smtClean="0"/>
              <a:t>involve</a:t>
            </a:r>
            <a:r>
              <a:rPr lang="de-DE" sz="1400" b="1" dirty="0" smtClean="0"/>
              <a:t> same </a:t>
            </a:r>
            <a:r>
              <a:rPr lang="de-DE" sz="1400" b="1" dirty="0" err="1" smtClean="0"/>
              <a:t>fixed</a:t>
            </a:r>
            <a:r>
              <a:rPr lang="de-DE" sz="1400" b="1" dirty="0" smtClean="0"/>
              <a:t> rate </a:t>
            </a:r>
            <a:r>
              <a:rPr lang="de-DE" sz="1400" b="1" dirty="0" err="1" smtClean="0"/>
              <a:t>coupons</a:t>
            </a:r>
            <a:r>
              <a:rPr lang="de-DE" sz="1400" b="1" dirty="0" smtClean="0"/>
              <a:t> (</a:t>
            </a:r>
            <a:r>
              <a:rPr lang="de-DE" sz="1400" b="1" dirty="0" err="1" smtClean="0"/>
              <a:t>re-couponing</a:t>
            </a:r>
            <a:r>
              <a:rPr lang="de-DE" sz="1400" b="1" dirty="0" smtClean="0"/>
              <a:t> </a:t>
            </a:r>
            <a:r>
              <a:rPr lang="de-DE" sz="1400" b="1" dirty="0" err="1" smtClean="0"/>
              <a:t>macro</a:t>
            </a:r>
            <a:r>
              <a:rPr lang="de-DE" sz="1400" b="1" dirty="0" smtClean="0"/>
              <a:t> </a:t>
            </a:r>
            <a:r>
              <a:rPr lang="de-DE" sz="1400" b="1" dirty="0" err="1" smtClean="0"/>
              <a:t>hedge</a:t>
            </a:r>
            <a:r>
              <a:rPr lang="de-DE" sz="1400" b="1" dirty="0" smtClean="0"/>
              <a:t>)</a:t>
            </a:r>
          </a:p>
          <a:p>
            <a:r>
              <a:rPr lang="de-DE" sz="1400" b="1" dirty="0" err="1" smtClean="0"/>
              <a:t>This</a:t>
            </a:r>
            <a:r>
              <a:rPr lang="de-DE" sz="1400" b="1" dirty="0" smtClean="0"/>
              <a:t> </a:t>
            </a:r>
            <a:r>
              <a:rPr lang="de-DE" sz="1400" b="1" dirty="0" err="1" smtClean="0"/>
              <a:t>means</a:t>
            </a:r>
            <a:r>
              <a:rPr lang="de-DE" sz="1400" b="1" dirty="0" smtClean="0"/>
              <a:t> </a:t>
            </a:r>
            <a:r>
              <a:rPr lang="de-DE" sz="1400" b="1" dirty="0" err="1" smtClean="0"/>
              <a:t>the</a:t>
            </a:r>
            <a:r>
              <a:rPr lang="de-DE" sz="1400" b="1" dirty="0" smtClean="0"/>
              <a:t> </a:t>
            </a:r>
            <a:r>
              <a:rPr lang="de-DE" sz="1400" b="1" dirty="0" err="1" smtClean="0"/>
              <a:t>collateral</a:t>
            </a:r>
            <a:r>
              <a:rPr lang="de-DE" sz="1400" b="1" dirty="0" smtClean="0"/>
              <a:t> </a:t>
            </a:r>
            <a:r>
              <a:rPr lang="de-DE" sz="1400" b="1" dirty="0" err="1" smtClean="0"/>
              <a:t>position</a:t>
            </a:r>
            <a:r>
              <a:rPr lang="de-DE" sz="1400" b="1" dirty="0" smtClean="0"/>
              <a:t> in </a:t>
            </a:r>
            <a:r>
              <a:rPr lang="de-DE" sz="1400" b="1" dirty="0" err="1" smtClean="0"/>
              <a:t>general</a:t>
            </a:r>
            <a:r>
              <a:rPr lang="de-DE" sz="1400" b="1" dirty="0" smtClean="0"/>
              <a:t> </a:t>
            </a:r>
            <a:r>
              <a:rPr lang="de-DE" sz="1400" b="1" dirty="0" err="1" smtClean="0"/>
              <a:t>is</a:t>
            </a:r>
            <a:r>
              <a:rPr lang="de-DE" sz="1400" b="1" dirty="0" smtClean="0"/>
              <a:t> </a:t>
            </a:r>
            <a:r>
              <a:rPr lang="de-DE" sz="1400" b="1" dirty="0" smtClean="0"/>
              <a:t>not </a:t>
            </a:r>
            <a:r>
              <a:rPr lang="de-DE" sz="1400" b="1" dirty="0" err="1" smtClean="0"/>
              <a:t>useful</a:t>
            </a:r>
            <a:r>
              <a:rPr lang="de-DE" sz="1400" b="1" dirty="0" smtClean="0"/>
              <a:t> </a:t>
            </a:r>
            <a:r>
              <a:rPr lang="de-DE" sz="1400" b="1" dirty="0" err="1" smtClean="0"/>
              <a:t>as</a:t>
            </a:r>
            <a:r>
              <a:rPr lang="de-DE" sz="1400" b="1" dirty="0" smtClean="0"/>
              <a:t> an </a:t>
            </a:r>
            <a:r>
              <a:rPr lang="de-DE" sz="1400" b="1" dirty="0" err="1" smtClean="0"/>
              <a:t>estimator</a:t>
            </a:r>
            <a:r>
              <a:rPr lang="de-DE" sz="1400" b="1" dirty="0" smtClean="0"/>
              <a:t> </a:t>
            </a:r>
            <a:r>
              <a:rPr lang="de-DE" sz="1400" b="1" dirty="0" err="1" smtClean="0"/>
              <a:t>of</a:t>
            </a:r>
            <a:r>
              <a:rPr lang="de-DE" sz="1400" b="1" dirty="0" smtClean="0"/>
              <a:t> </a:t>
            </a:r>
            <a:r>
              <a:rPr lang="de-DE" sz="1400" b="1" dirty="0" err="1" smtClean="0"/>
              <a:t>FVA</a:t>
            </a:r>
            <a:r>
              <a:rPr lang="de-DE" sz="1400" b="1" dirty="0" smtClean="0"/>
              <a:t> -  </a:t>
            </a:r>
            <a:r>
              <a:rPr lang="de-DE" sz="1400" b="1" dirty="0" err="1" smtClean="0"/>
              <a:t>only</a:t>
            </a:r>
            <a:r>
              <a:rPr lang="de-DE" sz="1400" b="1" dirty="0" smtClean="0"/>
              <a:t> </a:t>
            </a:r>
            <a:r>
              <a:rPr lang="de-DE" sz="1400" b="1" dirty="0" err="1" smtClean="0"/>
              <a:t>uncollateralized</a:t>
            </a:r>
            <a:r>
              <a:rPr lang="de-DE" sz="1400" b="1" dirty="0" smtClean="0"/>
              <a:t> </a:t>
            </a:r>
            <a:r>
              <a:rPr lang="de-DE" sz="1400" b="1" dirty="0" err="1" smtClean="0"/>
              <a:t>trades</a:t>
            </a:r>
            <a:r>
              <a:rPr lang="de-DE" sz="1400" b="1" dirty="0" smtClean="0"/>
              <a:t> must </a:t>
            </a:r>
            <a:r>
              <a:rPr lang="de-DE" sz="1400" b="1" dirty="0" err="1" smtClean="0"/>
              <a:t>be</a:t>
            </a:r>
            <a:r>
              <a:rPr lang="de-DE" sz="1400" b="1" dirty="0" smtClean="0"/>
              <a:t> </a:t>
            </a:r>
            <a:r>
              <a:rPr lang="de-DE" sz="1400" b="1" dirty="0" err="1" smtClean="0"/>
              <a:t>considered</a:t>
            </a:r>
            <a:endParaRPr lang="de-DE" sz="1400" b="1" dirty="0" smtClean="0"/>
          </a:p>
        </p:txBody>
      </p:sp>
      <p:sp>
        <p:nvSpPr>
          <p:cNvPr id="19" name="Pfeil nach rechts 18"/>
          <p:cNvSpPr/>
          <p:nvPr/>
        </p:nvSpPr>
        <p:spPr>
          <a:xfrm>
            <a:off x="273050" y="5562736"/>
            <a:ext cx="1223566" cy="792088"/>
          </a:xfrm>
          <a:prstGeom prst="rightArrow">
            <a:avLst>
              <a:gd name="adj1" fmla="val 10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Important</a:t>
            </a:r>
            <a:r>
              <a:rPr lang="de-DE" dirty="0" smtClean="0"/>
              <a:t>: </a:t>
            </a:r>
            <a:endParaRPr lang="de-DE" dirty="0"/>
          </a:p>
        </p:txBody>
      </p:sp>
      <p:sp>
        <p:nvSpPr>
          <p:cNvPr id="23" name="Textfeld 22"/>
          <p:cNvSpPr txBox="1"/>
          <p:nvPr/>
        </p:nvSpPr>
        <p:spPr>
          <a:xfrm rot="596416">
            <a:off x="7931703" y="4580717"/>
            <a:ext cx="1408574" cy="576293"/>
          </a:xfrm>
          <a:prstGeom prst="rect">
            <a:avLst/>
          </a:prstGeom>
          <a:solidFill>
            <a:srgbClr val="FAEDBF"/>
          </a:solidFill>
          <a:effectLst>
            <a:outerShdw blurRad="50800" dist="38100" dir="2700000" algn="tl" rotWithShape="0">
              <a:prstClr val="black">
                <a:alpha val="40000"/>
              </a:prstClr>
            </a:outerShdw>
          </a:effectLst>
        </p:spPr>
        <p:txBody>
          <a:bodyPr wrap="none" lIns="72000" tIns="72000" rIns="72000" bIns="72000" rtlCol="0">
            <a:spAutoFit/>
          </a:bodyPr>
          <a:lstStyle/>
          <a:p>
            <a:pPr algn="ctr"/>
            <a:r>
              <a:rPr lang="de-DE" sz="1400" dirty="0" err="1" smtClean="0"/>
              <a:t>Mirroring</a:t>
            </a:r>
            <a:r>
              <a:rPr lang="de-DE" sz="1400" dirty="0" smtClean="0"/>
              <a:t> Client </a:t>
            </a:r>
            <a:br>
              <a:rPr lang="de-DE" sz="1400" dirty="0" smtClean="0"/>
            </a:br>
            <a:r>
              <a:rPr lang="de-DE" sz="1400" dirty="0" smtClean="0"/>
              <a:t>derivative?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1600" b="0" dirty="0" smtClean="0"/>
              <a:t>Background</a:t>
            </a:r>
            <a:r>
              <a:rPr lang="en-US" b="0" dirty="0" smtClean="0"/>
              <a:t/>
            </a:r>
            <a:br>
              <a:rPr lang="en-US" b="0" dirty="0" smtClean="0"/>
            </a:br>
            <a:r>
              <a:rPr lang="en-US" dirty="0" smtClean="0"/>
              <a:t>Advancements in derivates valuation: CVA, DVA, Funding</a:t>
            </a:r>
            <a:endParaRPr lang="en-US" dirty="0"/>
          </a:p>
        </p:txBody>
      </p:sp>
      <p:sp>
        <p:nvSpPr>
          <p:cNvPr id="4" name="Rectangle 4"/>
          <p:cNvSpPr>
            <a:spLocks noChangeArrowheads="1"/>
          </p:cNvSpPr>
          <p:nvPr/>
        </p:nvSpPr>
        <p:spPr bwMode="gray">
          <a:xfrm>
            <a:off x="200472" y="1196752"/>
            <a:ext cx="8208911" cy="936104"/>
          </a:xfrm>
          <a:prstGeom prst="rect">
            <a:avLst/>
          </a:prstGeom>
          <a:noFill/>
          <a:ln w="6350">
            <a:noFill/>
            <a:miter lim="800000"/>
            <a:headEnd/>
            <a:tailEnd/>
          </a:ln>
        </p:spPr>
        <p:txBody>
          <a:bodyPr wrap="square" lIns="54000" tIns="54000" rIns="54000" bIns="54000" anchor="t"/>
          <a:lstStyle/>
          <a:p>
            <a:pPr marL="0" lvl="2" indent="-177800">
              <a:spcAft>
                <a:spcPts val="600"/>
              </a:spcAft>
              <a:buClr>
                <a:srgbClr val="97989A"/>
              </a:buClr>
              <a:tabLst>
                <a:tab pos="8521700" algn="r"/>
              </a:tabLst>
              <a:defRPr/>
            </a:pPr>
            <a:r>
              <a:rPr lang="en-US" altLang="de-DE" sz="1400" b="1" kern="0" noProof="1" smtClean="0"/>
              <a:t>Since 2000: Consideration of counterparty credit risk in derivatives valuation</a:t>
            </a:r>
          </a:p>
          <a:p>
            <a:pPr marL="0" lvl="2" indent="-177800">
              <a:spcAft>
                <a:spcPts val="600"/>
              </a:spcAft>
              <a:buClr>
                <a:srgbClr val="97989A"/>
              </a:buClr>
              <a:buFont typeface="Arial" pitchFamily="34" charset="0"/>
              <a:buChar char="•"/>
              <a:tabLst>
                <a:tab pos="8521700" algn="r"/>
              </a:tabLst>
              <a:defRPr/>
            </a:pPr>
            <a:r>
              <a:rPr lang="en-US" altLang="de-DE" sz="1400" kern="0" noProof="1" smtClean="0"/>
              <a:t>Consideration via CVA (Counterparty Credit Valuation Adjustment)</a:t>
            </a:r>
          </a:p>
          <a:p>
            <a:pPr marL="0" lvl="2" indent="-177800">
              <a:spcAft>
                <a:spcPts val="600"/>
              </a:spcAft>
              <a:buClr>
                <a:srgbClr val="97989A"/>
              </a:buClr>
              <a:buFont typeface="Arial" pitchFamily="34" charset="0"/>
              <a:buChar char="•"/>
              <a:tabLst>
                <a:tab pos="8521700" algn="r"/>
              </a:tabLst>
              <a:defRPr/>
            </a:pPr>
            <a:r>
              <a:rPr lang="en-US" altLang="de-DE" sz="1400" kern="0" noProof="1" smtClean="0"/>
              <a:t>CVA is market price of counterparty credit risk / cost of hedging</a:t>
            </a:r>
          </a:p>
          <a:p>
            <a:pPr marL="180000" lvl="2" indent="-177800">
              <a:spcBef>
                <a:spcPts val="600"/>
              </a:spcBef>
              <a:buClr>
                <a:srgbClr val="97989A"/>
              </a:buClr>
              <a:tabLst>
                <a:tab pos="8521700" algn="r"/>
              </a:tabLst>
              <a:defRPr/>
            </a:pPr>
            <a:endParaRPr lang="en-US" altLang="de-DE" sz="1400" kern="0" noProof="1" smtClean="0"/>
          </a:p>
          <a:p>
            <a:pPr marL="360000" lvl="3" indent="-177800">
              <a:spcBef>
                <a:spcPts val="600"/>
              </a:spcBef>
              <a:buClr>
                <a:srgbClr val="97989A"/>
              </a:buClr>
              <a:buFont typeface="Wingdings" pitchFamily="2" charset="2"/>
              <a:buChar char="§"/>
              <a:tabLst>
                <a:tab pos="8521700" algn="r"/>
              </a:tabLst>
              <a:defRPr/>
            </a:pPr>
            <a:endParaRPr lang="en-US" altLang="de-DE" sz="1400" kern="0" noProof="1" smtClean="0"/>
          </a:p>
        </p:txBody>
      </p:sp>
      <p:sp>
        <p:nvSpPr>
          <p:cNvPr id="5" name="Rechteck 4"/>
          <p:cNvSpPr/>
          <p:nvPr/>
        </p:nvSpPr>
        <p:spPr>
          <a:xfrm>
            <a:off x="488502" y="2204944"/>
            <a:ext cx="126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Derivates valuation </a:t>
            </a:r>
            <a:r>
              <a:rPr lang="en-US" sz="1000" b="1" smtClean="0">
                <a:solidFill>
                  <a:schemeClr val="tx1"/>
                </a:solidFill>
              </a:rPr>
              <a:t>with </a:t>
            </a:r>
            <a:endParaRPr lang="en-US" sz="1000" smtClean="0">
              <a:solidFill>
                <a:schemeClr val="tx1"/>
              </a:solidFill>
            </a:endParaRPr>
          </a:p>
          <a:p>
            <a:pPr algn="ctr"/>
            <a:r>
              <a:rPr lang="en-US" sz="1000" smtClean="0">
                <a:solidFill>
                  <a:schemeClr val="tx1"/>
                </a:solidFill>
              </a:rPr>
              <a:t>Counterparty VA</a:t>
            </a:r>
            <a:endParaRPr lang="en-US" sz="1000" dirty="0">
              <a:solidFill>
                <a:schemeClr val="tx1"/>
              </a:solidFill>
            </a:endParaRPr>
          </a:p>
        </p:txBody>
      </p:sp>
      <p:sp>
        <p:nvSpPr>
          <p:cNvPr id="6" name="Textfeld 5"/>
          <p:cNvSpPr txBox="1"/>
          <p:nvPr/>
        </p:nvSpPr>
        <p:spPr>
          <a:xfrm>
            <a:off x="1856656" y="2420968"/>
            <a:ext cx="344610" cy="276999"/>
          </a:xfrm>
          <a:prstGeom prst="rect">
            <a:avLst/>
          </a:prstGeom>
          <a:noFill/>
        </p:spPr>
        <p:txBody>
          <a:bodyPr wrap="square" lIns="0" tIns="0" rIns="0" bIns="0" rtlCol="0">
            <a:spAutoFit/>
          </a:bodyPr>
          <a:lstStyle/>
          <a:p>
            <a:pPr algn="ctr"/>
            <a:r>
              <a:rPr lang="en-US" smtClean="0"/>
              <a:t>=</a:t>
            </a:r>
            <a:endParaRPr lang="en-US" dirty="0" err="1" smtClean="0"/>
          </a:p>
        </p:txBody>
      </p:sp>
      <p:sp>
        <p:nvSpPr>
          <p:cNvPr id="7" name="Rechteck 6"/>
          <p:cNvSpPr/>
          <p:nvPr/>
        </p:nvSpPr>
        <p:spPr>
          <a:xfrm>
            <a:off x="2324782" y="2204944"/>
            <a:ext cx="126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Derivates valuation </a:t>
            </a:r>
            <a:r>
              <a:rPr lang="en-US" sz="1000" b="1" smtClean="0">
                <a:solidFill>
                  <a:schemeClr val="tx1"/>
                </a:solidFill>
              </a:rPr>
              <a:t>without</a:t>
            </a:r>
          </a:p>
          <a:p>
            <a:pPr algn="ctr"/>
            <a:r>
              <a:rPr lang="en-US" sz="1000" smtClean="0">
                <a:solidFill>
                  <a:schemeClr val="tx1"/>
                </a:solidFill>
              </a:rPr>
              <a:t>Counterparty VA</a:t>
            </a:r>
            <a:endParaRPr lang="en-US" sz="1000" dirty="0">
              <a:solidFill>
                <a:schemeClr val="tx1"/>
              </a:solidFill>
            </a:endParaRPr>
          </a:p>
        </p:txBody>
      </p:sp>
      <p:sp>
        <p:nvSpPr>
          <p:cNvPr id="8" name="Rechteck 7"/>
          <p:cNvSpPr/>
          <p:nvPr/>
        </p:nvSpPr>
        <p:spPr>
          <a:xfrm>
            <a:off x="4161063" y="2204944"/>
            <a:ext cx="1260000" cy="612000"/>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rgbClr val="FFFFFF"/>
                </a:solidFill>
              </a:rPr>
              <a:t>CVA</a:t>
            </a:r>
            <a:endParaRPr lang="en-US" sz="1000" b="1" dirty="0" smtClean="0">
              <a:solidFill>
                <a:srgbClr val="FFFFFF"/>
              </a:solidFill>
            </a:endParaRPr>
          </a:p>
        </p:txBody>
      </p:sp>
      <p:sp>
        <p:nvSpPr>
          <p:cNvPr id="9" name="Textfeld 8"/>
          <p:cNvSpPr txBox="1"/>
          <p:nvPr/>
        </p:nvSpPr>
        <p:spPr>
          <a:xfrm>
            <a:off x="3744294" y="2420968"/>
            <a:ext cx="344610" cy="276999"/>
          </a:xfrm>
          <a:prstGeom prst="rect">
            <a:avLst/>
          </a:prstGeom>
          <a:noFill/>
        </p:spPr>
        <p:txBody>
          <a:bodyPr wrap="square" lIns="0" tIns="0" rIns="0" bIns="0" rtlCol="0" anchor="ctr">
            <a:spAutoFit/>
          </a:bodyPr>
          <a:lstStyle/>
          <a:p>
            <a:pPr algn="ctr"/>
            <a:r>
              <a:rPr lang="en-US" dirty="0" smtClean="0"/>
              <a:t>+</a:t>
            </a:r>
          </a:p>
        </p:txBody>
      </p:sp>
      <p:sp>
        <p:nvSpPr>
          <p:cNvPr id="10" name="Rectangle 4"/>
          <p:cNvSpPr>
            <a:spLocks noChangeArrowheads="1"/>
          </p:cNvSpPr>
          <p:nvPr/>
        </p:nvSpPr>
        <p:spPr bwMode="gray">
          <a:xfrm>
            <a:off x="200472" y="3105032"/>
            <a:ext cx="9145016" cy="936104"/>
          </a:xfrm>
          <a:prstGeom prst="rect">
            <a:avLst/>
          </a:prstGeom>
          <a:noFill/>
          <a:ln w="6350">
            <a:noFill/>
            <a:miter lim="800000"/>
            <a:headEnd/>
            <a:tailEnd/>
          </a:ln>
        </p:spPr>
        <p:txBody>
          <a:bodyPr wrap="square" lIns="54000" tIns="54000" rIns="54000" bIns="54000" anchor="t"/>
          <a:lstStyle/>
          <a:p>
            <a:pPr marL="0" lvl="2" indent="-177800">
              <a:spcAft>
                <a:spcPts val="600"/>
              </a:spcAft>
              <a:buClr>
                <a:srgbClr val="97989A"/>
              </a:buClr>
              <a:tabLst>
                <a:tab pos="8521700" algn="r"/>
              </a:tabLst>
              <a:defRPr/>
            </a:pPr>
            <a:r>
              <a:rPr lang="en-US" altLang="de-DE" sz="1400" b="1" kern="0" noProof="1" smtClean="0"/>
              <a:t>Introduction of bilateral CVA</a:t>
            </a:r>
          </a:p>
          <a:p>
            <a:pPr marL="0" lvl="2" indent="-177800">
              <a:spcAft>
                <a:spcPts val="600"/>
              </a:spcAft>
              <a:buClr>
                <a:srgbClr val="97989A"/>
              </a:buClr>
              <a:buFont typeface="Arial" pitchFamily="34" charset="0"/>
              <a:buChar char="•"/>
              <a:tabLst>
                <a:tab pos="8521700" algn="r"/>
              </a:tabLst>
              <a:defRPr/>
            </a:pPr>
            <a:r>
              <a:rPr lang="en-US" altLang="de-DE" sz="1400" kern="0" noProof="1" smtClean="0"/>
              <a:t>Consideration of market price of own default risk via DVA (Debit Value Adjustment)</a:t>
            </a:r>
          </a:p>
          <a:p>
            <a:pPr marL="360000" lvl="3" indent="-177800">
              <a:spcBef>
                <a:spcPts val="600"/>
              </a:spcBef>
              <a:buClr>
                <a:srgbClr val="97989A"/>
              </a:buClr>
              <a:buFont typeface="Wingdings" pitchFamily="2" charset="2"/>
              <a:buChar char="§"/>
              <a:tabLst>
                <a:tab pos="8521700" algn="r"/>
              </a:tabLst>
              <a:defRPr/>
            </a:pPr>
            <a:endParaRPr lang="en-US" altLang="de-DE" sz="1400" kern="0" noProof="1" smtClean="0"/>
          </a:p>
        </p:txBody>
      </p:sp>
      <p:sp>
        <p:nvSpPr>
          <p:cNvPr id="11" name="Rechteck 10"/>
          <p:cNvSpPr/>
          <p:nvPr/>
        </p:nvSpPr>
        <p:spPr>
          <a:xfrm>
            <a:off x="488503" y="3825112"/>
            <a:ext cx="126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Derivates valuation </a:t>
            </a:r>
            <a:r>
              <a:rPr lang="en-US" sz="1000" b="1" smtClean="0">
                <a:solidFill>
                  <a:schemeClr val="tx1"/>
                </a:solidFill>
              </a:rPr>
              <a:t>with </a:t>
            </a:r>
            <a:endParaRPr lang="en-US" sz="1000" smtClean="0">
              <a:solidFill>
                <a:schemeClr val="tx1"/>
              </a:solidFill>
            </a:endParaRPr>
          </a:p>
          <a:p>
            <a:pPr algn="ctr"/>
            <a:r>
              <a:rPr lang="en-US" sz="1000" smtClean="0">
                <a:solidFill>
                  <a:schemeClr val="tx1"/>
                </a:solidFill>
              </a:rPr>
              <a:t>Counterparty VA</a:t>
            </a:r>
            <a:endParaRPr lang="en-US" sz="1000" dirty="0">
              <a:solidFill>
                <a:schemeClr val="tx1"/>
              </a:solidFill>
            </a:endParaRPr>
          </a:p>
        </p:txBody>
      </p:sp>
      <p:sp>
        <p:nvSpPr>
          <p:cNvPr id="12" name="Textfeld 11"/>
          <p:cNvSpPr txBox="1"/>
          <p:nvPr/>
        </p:nvSpPr>
        <p:spPr>
          <a:xfrm>
            <a:off x="1856656" y="4041136"/>
            <a:ext cx="360040" cy="276999"/>
          </a:xfrm>
          <a:prstGeom prst="rect">
            <a:avLst/>
          </a:prstGeom>
          <a:noFill/>
        </p:spPr>
        <p:txBody>
          <a:bodyPr wrap="square" lIns="0" tIns="0" rIns="0" bIns="0" rtlCol="0">
            <a:spAutoFit/>
          </a:bodyPr>
          <a:lstStyle/>
          <a:p>
            <a:pPr algn="ctr"/>
            <a:r>
              <a:rPr lang="en-US" smtClean="0"/>
              <a:t>=</a:t>
            </a:r>
            <a:endParaRPr lang="en-US" dirty="0" err="1" smtClean="0"/>
          </a:p>
        </p:txBody>
      </p:sp>
      <p:sp>
        <p:nvSpPr>
          <p:cNvPr id="13" name="Rechteck 12"/>
          <p:cNvSpPr/>
          <p:nvPr/>
        </p:nvSpPr>
        <p:spPr>
          <a:xfrm>
            <a:off x="2324707" y="3825112"/>
            <a:ext cx="126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Derivates valuation </a:t>
            </a:r>
            <a:r>
              <a:rPr lang="en-US" sz="1000" b="1" dirty="0" smtClean="0">
                <a:solidFill>
                  <a:schemeClr val="tx1"/>
                </a:solidFill>
              </a:rPr>
              <a:t>without</a:t>
            </a:r>
          </a:p>
          <a:p>
            <a:pPr algn="ctr"/>
            <a:r>
              <a:rPr lang="en-US" sz="1000" dirty="0" smtClean="0">
                <a:solidFill>
                  <a:schemeClr val="tx1"/>
                </a:solidFill>
              </a:rPr>
              <a:t>Counterparty VA</a:t>
            </a:r>
            <a:endParaRPr lang="en-US" sz="1000" dirty="0">
              <a:solidFill>
                <a:schemeClr val="tx1"/>
              </a:solidFill>
            </a:endParaRPr>
          </a:p>
        </p:txBody>
      </p:sp>
      <p:sp>
        <p:nvSpPr>
          <p:cNvPr id="14" name="Rechteck 13"/>
          <p:cNvSpPr/>
          <p:nvPr/>
        </p:nvSpPr>
        <p:spPr>
          <a:xfrm>
            <a:off x="4160911" y="3825112"/>
            <a:ext cx="1260000" cy="612000"/>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rgbClr val="FFFFFF"/>
                </a:solidFill>
              </a:rPr>
              <a:t>CVA</a:t>
            </a:r>
            <a:endParaRPr lang="en-US" sz="1000" b="1" dirty="0" smtClean="0">
              <a:solidFill>
                <a:srgbClr val="FFFFFF"/>
              </a:solidFill>
            </a:endParaRPr>
          </a:p>
        </p:txBody>
      </p:sp>
      <p:sp>
        <p:nvSpPr>
          <p:cNvPr id="15" name="Textfeld 14"/>
          <p:cNvSpPr txBox="1"/>
          <p:nvPr/>
        </p:nvSpPr>
        <p:spPr>
          <a:xfrm>
            <a:off x="3728864" y="4041136"/>
            <a:ext cx="360040" cy="276999"/>
          </a:xfrm>
          <a:prstGeom prst="rect">
            <a:avLst/>
          </a:prstGeom>
          <a:noFill/>
        </p:spPr>
        <p:txBody>
          <a:bodyPr wrap="square" lIns="0" tIns="0" rIns="0" bIns="0" rtlCol="0" anchor="ctr">
            <a:spAutoFit/>
          </a:bodyPr>
          <a:lstStyle/>
          <a:p>
            <a:pPr algn="ctr"/>
            <a:r>
              <a:rPr lang="en-US" dirty="0" smtClean="0"/>
              <a:t>+</a:t>
            </a:r>
          </a:p>
        </p:txBody>
      </p:sp>
      <p:sp>
        <p:nvSpPr>
          <p:cNvPr id="16" name="Rechteck 15"/>
          <p:cNvSpPr/>
          <p:nvPr/>
        </p:nvSpPr>
        <p:spPr>
          <a:xfrm>
            <a:off x="5871171" y="3825112"/>
            <a:ext cx="1260000" cy="612000"/>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DVA</a:t>
            </a:r>
            <a:endParaRPr lang="en-US" sz="1000" b="1" dirty="0" smtClean="0">
              <a:solidFill>
                <a:schemeClr val="bg1"/>
              </a:solidFill>
            </a:endParaRPr>
          </a:p>
        </p:txBody>
      </p:sp>
      <p:sp>
        <p:nvSpPr>
          <p:cNvPr id="18" name="Textfeld 17"/>
          <p:cNvSpPr txBox="1"/>
          <p:nvPr/>
        </p:nvSpPr>
        <p:spPr>
          <a:xfrm>
            <a:off x="5457056" y="4041136"/>
            <a:ext cx="360040" cy="276999"/>
          </a:xfrm>
          <a:prstGeom prst="rect">
            <a:avLst/>
          </a:prstGeom>
          <a:noFill/>
        </p:spPr>
        <p:txBody>
          <a:bodyPr wrap="square" lIns="0" tIns="0" rIns="0" bIns="0" rtlCol="0" anchor="ctr">
            <a:spAutoFit/>
          </a:bodyPr>
          <a:lstStyle/>
          <a:p>
            <a:pPr algn="ctr"/>
            <a:r>
              <a:rPr lang="en-US" smtClean="0"/>
              <a:t>+</a:t>
            </a:r>
            <a:endParaRPr lang="en-US" dirty="0" err="1" smtClean="0"/>
          </a:p>
        </p:txBody>
      </p:sp>
      <p:sp>
        <p:nvSpPr>
          <p:cNvPr id="20" name="Rectangle 4"/>
          <p:cNvSpPr>
            <a:spLocks noChangeArrowheads="1"/>
          </p:cNvSpPr>
          <p:nvPr/>
        </p:nvSpPr>
        <p:spPr bwMode="gray">
          <a:xfrm>
            <a:off x="200472" y="4725144"/>
            <a:ext cx="9505056" cy="648072"/>
          </a:xfrm>
          <a:prstGeom prst="rect">
            <a:avLst/>
          </a:prstGeom>
          <a:noFill/>
          <a:ln w="6350">
            <a:noFill/>
            <a:miter lim="800000"/>
            <a:headEnd/>
            <a:tailEnd/>
          </a:ln>
        </p:spPr>
        <p:txBody>
          <a:bodyPr wrap="square" lIns="54000" tIns="54000" rIns="54000" bIns="54000" anchor="t"/>
          <a:lstStyle/>
          <a:p>
            <a:pPr marL="0" lvl="2" indent="-177800">
              <a:spcAft>
                <a:spcPts val="600"/>
              </a:spcAft>
              <a:buClr>
                <a:srgbClr val="97989A"/>
              </a:buClr>
              <a:tabLst>
                <a:tab pos="8521700" algn="r"/>
              </a:tabLst>
              <a:defRPr/>
            </a:pPr>
            <a:r>
              <a:rPr lang="en-US" altLang="de-DE" sz="1400" b="1" kern="0" noProof="1" smtClean="0"/>
              <a:t>Since 2007/2008: Rise in bank funding cost and introduction of funding in valuation</a:t>
            </a:r>
          </a:p>
          <a:p>
            <a:pPr marL="176400" lvl="2" indent="-177800">
              <a:spcAft>
                <a:spcPts val="600"/>
              </a:spcAft>
              <a:buClr>
                <a:srgbClr val="97989A"/>
              </a:buClr>
              <a:buFont typeface="Arial" pitchFamily="34" charset="0"/>
              <a:buChar char="•"/>
              <a:tabLst>
                <a:tab pos="8521700" algn="r"/>
              </a:tabLst>
              <a:defRPr/>
            </a:pPr>
            <a:r>
              <a:rPr lang="en-US" altLang="de-DE" sz="1400" kern="0" noProof="1" smtClean="0"/>
              <a:t>Consideration of funding cost/benefit in derivatives valuation applying a FVA  (Funding Valuation Adjustment)</a:t>
            </a:r>
          </a:p>
        </p:txBody>
      </p:sp>
      <p:sp>
        <p:nvSpPr>
          <p:cNvPr id="21" name="Rechteck 20"/>
          <p:cNvSpPr/>
          <p:nvPr/>
        </p:nvSpPr>
        <p:spPr>
          <a:xfrm>
            <a:off x="488503" y="5445224"/>
            <a:ext cx="126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Derivates valuation </a:t>
            </a:r>
            <a:r>
              <a:rPr lang="en-US" sz="1000" b="1" dirty="0" smtClean="0">
                <a:solidFill>
                  <a:schemeClr val="tx1"/>
                </a:solidFill>
              </a:rPr>
              <a:t>with </a:t>
            </a:r>
            <a:endParaRPr lang="en-US" sz="1000" dirty="0" smtClean="0">
              <a:solidFill>
                <a:schemeClr val="tx1"/>
              </a:solidFill>
            </a:endParaRPr>
          </a:p>
          <a:p>
            <a:pPr algn="ctr"/>
            <a:r>
              <a:rPr lang="en-US" sz="1000" dirty="0" smtClean="0">
                <a:solidFill>
                  <a:schemeClr val="tx1"/>
                </a:solidFill>
              </a:rPr>
              <a:t>Counterparty VA and Funding VA</a:t>
            </a:r>
            <a:endParaRPr lang="en-US" sz="1000" dirty="0">
              <a:solidFill>
                <a:schemeClr val="tx1"/>
              </a:solidFill>
            </a:endParaRPr>
          </a:p>
        </p:txBody>
      </p:sp>
      <p:sp>
        <p:nvSpPr>
          <p:cNvPr id="22" name="Textfeld 21"/>
          <p:cNvSpPr txBox="1"/>
          <p:nvPr/>
        </p:nvSpPr>
        <p:spPr>
          <a:xfrm>
            <a:off x="1856657" y="5661248"/>
            <a:ext cx="360040" cy="276999"/>
          </a:xfrm>
          <a:prstGeom prst="rect">
            <a:avLst/>
          </a:prstGeom>
          <a:noFill/>
        </p:spPr>
        <p:txBody>
          <a:bodyPr wrap="square" lIns="0" tIns="0" rIns="0" bIns="0" rtlCol="0">
            <a:spAutoFit/>
          </a:bodyPr>
          <a:lstStyle/>
          <a:p>
            <a:pPr algn="ctr"/>
            <a:r>
              <a:rPr lang="en-US" smtClean="0"/>
              <a:t>=</a:t>
            </a:r>
            <a:endParaRPr lang="en-US" dirty="0" err="1" smtClean="0"/>
          </a:p>
        </p:txBody>
      </p:sp>
      <p:sp>
        <p:nvSpPr>
          <p:cNvPr id="23" name="Rechteck 22"/>
          <p:cNvSpPr/>
          <p:nvPr/>
        </p:nvSpPr>
        <p:spPr>
          <a:xfrm>
            <a:off x="2324708" y="5445224"/>
            <a:ext cx="1260000" cy="6120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Derivates valuation </a:t>
            </a:r>
            <a:r>
              <a:rPr lang="en-US" sz="1000" b="1" dirty="0" smtClean="0">
                <a:solidFill>
                  <a:schemeClr val="tx1"/>
                </a:solidFill>
              </a:rPr>
              <a:t>without</a:t>
            </a:r>
          </a:p>
          <a:p>
            <a:pPr algn="ctr"/>
            <a:r>
              <a:rPr lang="en-US" sz="1000" dirty="0" smtClean="0">
                <a:solidFill>
                  <a:schemeClr val="tx1"/>
                </a:solidFill>
              </a:rPr>
              <a:t>Counterparty VA and Funding VA</a:t>
            </a:r>
            <a:endParaRPr lang="en-US" sz="1000" dirty="0">
              <a:solidFill>
                <a:schemeClr val="tx1"/>
              </a:solidFill>
            </a:endParaRPr>
          </a:p>
        </p:txBody>
      </p:sp>
      <p:sp>
        <p:nvSpPr>
          <p:cNvPr id="24" name="Rechteck 23"/>
          <p:cNvSpPr/>
          <p:nvPr/>
        </p:nvSpPr>
        <p:spPr>
          <a:xfrm>
            <a:off x="4160912" y="5445224"/>
            <a:ext cx="1260000" cy="612000"/>
          </a:xfrm>
          <a:prstGeom prst="rect">
            <a:avLst/>
          </a:prstGeom>
          <a:solidFill>
            <a:srgbClr val="9B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rgbClr val="FFFFFF"/>
                </a:solidFill>
              </a:rPr>
              <a:t>CVA</a:t>
            </a:r>
            <a:endParaRPr lang="en-US" sz="1000" b="1" dirty="0" smtClean="0">
              <a:solidFill>
                <a:srgbClr val="FFFFFF"/>
              </a:solidFill>
            </a:endParaRPr>
          </a:p>
        </p:txBody>
      </p:sp>
      <p:sp>
        <p:nvSpPr>
          <p:cNvPr id="25" name="Textfeld 24"/>
          <p:cNvSpPr txBox="1"/>
          <p:nvPr/>
        </p:nvSpPr>
        <p:spPr>
          <a:xfrm>
            <a:off x="3728865" y="5661248"/>
            <a:ext cx="360040" cy="276999"/>
          </a:xfrm>
          <a:prstGeom prst="rect">
            <a:avLst/>
          </a:prstGeom>
          <a:noFill/>
        </p:spPr>
        <p:txBody>
          <a:bodyPr wrap="square" lIns="0" tIns="0" rIns="0" bIns="0" rtlCol="0" anchor="ctr">
            <a:spAutoFit/>
          </a:bodyPr>
          <a:lstStyle/>
          <a:p>
            <a:pPr algn="ctr"/>
            <a:r>
              <a:rPr lang="en-US" dirty="0" smtClean="0"/>
              <a:t>+</a:t>
            </a:r>
          </a:p>
        </p:txBody>
      </p:sp>
      <p:sp>
        <p:nvSpPr>
          <p:cNvPr id="26" name="Rechteck 25"/>
          <p:cNvSpPr/>
          <p:nvPr/>
        </p:nvSpPr>
        <p:spPr>
          <a:xfrm>
            <a:off x="5871172" y="5445224"/>
            <a:ext cx="1260000" cy="612000"/>
          </a:xfrm>
          <a:prstGeom prst="rect">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chemeClr val="bg1"/>
                </a:solidFill>
              </a:rPr>
              <a:t>DVA</a:t>
            </a:r>
            <a:endParaRPr lang="en-US" sz="1000" b="1" dirty="0" smtClean="0">
              <a:solidFill>
                <a:schemeClr val="bg1"/>
              </a:solidFill>
            </a:endParaRPr>
          </a:p>
        </p:txBody>
      </p:sp>
      <p:sp>
        <p:nvSpPr>
          <p:cNvPr id="27" name="Textfeld 26"/>
          <p:cNvSpPr txBox="1"/>
          <p:nvPr/>
        </p:nvSpPr>
        <p:spPr>
          <a:xfrm>
            <a:off x="5457057" y="5661248"/>
            <a:ext cx="360040" cy="276999"/>
          </a:xfrm>
          <a:prstGeom prst="rect">
            <a:avLst/>
          </a:prstGeom>
          <a:noFill/>
        </p:spPr>
        <p:txBody>
          <a:bodyPr wrap="square" lIns="0" tIns="0" rIns="0" bIns="0" rtlCol="0" anchor="ctr">
            <a:spAutoFit/>
          </a:bodyPr>
          <a:lstStyle/>
          <a:p>
            <a:pPr algn="ctr"/>
            <a:r>
              <a:rPr lang="en-US" smtClean="0"/>
              <a:t>+</a:t>
            </a:r>
            <a:endParaRPr lang="en-US" dirty="0" err="1" smtClean="0"/>
          </a:p>
        </p:txBody>
      </p:sp>
      <p:sp>
        <p:nvSpPr>
          <p:cNvPr id="29" name="Rechteck 28"/>
          <p:cNvSpPr/>
          <p:nvPr/>
        </p:nvSpPr>
        <p:spPr>
          <a:xfrm>
            <a:off x="7581432" y="5445224"/>
            <a:ext cx="1260000" cy="612000"/>
          </a:xfrm>
          <a:prstGeom prst="rect">
            <a:avLst/>
          </a:prstGeom>
          <a:solidFill>
            <a:srgbClr val="D67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mtClean="0">
                <a:solidFill>
                  <a:srgbClr val="FFFFFF"/>
                </a:solidFill>
              </a:rPr>
              <a:t>FVA</a:t>
            </a:r>
            <a:endParaRPr lang="en-US" sz="1000" b="1" dirty="0" smtClean="0">
              <a:solidFill>
                <a:srgbClr val="FFFFFF"/>
              </a:solidFill>
            </a:endParaRPr>
          </a:p>
        </p:txBody>
      </p:sp>
      <p:sp>
        <p:nvSpPr>
          <p:cNvPr id="31" name="Textfeld 30"/>
          <p:cNvSpPr txBox="1"/>
          <p:nvPr/>
        </p:nvSpPr>
        <p:spPr>
          <a:xfrm>
            <a:off x="7185248" y="5661248"/>
            <a:ext cx="360040" cy="276999"/>
          </a:xfrm>
          <a:prstGeom prst="rect">
            <a:avLst/>
          </a:prstGeom>
          <a:noFill/>
        </p:spPr>
        <p:txBody>
          <a:bodyPr wrap="square" lIns="0" tIns="0" rIns="0" bIns="0" rtlCol="0" anchor="ctr">
            <a:spAutoFit/>
          </a:bodyPr>
          <a:lstStyle/>
          <a:p>
            <a:pPr algn="ctr"/>
            <a:r>
              <a:rPr lang="en-US" dirty="0" smtClean="0"/>
              <a:t>+</a:t>
            </a:r>
          </a:p>
        </p:txBody>
      </p:sp>
      <p:sp>
        <p:nvSpPr>
          <p:cNvPr id="28" name="Textfeld 27"/>
          <p:cNvSpPr txBox="1"/>
          <p:nvPr/>
        </p:nvSpPr>
        <p:spPr>
          <a:xfrm rot="596416">
            <a:off x="6594044" y="5997692"/>
            <a:ext cx="1528798" cy="576293"/>
          </a:xfrm>
          <a:prstGeom prst="rect">
            <a:avLst/>
          </a:prstGeom>
          <a:solidFill>
            <a:srgbClr val="FAEDBF"/>
          </a:solidFill>
          <a:effectLst>
            <a:outerShdw blurRad="50800" dist="38100" dir="2700000" algn="tl" rotWithShape="0">
              <a:prstClr val="black">
                <a:alpha val="40000"/>
              </a:prstClr>
            </a:outerShdw>
          </a:effectLst>
        </p:spPr>
        <p:txBody>
          <a:bodyPr wrap="none" lIns="72000" tIns="72000" rIns="72000" bIns="72000" rtlCol="0">
            <a:spAutoFit/>
          </a:bodyPr>
          <a:lstStyle/>
          <a:p>
            <a:pPr algn="ctr"/>
            <a:r>
              <a:rPr lang="de-DE" sz="1400" dirty="0" smtClean="0"/>
              <a:t>Double </a:t>
            </a:r>
            <a:r>
              <a:rPr lang="de-DE" sz="1400" dirty="0" err="1" smtClean="0"/>
              <a:t>Counting</a:t>
            </a:r>
            <a:r>
              <a:rPr lang="de-DE" sz="1400" dirty="0" smtClean="0"/>
              <a:t> </a:t>
            </a:r>
            <a:br>
              <a:rPr lang="de-DE" sz="1400" dirty="0" smtClean="0"/>
            </a:br>
            <a:r>
              <a:rPr lang="de-DE" sz="1400" dirty="0" err="1" smtClean="0"/>
              <a:t>Issue</a:t>
            </a:r>
            <a:endParaRPr lang="de-DE" sz="1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1600" b="0" dirty="0" smtClean="0"/>
              <a:t>Background</a:t>
            </a:r>
            <a:r>
              <a:rPr lang="en-GB" sz="1600" b="0" dirty="0" smtClean="0">
                <a:solidFill>
                  <a:srgbClr val="97989A"/>
                </a:solidFill>
              </a:rPr>
              <a:t/>
            </a:r>
            <a:br>
              <a:rPr lang="en-GB" sz="1600" b="0" dirty="0" smtClean="0">
                <a:solidFill>
                  <a:srgbClr val="97989A"/>
                </a:solidFill>
              </a:rPr>
            </a:br>
            <a:r>
              <a:rPr lang="en-GB" dirty="0" smtClean="0"/>
              <a:t>Landscape of collateralized and uncollateralized derivatives business</a:t>
            </a:r>
            <a:endParaRPr lang="en-GB" dirty="0">
              <a:solidFill>
                <a:schemeClr val="accent5"/>
              </a:solidFill>
            </a:endParaRPr>
          </a:p>
        </p:txBody>
      </p:sp>
      <p:sp>
        <p:nvSpPr>
          <p:cNvPr id="4" name="Abgerundetes Rechteck 3"/>
          <p:cNvSpPr/>
          <p:nvPr/>
        </p:nvSpPr>
        <p:spPr>
          <a:xfrm>
            <a:off x="344808" y="1340768"/>
            <a:ext cx="3528000" cy="396000"/>
          </a:xfrm>
          <a:prstGeom prst="roundRect">
            <a:avLst>
              <a:gd name="adj" fmla="val 0"/>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Arial" pitchFamily="34" charset="0"/>
                <a:cs typeface="Arial" pitchFamily="34" charset="0"/>
              </a:rPr>
              <a:t>Fully collateralized</a:t>
            </a:r>
            <a:endParaRPr lang="en-GB" sz="1400" b="1" dirty="0">
              <a:solidFill>
                <a:schemeClr val="bg1"/>
              </a:solidFill>
              <a:latin typeface="Arial" pitchFamily="34" charset="0"/>
              <a:cs typeface="Arial" pitchFamily="34" charset="0"/>
            </a:endParaRPr>
          </a:p>
        </p:txBody>
      </p:sp>
      <p:sp>
        <p:nvSpPr>
          <p:cNvPr id="5" name="Abgerundetes Rechteck 4"/>
          <p:cNvSpPr/>
          <p:nvPr/>
        </p:nvSpPr>
        <p:spPr>
          <a:xfrm>
            <a:off x="6969296" y="1340768"/>
            <a:ext cx="2520000" cy="396000"/>
          </a:xfrm>
          <a:prstGeom prst="roundRect">
            <a:avLst>
              <a:gd name="adj" fmla="val 0"/>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Arial" pitchFamily="34" charset="0"/>
                <a:cs typeface="Arial" pitchFamily="34" charset="0"/>
              </a:rPr>
              <a:t>Uncollateralized</a:t>
            </a:r>
            <a:endParaRPr lang="en-GB" sz="1400" b="1" dirty="0">
              <a:solidFill>
                <a:schemeClr val="bg1"/>
              </a:solidFill>
              <a:latin typeface="Arial" pitchFamily="34" charset="0"/>
              <a:cs typeface="Arial" pitchFamily="34" charset="0"/>
            </a:endParaRPr>
          </a:p>
        </p:txBody>
      </p:sp>
      <p:sp>
        <p:nvSpPr>
          <p:cNvPr id="14" name="Abgerundetes Rechteck 13"/>
          <p:cNvSpPr/>
          <p:nvPr/>
        </p:nvSpPr>
        <p:spPr>
          <a:xfrm>
            <a:off x="344808" y="1736768"/>
            <a:ext cx="3528000" cy="172819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spcBef>
                <a:spcPts val="600"/>
              </a:spcBef>
              <a:buClr>
                <a:schemeClr val="bg2"/>
              </a:buClr>
              <a:buFont typeface="Wingdings" pitchFamily="2" charset="2"/>
              <a:buChar char="§"/>
            </a:pPr>
            <a:r>
              <a:rPr lang="en-GB" sz="1400" dirty="0" smtClean="0">
                <a:solidFill>
                  <a:schemeClr val="tx1"/>
                </a:solidFill>
              </a:rPr>
              <a:t>Assumption of “perfect” CSA, i.e. bilateral CSA, no thresholds</a:t>
            </a:r>
          </a:p>
          <a:p>
            <a:pPr marL="177800" indent="-177800">
              <a:spcBef>
                <a:spcPts val="600"/>
              </a:spcBef>
              <a:buClr>
                <a:schemeClr val="bg2"/>
              </a:buClr>
              <a:buFont typeface="Wingdings" pitchFamily="2" charset="2"/>
              <a:buChar char="§"/>
            </a:pPr>
            <a:r>
              <a:rPr lang="en-GB" sz="1400" dirty="0" smtClean="0">
                <a:solidFill>
                  <a:schemeClr val="tx1"/>
                </a:solidFill>
              </a:rPr>
              <a:t>Future product cash flows are fully funded / invested by the collateral received / posted</a:t>
            </a:r>
          </a:p>
          <a:p>
            <a:pPr marL="177800" indent="-177800">
              <a:spcBef>
                <a:spcPts val="600"/>
              </a:spcBef>
              <a:buClr>
                <a:schemeClr val="bg2"/>
              </a:buClr>
              <a:buFont typeface="Wingdings" pitchFamily="2" charset="2"/>
              <a:buChar char="§"/>
            </a:pPr>
            <a:r>
              <a:rPr lang="en-GB" sz="1400" dirty="0" smtClean="0">
                <a:solidFill>
                  <a:schemeClr val="tx1"/>
                </a:solidFill>
              </a:rPr>
              <a:t>External interest on collateral defined by CSA-rate, e.g. EONIA</a:t>
            </a:r>
            <a:endParaRPr lang="en-GB" sz="1400" dirty="0" smtClean="0">
              <a:solidFill>
                <a:schemeClr val="tx1"/>
              </a:solidFill>
              <a:latin typeface="Arial" pitchFamily="34" charset="0"/>
              <a:cs typeface="Arial" pitchFamily="34" charset="0"/>
            </a:endParaRPr>
          </a:p>
        </p:txBody>
      </p:sp>
      <p:sp>
        <p:nvSpPr>
          <p:cNvPr id="40" name="Abgerundetes Rechteck 39"/>
          <p:cNvSpPr/>
          <p:nvPr/>
        </p:nvSpPr>
        <p:spPr>
          <a:xfrm>
            <a:off x="6969296" y="1736768"/>
            <a:ext cx="2520000" cy="172819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spcBef>
                <a:spcPts val="600"/>
              </a:spcBef>
              <a:spcAft>
                <a:spcPts val="600"/>
              </a:spcAft>
              <a:buClr>
                <a:schemeClr val="bg2"/>
              </a:buClr>
              <a:buFont typeface="Wingdings" pitchFamily="2" charset="2"/>
              <a:buChar char="§"/>
            </a:pPr>
            <a:r>
              <a:rPr lang="en-GB" sz="1400" dirty="0" smtClean="0">
                <a:solidFill>
                  <a:schemeClr val="tx1"/>
                </a:solidFill>
              </a:rPr>
              <a:t>No CSA </a:t>
            </a:r>
          </a:p>
          <a:p>
            <a:pPr marL="177800" indent="-177800">
              <a:spcBef>
                <a:spcPts val="600"/>
              </a:spcBef>
              <a:buClr>
                <a:schemeClr val="bg2"/>
              </a:buClr>
              <a:buFont typeface="Wingdings" pitchFamily="2" charset="2"/>
              <a:buChar char="§"/>
            </a:pPr>
            <a:r>
              <a:rPr lang="en-GB" sz="1400" dirty="0" smtClean="0">
                <a:solidFill>
                  <a:schemeClr val="tx1"/>
                </a:solidFill>
              </a:rPr>
              <a:t>Future product cash flows need to be funded / invested</a:t>
            </a:r>
          </a:p>
        </p:txBody>
      </p:sp>
      <p:sp>
        <p:nvSpPr>
          <p:cNvPr id="47" name="Abgerundetes Rechteck 46"/>
          <p:cNvSpPr/>
          <p:nvPr/>
        </p:nvSpPr>
        <p:spPr>
          <a:xfrm>
            <a:off x="344808" y="4498596"/>
            <a:ext cx="3528072" cy="1162652"/>
          </a:xfrm>
          <a:prstGeom prst="roundRect">
            <a:avLst>
              <a:gd name="adj" fmla="val 0"/>
            </a:avLst>
          </a:prstGeom>
          <a:solidFill>
            <a:srgbClr val="F9EDE5"/>
          </a:solidFill>
          <a:ln>
            <a:solidFill>
              <a:srgbClr val="F9EDE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spcBef>
                <a:spcPts val="300"/>
              </a:spcBef>
              <a:buClr>
                <a:schemeClr val="bg2"/>
              </a:buClr>
            </a:pPr>
            <a:r>
              <a:rPr lang="en-GB" sz="1400" b="1" dirty="0" smtClean="0">
                <a:solidFill>
                  <a:schemeClr val="tx1"/>
                </a:solidFill>
                <a:latin typeface="Arial" pitchFamily="34" charset="0"/>
                <a:cs typeface="Arial" pitchFamily="34" charset="0"/>
              </a:rPr>
              <a:t>Open issues</a:t>
            </a:r>
          </a:p>
          <a:p>
            <a:pPr marL="177800" indent="-177800">
              <a:spcBef>
                <a:spcPts val="300"/>
              </a:spcBef>
              <a:buClr>
                <a:schemeClr val="bg2"/>
              </a:buClr>
              <a:buFont typeface="Wingdings" pitchFamily="2" charset="2"/>
              <a:buChar char="§"/>
            </a:pPr>
            <a:r>
              <a:rPr lang="en-GB" sz="1400" dirty="0" smtClean="0">
                <a:solidFill>
                  <a:schemeClr val="tx1"/>
                </a:solidFill>
                <a:latin typeface="Arial" pitchFamily="34" charset="0"/>
                <a:cs typeface="Arial" pitchFamily="34" charset="0"/>
              </a:rPr>
              <a:t>How to handle </a:t>
            </a:r>
            <a:r>
              <a:rPr lang="en-GB" sz="1400" b="1" dirty="0" smtClean="0">
                <a:solidFill>
                  <a:schemeClr val="tx1"/>
                </a:solidFill>
                <a:latin typeface="Arial" pitchFamily="34" charset="0"/>
                <a:cs typeface="Arial" pitchFamily="34" charset="0"/>
              </a:rPr>
              <a:t>initial margins </a:t>
            </a:r>
            <a:r>
              <a:rPr lang="en-GB" sz="1400" dirty="0" smtClean="0">
                <a:solidFill>
                  <a:schemeClr val="tx1"/>
                </a:solidFill>
                <a:latin typeface="Arial" pitchFamily="34" charset="0"/>
                <a:cs typeface="Arial" pitchFamily="34" charset="0"/>
              </a:rPr>
              <a:t>/ independent amounts and/or a </a:t>
            </a:r>
            <a:r>
              <a:rPr lang="en-GB" sz="1400" b="1" dirty="0" smtClean="0">
                <a:solidFill>
                  <a:schemeClr val="tx1"/>
                </a:solidFill>
                <a:latin typeface="Arial" pitchFamily="34" charset="0"/>
                <a:cs typeface="Arial" pitchFamily="34" charset="0"/>
              </a:rPr>
              <a:t>liquidity reserve</a:t>
            </a:r>
            <a:r>
              <a:rPr lang="en-GB" sz="1400" dirty="0" smtClean="0">
                <a:solidFill>
                  <a:schemeClr val="tx1"/>
                </a:solidFill>
                <a:latin typeface="Arial" pitchFamily="34" charset="0"/>
                <a:cs typeface="Arial" pitchFamily="34" charset="0"/>
              </a:rPr>
              <a:t> held to cover future market value or resp. collateral volatility? </a:t>
            </a:r>
          </a:p>
        </p:txBody>
      </p:sp>
      <p:sp>
        <p:nvSpPr>
          <p:cNvPr id="49" name="Abgerundetes Rechteck 48"/>
          <p:cNvSpPr/>
          <p:nvPr/>
        </p:nvSpPr>
        <p:spPr>
          <a:xfrm>
            <a:off x="4160916" y="1340768"/>
            <a:ext cx="2520000" cy="396000"/>
          </a:xfrm>
          <a:prstGeom prst="roundRect">
            <a:avLst>
              <a:gd name="adj" fmla="val 0"/>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Arial" pitchFamily="34" charset="0"/>
                <a:cs typeface="Arial" pitchFamily="34" charset="0"/>
              </a:rPr>
              <a:t>Partially collateralized</a:t>
            </a:r>
            <a:endParaRPr lang="en-GB" sz="1400" b="1" dirty="0">
              <a:solidFill>
                <a:schemeClr val="bg1"/>
              </a:solidFill>
              <a:latin typeface="Arial" pitchFamily="34" charset="0"/>
              <a:cs typeface="Arial" pitchFamily="34" charset="0"/>
            </a:endParaRPr>
          </a:p>
        </p:txBody>
      </p:sp>
      <p:sp>
        <p:nvSpPr>
          <p:cNvPr id="50" name="Abgerundetes Rechteck 49"/>
          <p:cNvSpPr/>
          <p:nvPr/>
        </p:nvSpPr>
        <p:spPr>
          <a:xfrm>
            <a:off x="4160912" y="1736768"/>
            <a:ext cx="2520000" cy="172819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177800" indent="-177800">
              <a:spcBef>
                <a:spcPts val="600"/>
              </a:spcBef>
              <a:buClr>
                <a:schemeClr val="bg2"/>
              </a:buClr>
              <a:buFont typeface="Wingdings" pitchFamily="2" charset="2"/>
              <a:buChar char="§"/>
            </a:pPr>
            <a:r>
              <a:rPr lang="en-GB" sz="1400" dirty="0" smtClean="0">
                <a:solidFill>
                  <a:schemeClr val="tx1"/>
                </a:solidFill>
              </a:rPr>
              <a:t>Unilateral CSAs, thresholds and/or minimum transfer amounts</a:t>
            </a:r>
          </a:p>
          <a:p>
            <a:pPr marL="177800" indent="-177800">
              <a:spcBef>
                <a:spcPts val="600"/>
              </a:spcBef>
              <a:buClr>
                <a:schemeClr val="bg2"/>
              </a:buClr>
              <a:buFont typeface="Wingdings" pitchFamily="2" charset="2"/>
              <a:buChar char="§"/>
            </a:pPr>
            <a:r>
              <a:rPr lang="en-GB" sz="1400" dirty="0" smtClean="0">
                <a:solidFill>
                  <a:schemeClr val="tx1"/>
                </a:solidFill>
              </a:rPr>
              <a:t>Product and collateral cash flows do not match</a:t>
            </a:r>
          </a:p>
        </p:txBody>
      </p:sp>
      <p:sp>
        <p:nvSpPr>
          <p:cNvPr id="57" name="Abgerundetes Rechteck 56"/>
          <p:cNvSpPr/>
          <p:nvPr/>
        </p:nvSpPr>
        <p:spPr>
          <a:xfrm>
            <a:off x="4160912" y="4498596"/>
            <a:ext cx="5328592" cy="1162652"/>
          </a:xfrm>
          <a:prstGeom prst="roundRect">
            <a:avLst>
              <a:gd name="adj" fmla="val 0"/>
            </a:avLst>
          </a:prstGeom>
          <a:solidFill>
            <a:srgbClr val="F9EDE5"/>
          </a:solidFill>
          <a:ln>
            <a:solidFill>
              <a:srgbClr val="F9EDE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spcBef>
                <a:spcPts val="300"/>
              </a:spcBef>
              <a:buClr>
                <a:schemeClr val="bg2"/>
              </a:buClr>
            </a:pPr>
            <a:r>
              <a:rPr lang="en-GB" sz="1400" b="1" dirty="0" smtClean="0">
                <a:solidFill>
                  <a:schemeClr val="tx1"/>
                </a:solidFill>
                <a:latin typeface="Arial" pitchFamily="34" charset="0"/>
                <a:cs typeface="Arial" pitchFamily="34" charset="0"/>
              </a:rPr>
              <a:t>Open issues</a:t>
            </a:r>
          </a:p>
          <a:p>
            <a:pPr marL="177800" indent="-177800">
              <a:spcBef>
                <a:spcPts val="300"/>
              </a:spcBef>
              <a:buClr>
                <a:schemeClr val="bg2"/>
              </a:buClr>
              <a:buFont typeface="Wingdings" pitchFamily="2" charset="2"/>
              <a:buChar char="§"/>
            </a:pPr>
            <a:r>
              <a:rPr lang="en-GB" sz="1400" dirty="0" smtClean="0">
                <a:solidFill>
                  <a:schemeClr val="tx1"/>
                </a:solidFill>
                <a:latin typeface="Arial" pitchFamily="34" charset="0"/>
                <a:cs typeface="Arial" pitchFamily="34" charset="0"/>
              </a:rPr>
              <a:t>Consistent internal pricing framework: Link to accounting, Link to </a:t>
            </a:r>
            <a:r>
              <a:rPr lang="en-GB" sz="1400" b="1" dirty="0" smtClean="0">
                <a:solidFill>
                  <a:schemeClr val="tx1"/>
                </a:solidFill>
                <a:latin typeface="Arial" pitchFamily="34" charset="0"/>
                <a:cs typeface="Arial" pitchFamily="34" charset="0"/>
              </a:rPr>
              <a:t>funds transfer pricing</a:t>
            </a:r>
          </a:p>
          <a:p>
            <a:pPr marL="177800" indent="-177800">
              <a:spcBef>
                <a:spcPts val="300"/>
              </a:spcBef>
              <a:buClr>
                <a:schemeClr val="bg2"/>
              </a:buClr>
              <a:buFont typeface="Wingdings" pitchFamily="2" charset="2"/>
              <a:buChar char="§"/>
            </a:pPr>
            <a:r>
              <a:rPr lang="en-GB" sz="1400" dirty="0" err="1" smtClean="0">
                <a:solidFill>
                  <a:schemeClr val="tx1"/>
                </a:solidFill>
                <a:latin typeface="Arial" pitchFamily="34" charset="0"/>
                <a:cs typeface="Arial" pitchFamily="34" charset="0"/>
              </a:rPr>
              <a:t>FVA</a:t>
            </a:r>
            <a:r>
              <a:rPr lang="en-GB" sz="1400" dirty="0" smtClean="0">
                <a:solidFill>
                  <a:schemeClr val="tx1"/>
                </a:solidFill>
                <a:latin typeface="Arial" pitchFamily="34" charset="0"/>
                <a:cs typeface="Arial" pitchFamily="34" charset="0"/>
              </a:rPr>
              <a:t>, </a:t>
            </a:r>
            <a:r>
              <a:rPr lang="en-GB" sz="1400" dirty="0" err="1" smtClean="0">
                <a:solidFill>
                  <a:schemeClr val="tx1"/>
                </a:solidFill>
                <a:latin typeface="Arial" pitchFamily="34" charset="0"/>
                <a:cs typeface="Arial" pitchFamily="34" charset="0"/>
              </a:rPr>
              <a:t>CVA</a:t>
            </a:r>
            <a:r>
              <a:rPr lang="en-GB" sz="1400" dirty="0" smtClean="0">
                <a:solidFill>
                  <a:schemeClr val="tx1"/>
                </a:solidFill>
                <a:latin typeface="Arial" pitchFamily="34" charset="0"/>
                <a:cs typeface="Arial" pitchFamily="34" charset="0"/>
              </a:rPr>
              <a:t> and </a:t>
            </a:r>
            <a:r>
              <a:rPr lang="en-GB" sz="1400" dirty="0" err="1" smtClean="0">
                <a:solidFill>
                  <a:schemeClr val="tx1"/>
                </a:solidFill>
                <a:latin typeface="Arial" pitchFamily="34" charset="0"/>
                <a:cs typeface="Arial" pitchFamily="34" charset="0"/>
              </a:rPr>
              <a:t>DVA</a:t>
            </a:r>
            <a:r>
              <a:rPr lang="en-GB" sz="1400" dirty="0" smtClean="0">
                <a:solidFill>
                  <a:schemeClr val="tx1"/>
                </a:solidFill>
                <a:latin typeface="Arial" pitchFamily="34" charset="0"/>
                <a:cs typeface="Arial" pitchFamily="34" charset="0"/>
              </a:rPr>
              <a:t> - how to avoid </a:t>
            </a:r>
            <a:r>
              <a:rPr lang="en-GB" sz="1400" b="1" dirty="0" smtClean="0">
                <a:solidFill>
                  <a:schemeClr val="tx1"/>
                </a:solidFill>
                <a:latin typeface="Arial" pitchFamily="34" charset="0"/>
                <a:cs typeface="Arial" pitchFamily="34" charset="0"/>
              </a:rPr>
              <a:t>double counting</a:t>
            </a:r>
            <a:r>
              <a:rPr lang="en-GB" sz="1400" dirty="0" smtClean="0">
                <a:solidFill>
                  <a:schemeClr val="tx1"/>
                </a:solidFill>
                <a:latin typeface="Arial" pitchFamily="34" charset="0"/>
                <a:cs typeface="Arial" pitchFamily="34" charset="0"/>
              </a:rPr>
              <a:t>?</a:t>
            </a:r>
          </a:p>
          <a:p>
            <a:pPr marL="177800" indent="-177800">
              <a:spcBef>
                <a:spcPts val="300"/>
              </a:spcBef>
              <a:buClr>
                <a:schemeClr val="bg2"/>
              </a:buClr>
              <a:buFont typeface="Wingdings" pitchFamily="2" charset="2"/>
              <a:buChar char="§"/>
            </a:pPr>
            <a:endParaRPr lang="en-GB" sz="1400" dirty="0" smtClean="0">
              <a:solidFill>
                <a:schemeClr val="tx1"/>
              </a:solidFill>
              <a:latin typeface="Arial" pitchFamily="34" charset="0"/>
              <a:cs typeface="Arial" pitchFamily="34" charset="0"/>
            </a:endParaRPr>
          </a:p>
          <a:p>
            <a:pPr marL="177800" indent="-177800">
              <a:spcBef>
                <a:spcPts val="300"/>
              </a:spcBef>
              <a:buClr>
                <a:schemeClr val="bg2"/>
              </a:buClr>
              <a:buFont typeface="Wingdings" pitchFamily="2" charset="2"/>
              <a:buChar char="§"/>
            </a:pPr>
            <a:endParaRPr lang="en-GB" sz="1400" dirty="0" smtClean="0">
              <a:solidFill>
                <a:schemeClr val="tx1"/>
              </a:solidFill>
              <a:latin typeface="Arial" pitchFamily="34" charset="0"/>
              <a:cs typeface="Arial" pitchFamily="34" charset="0"/>
            </a:endParaRPr>
          </a:p>
        </p:txBody>
      </p:sp>
      <p:sp>
        <p:nvSpPr>
          <p:cNvPr id="61" name="Gleichschenkliges Dreieck 60"/>
          <p:cNvSpPr/>
          <p:nvPr/>
        </p:nvSpPr>
        <p:spPr>
          <a:xfrm rot="10800000">
            <a:off x="2432720" y="5773408"/>
            <a:ext cx="5256520" cy="21602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5" name="Textfeld 64"/>
          <p:cNvSpPr txBox="1"/>
          <p:nvPr/>
        </p:nvSpPr>
        <p:spPr>
          <a:xfrm>
            <a:off x="3016286" y="6061440"/>
            <a:ext cx="4168962" cy="246221"/>
          </a:xfrm>
          <a:prstGeom prst="rect">
            <a:avLst/>
          </a:prstGeom>
          <a:noFill/>
        </p:spPr>
        <p:txBody>
          <a:bodyPr wrap="none" lIns="0" tIns="0" rIns="0" bIns="0" rtlCol="0">
            <a:spAutoFit/>
          </a:bodyPr>
          <a:lstStyle/>
          <a:p>
            <a:r>
              <a:rPr lang="de-DE" sz="1600" b="1" dirty="0" err="1" smtClean="0">
                <a:solidFill>
                  <a:schemeClr val="accent5"/>
                </a:solidFill>
              </a:rPr>
              <a:t>FVA</a:t>
            </a:r>
            <a:r>
              <a:rPr lang="de-DE" sz="1600" b="1" dirty="0" smtClean="0">
                <a:solidFill>
                  <a:schemeClr val="accent5"/>
                </a:solidFill>
              </a:rPr>
              <a:t> </a:t>
            </a:r>
            <a:r>
              <a:rPr lang="de-DE" sz="1600" b="1" dirty="0" err="1" smtClean="0">
                <a:solidFill>
                  <a:schemeClr val="accent5"/>
                </a:solidFill>
              </a:rPr>
              <a:t>is</a:t>
            </a:r>
            <a:r>
              <a:rPr lang="de-DE" sz="1600" b="1" dirty="0" smtClean="0">
                <a:solidFill>
                  <a:schemeClr val="accent5"/>
                </a:solidFill>
              </a:rPr>
              <a:t> relevant </a:t>
            </a:r>
            <a:r>
              <a:rPr lang="de-DE" sz="1600" b="1" dirty="0" err="1" smtClean="0">
                <a:solidFill>
                  <a:schemeClr val="accent5"/>
                </a:solidFill>
              </a:rPr>
              <a:t>for</a:t>
            </a:r>
            <a:r>
              <a:rPr lang="de-DE" sz="1600" b="1" dirty="0" smtClean="0">
                <a:solidFill>
                  <a:schemeClr val="accent5"/>
                </a:solidFill>
              </a:rPr>
              <a:t> all </a:t>
            </a:r>
            <a:r>
              <a:rPr lang="de-DE" sz="1600" b="1" dirty="0" err="1" smtClean="0">
                <a:solidFill>
                  <a:schemeClr val="accent5"/>
                </a:solidFill>
              </a:rPr>
              <a:t>kinds</a:t>
            </a:r>
            <a:r>
              <a:rPr lang="de-DE" sz="1600" b="1" dirty="0" smtClean="0">
                <a:solidFill>
                  <a:schemeClr val="accent5"/>
                </a:solidFill>
              </a:rPr>
              <a:t> </a:t>
            </a:r>
            <a:r>
              <a:rPr lang="de-DE" sz="1600" b="1" dirty="0" err="1" smtClean="0">
                <a:solidFill>
                  <a:schemeClr val="accent5"/>
                </a:solidFill>
              </a:rPr>
              <a:t>of</a:t>
            </a:r>
            <a:r>
              <a:rPr lang="de-DE" sz="1600" b="1" dirty="0" smtClean="0">
                <a:solidFill>
                  <a:schemeClr val="accent5"/>
                </a:solidFill>
              </a:rPr>
              <a:t> derivatives  </a:t>
            </a:r>
          </a:p>
        </p:txBody>
      </p:sp>
      <p:sp>
        <p:nvSpPr>
          <p:cNvPr id="23" name="Abgerundetes Rechteck 22"/>
          <p:cNvSpPr/>
          <p:nvPr/>
        </p:nvSpPr>
        <p:spPr>
          <a:xfrm>
            <a:off x="344808" y="3537573"/>
            <a:ext cx="3528000" cy="8640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buClr>
                <a:schemeClr val="bg2"/>
              </a:buClr>
            </a:pPr>
            <a:r>
              <a:rPr lang="en-GB" sz="1400" b="1" dirty="0" smtClean="0">
                <a:solidFill>
                  <a:schemeClr val="tx1"/>
                </a:solidFill>
                <a:latin typeface="Arial" pitchFamily="34" charset="0"/>
                <a:cs typeface="Arial" pitchFamily="34" charset="0"/>
              </a:rPr>
              <a:t>Market practice for valuation</a:t>
            </a:r>
            <a:br>
              <a:rPr lang="en-GB" sz="1400" b="1" dirty="0" smtClean="0">
                <a:solidFill>
                  <a:schemeClr val="tx1"/>
                </a:solidFill>
                <a:latin typeface="Arial" pitchFamily="34" charset="0"/>
                <a:cs typeface="Arial" pitchFamily="34" charset="0"/>
              </a:rPr>
            </a:br>
            <a:r>
              <a:rPr lang="en-GB" sz="1400" dirty="0" smtClean="0">
                <a:solidFill>
                  <a:schemeClr val="tx1"/>
                </a:solidFill>
                <a:latin typeface="Arial" pitchFamily="34" charset="0"/>
                <a:cs typeface="Arial" pitchFamily="34" charset="0"/>
              </a:rPr>
              <a:t>Closed formula: discounting on CSA/OIS-curve already implemented by most institutions</a:t>
            </a:r>
          </a:p>
        </p:txBody>
      </p:sp>
      <p:sp>
        <p:nvSpPr>
          <p:cNvPr id="24" name="Abgerundetes Rechteck 23"/>
          <p:cNvSpPr/>
          <p:nvPr/>
        </p:nvSpPr>
        <p:spPr>
          <a:xfrm>
            <a:off x="5000000" y="3537573"/>
            <a:ext cx="3672016" cy="8640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buClr>
                <a:schemeClr val="bg2"/>
              </a:buClr>
            </a:pPr>
            <a:r>
              <a:rPr lang="en-GB" sz="1400" b="1" dirty="0" smtClean="0">
                <a:solidFill>
                  <a:schemeClr val="tx1"/>
                </a:solidFill>
                <a:latin typeface="Arial" pitchFamily="34" charset="0"/>
                <a:cs typeface="Arial" pitchFamily="34" charset="0"/>
              </a:rPr>
              <a:t>No generally agreed market practice yet</a:t>
            </a:r>
            <a:br>
              <a:rPr lang="en-GB" sz="1400" b="1" dirty="0" smtClean="0">
                <a:solidFill>
                  <a:schemeClr val="tx1"/>
                </a:solidFill>
                <a:latin typeface="Arial" pitchFamily="34" charset="0"/>
                <a:cs typeface="Arial" pitchFamily="34" charset="0"/>
              </a:rPr>
            </a:br>
            <a:r>
              <a:rPr lang="en-GB" sz="1400" dirty="0" smtClean="0">
                <a:solidFill>
                  <a:schemeClr val="tx1"/>
                </a:solidFill>
                <a:latin typeface="Arial" pitchFamily="34" charset="0"/>
                <a:cs typeface="Arial" pitchFamily="34" charset="0"/>
              </a:rPr>
              <a:t>Heated discussion between practitioners and in academia</a:t>
            </a:r>
          </a:p>
          <a:p>
            <a:pPr marL="177800" indent="-177800">
              <a:spcBef>
                <a:spcPts val="600"/>
              </a:spcBef>
              <a:buClr>
                <a:schemeClr val="bg2"/>
              </a:buClr>
            </a:pPr>
            <a:endParaRPr lang="en-GB" sz="1400" dirty="0" smtClean="0">
              <a:solidFill>
                <a:schemeClr val="tx1"/>
              </a:solidFill>
              <a:latin typeface="Arial" pitchFamily="34" charset="0"/>
              <a:cs typeface="Arial" pitchFamily="34" charset="0"/>
            </a:endParaRPr>
          </a:p>
        </p:txBody>
      </p:sp>
      <p:sp>
        <p:nvSpPr>
          <p:cNvPr id="15" name="Textfeld 14"/>
          <p:cNvSpPr txBox="1"/>
          <p:nvPr/>
        </p:nvSpPr>
        <p:spPr>
          <a:xfrm rot="596416">
            <a:off x="8450417" y="4100869"/>
            <a:ext cx="1160108" cy="576293"/>
          </a:xfrm>
          <a:prstGeom prst="rect">
            <a:avLst/>
          </a:prstGeom>
          <a:solidFill>
            <a:srgbClr val="FAEDBF"/>
          </a:solidFill>
          <a:effectLst>
            <a:outerShdw blurRad="50800" dist="38100" dir="2700000" algn="tl" rotWithShape="0">
              <a:prstClr val="black">
                <a:alpha val="40000"/>
              </a:prstClr>
            </a:outerShdw>
          </a:effectLst>
        </p:spPr>
        <p:txBody>
          <a:bodyPr wrap="none" lIns="72000" tIns="72000" rIns="72000" bIns="72000" rtlCol="0">
            <a:spAutoFit/>
          </a:bodyPr>
          <a:lstStyle/>
          <a:p>
            <a:r>
              <a:rPr lang="de-DE" sz="1400" dirty="0" smtClean="0"/>
              <a:t>Focus of </a:t>
            </a:r>
            <a:r>
              <a:rPr lang="de-DE" sz="1400" dirty="0" err="1" smtClean="0"/>
              <a:t>this</a:t>
            </a:r>
            <a:r>
              <a:rPr lang="de-DE" sz="1400" dirty="0" smtClean="0"/>
              <a:t/>
            </a:r>
            <a:br>
              <a:rPr lang="de-DE" sz="1400" dirty="0" smtClean="0"/>
            </a:br>
            <a:r>
              <a:rPr lang="de-DE" sz="1400" dirty="0" smtClean="0"/>
              <a:t>talk</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4"/>
  <p:tag name="TYPE" val="FullPage"/>
  <p:tag name="KEYWORD" val="FULL-PAGE"/>
  <p:tag name="TEMPLATEVERSION" val="12/02/2012 06:28:26"/>
</p:tagLst>
</file>

<file path=ppt/tags/tag2.xml><?xml version="1.0" encoding="utf-8"?>
<p:tagLst xmlns:a="http://schemas.openxmlformats.org/drawingml/2006/main" xmlns:r="http://schemas.openxmlformats.org/officeDocument/2006/relationships" xmlns:p="http://schemas.openxmlformats.org/presentationml/2006/main">
  <p:tag name="XLNAME" val="[C:\Users\jgallitschke\Desktop\basis_swap_vortrag.xlsx]6vEONIA Basis Spread!6vEONIA Basis Spread Diagramm 3"/>
</p:tagLst>
</file>

<file path=ppt/theme/theme1.xml><?xml version="1.0" encoding="utf-8"?>
<a:theme xmlns:a="http://schemas.openxmlformats.org/drawingml/2006/main" name="KPMG Talkbook Full-page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2262</Words>
  <Application>Microsoft Office PowerPoint</Application>
  <PresentationFormat>A4-Papier (210x297 mm)</PresentationFormat>
  <Paragraphs>359</Paragraphs>
  <Slides>22</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4" baseType="lpstr">
      <vt:lpstr>KPMG Talkbook Full-page Template</vt:lpstr>
      <vt:lpstr>Formel</vt:lpstr>
      <vt:lpstr>FVA - Putting funding into the equation</vt:lpstr>
      <vt:lpstr>Contents</vt:lpstr>
      <vt:lpstr>Background What is FVA?</vt:lpstr>
      <vt:lpstr>Background  FVA in the press</vt:lpstr>
      <vt:lpstr>Background  Discounting Collateralized Derivatives</vt:lpstr>
      <vt:lpstr>Background  Discounting Uncollateralized Derivatives</vt:lpstr>
      <vt:lpstr>Background Funding effect from derivative transactions cannot be estimated by collateral position</vt:lpstr>
      <vt:lpstr>Background Advancements in derivates valuation: CVA, DVA, Funding</vt:lpstr>
      <vt:lpstr>Background Landscape of collateralized and uncollateralized derivatives business</vt:lpstr>
      <vt:lpstr>Contents</vt:lpstr>
      <vt:lpstr>Putting funding into the equation: KPMG’s view on FVA</vt:lpstr>
      <vt:lpstr>Proposed FVA framework (proposition 2) Close alignment between funds transfer pricing and FVA means application of a real funding curve in a two way market</vt:lpstr>
      <vt:lpstr>Proposed FVA framework (proposition 3) Close alignment between funds transfer pricing and FVA means application of a real funding curve in a two way market</vt:lpstr>
      <vt:lpstr>Proposed FVA framework (proposition 3)  Bank management profits from consistency between FVA and internal liquidity transfer pricing (FTP)</vt:lpstr>
      <vt:lpstr>Proposed FVA framework (proposition 5) Generally FVA is calculated on portfolio level  and not on single transaction level</vt:lpstr>
      <vt:lpstr>Proposed FVA framework (Proposition 6)  Double counting of FVA and DVA is somewhat obvious but also CVA needs to be considered</vt:lpstr>
      <vt:lpstr>Proposed FVA framework (proposition 7) Double counting can be avoided by defining and calculating FVA, CVA and DVA as mutual increments</vt:lpstr>
      <vt:lpstr>Proposed solution (proposition 9) A central FVA control is advantageous; the use of the CVA infrastructure may be an efficient way of implementation</vt:lpstr>
      <vt:lpstr>Contents</vt:lpstr>
      <vt:lpstr>Operation Model Is it necessary to establish a FVA desk?</vt:lpstr>
      <vt:lpstr>Operation Model What are the key tasks and competencies of a FVA desk?</vt:lpstr>
      <vt:lpstr>Folie 21</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Talkbook template (2007 v3)</dc:title>
  <dc:creator>KPMG</dc:creator>
  <cp:lastModifiedBy>matthiaspeter</cp:lastModifiedBy>
  <cp:revision>1269</cp:revision>
  <dcterms:created xsi:type="dcterms:W3CDTF">2011-08-04T18:08:50Z</dcterms:created>
  <dcterms:modified xsi:type="dcterms:W3CDTF">2013-09-20T13:27:58Z</dcterms:modified>
</cp:coreProperties>
</file>