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1"/>
  </p:notesMasterIdLst>
  <p:handoutMasterIdLst>
    <p:handoutMasterId r:id="rId42"/>
  </p:handoutMasterIdLst>
  <p:sldIdLst>
    <p:sldId id="302" r:id="rId2"/>
    <p:sldId id="329" r:id="rId3"/>
    <p:sldId id="327" r:id="rId4"/>
    <p:sldId id="328" r:id="rId5"/>
    <p:sldId id="330" r:id="rId6"/>
    <p:sldId id="332" r:id="rId7"/>
    <p:sldId id="331" r:id="rId8"/>
    <p:sldId id="389" r:id="rId9"/>
    <p:sldId id="388" r:id="rId10"/>
    <p:sldId id="333" r:id="rId11"/>
    <p:sldId id="334" r:id="rId12"/>
    <p:sldId id="335" r:id="rId13"/>
    <p:sldId id="337" r:id="rId14"/>
    <p:sldId id="340" r:id="rId15"/>
    <p:sldId id="338" r:id="rId16"/>
    <p:sldId id="339" r:id="rId17"/>
    <p:sldId id="344" r:id="rId18"/>
    <p:sldId id="358" r:id="rId19"/>
    <p:sldId id="355" r:id="rId20"/>
    <p:sldId id="391" r:id="rId21"/>
    <p:sldId id="368" r:id="rId22"/>
    <p:sldId id="369" r:id="rId23"/>
    <p:sldId id="370" r:id="rId24"/>
    <p:sldId id="371" r:id="rId25"/>
    <p:sldId id="372" r:id="rId26"/>
    <p:sldId id="373" r:id="rId27"/>
    <p:sldId id="374" r:id="rId28"/>
    <p:sldId id="392" r:id="rId29"/>
    <p:sldId id="375" r:id="rId30"/>
    <p:sldId id="376" r:id="rId31"/>
    <p:sldId id="378" r:id="rId32"/>
    <p:sldId id="379" r:id="rId33"/>
    <p:sldId id="380" r:id="rId34"/>
    <p:sldId id="381" r:id="rId35"/>
    <p:sldId id="382" r:id="rId36"/>
    <p:sldId id="383" r:id="rId37"/>
    <p:sldId id="385" r:id="rId38"/>
    <p:sldId id="386" r:id="rId39"/>
    <p:sldId id="387" r:id="rId40"/>
  </p:sldIdLst>
  <p:sldSz cx="9144000" cy="6858000" type="screen4x3"/>
  <p:notesSz cx="6794500" cy="9931400"/>
  <p:defaultTextStyle>
    <a:defPPr>
      <a:defRPr lang="en-US"/>
    </a:defPPr>
    <a:lvl1pPr algn="l" defTabSz="457200" rtl="0" fontAlgn="base">
      <a:spcBef>
        <a:spcPct val="0"/>
      </a:spcBef>
      <a:spcAft>
        <a:spcPct val="0"/>
      </a:spcAft>
      <a:defRPr kern="1200">
        <a:solidFill>
          <a:schemeClr val="tx1"/>
        </a:solidFill>
        <a:latin typeface="Arial" charset="0"/>
        <a:ea typeface="MS PGothic"/>
        <a:cs typeface="MS PGothic"/>
      </a:defRPr>
    </a:lvl1pPr>
    <a:lvl2pPr marL="457200" algn="l" defTabSz="457200" rtl="0" fontAlgn="base">
      <a:spcBef>
        <a:spcPct val="0"/>
      </a:spcBef>
      <a:spcAft>
        <a:spcPct val="0"/>
      </a:spcAft>
      <a:defRPr kern="1200">
        <a:solidFill>
          <a:schemeClr val="tx1"/>
        </a:solidFill>
        <a:latin typeface="Arial" charset="0"/>
        <a:ea typeface="MS PGothic"/>
        <a:cs typeface="MS PGothic"/>
      </a:defRPr>
    </a:lvl2pPr>
    <a:lvl3pPr marL="914400" algn="l" defTabSz="457200" rtl="0" fontAlgn="base">
      <a:spcBef>
        <a:spcPct val="0"/>
      </a:spcBef>
      <a:spcAft>
        <a:spcPct val="0"/>
      </a:spcAft>
      <a:defRPr kern="1200">
        <a:solidFill>
          <a:schemeClr val="tx1"/>
        </a:solidFill>
        <a:latin typeface="Arial" charset="0"/>
        <a:ea typeface="MS PGothic"/>
        <a:cs typeface="MS PGothic"/>
      </a:defRPr>
    </a:lvl3pPr>
    <a:lvl4pPr marL="1371600" algn="l" defTabSz="457200" rtl="0" fontAlgn="base">
      <a:spcBef>
        <a:spcPct val="0"/>
      </a:spcBef>
      <a:spcAft>
        <a:spcPct val="0"/>
      </a:spcAft>
      <a:defRPr kern="1200">
        <a:solidFill>
          <a:schemeClr val="tx1"/>
        </a:solidFill>
        <a:latin typeface="Arial" charset="0"/>
        <a:ea typeface="MS PGothic"/>
        <a:cs typeface="MS PGothic"/>
      </a:defRPr>
    </a:lvl4pPr>
    <a:lvl5pPr marL="1828800" algn="l" defTabSz="457200" rtl="0" fontAlgn="base">
      <a:spcBef>
        <a:spcPct val="0"/>
      </a:spcBef>
      <a:spcAft>
        <a:spcPct val="0"/>
      </a:spcAft>
      <a:defRPr kern="1200">
        <a:solidFill>
          <a:schemeClr val="tx1"/>
        </a:solidFill>
        <a:latin typeface="Arial" charset="0"/>
        <a:ea typeface="MS PGothic"/>
        <a:cs typeface="MS PGothic"/>
      </a:defRPr>
    </a:lvl5pPr>
    <a:lvl6pPr marL="2286000" algn="l" defTabSz="914400" rtl="0" eaLnBrk="1" latinLnBrk="0" hangingPunct="1">
      <a:defRPr kern="1200">
        <a:solidFill>
          <a:schemeClr val="tx1"/>
        </a:solidFill>
        <a:latin typeface="Arial" charset="0"/>
        <a:ea typeface="MS PGothic"/>
        <a:cs typeface="MS PGothic"/>
      </a:defRPr>
    </a:lvl6pPr>
    <a:lvl7pPr marL="2743200" algn="l" defTabSz="914400" rtl="0" eaLnBrk="1" latinLnBrk="0" hangingPunct="1">
      <a:defRPr kern="1200">
        <a:solidFill>
          <a:schemeClr val="tx1"/>
        </a:solidFill>
        <a:latin typeface="Arial" charset="0"/>
        <a:ea typeface="MS PGothic"/>
        <a:cs typeface="MS PGothic"/>
      </a:defRPr>
    </a:lvl7pPr>
    <a:lvl8pPr marL="3200400" algn="l" defTabSz="914400" rtl="0" eaLnBrk="1" latinLnBrk="0" hangingPunct="1">
      <a:defRPr kern="1200">
        <a:solidFill>
          <a:schemeClr val="tx1"/>
        </a:solidFill>
        <a:latin typeface="Arial" charset="0"/>
        <a:ea typeface="MS PGothic"/>
        <a:cs typeface="MS PGothic"/>
      </a:defRPr>
    </a:lvl8pPr>
    <a:lvl9pPr marL="3657600" algn="l" defTabSz="914400" rtl="0" eaLnBrk="1" latinLnBrk="0" hangingPunct="1">
      <a:defRPr kern="1200">
        <a:solidFill>
          <a:schemeClr val="tx1"/>
        </a:solidFill>
        <a:latin typeface="Arial" charset="0"/>
        <a:ea typeface="MS PGothic"/>
        <a:cs typeface="MS P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onal" initials="" lastIdx="0" clrIdx="0"/>
  <p:cmAuthor id="1" name="Léonard Luc (Belfiu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43"/>
    <a:srgbClr val="D0893C"/>
    <a:srgbClr val="DFE77B"/>
    <a:srgbClr val="E1C328"/>
    <a:srgbClr val="E4B8A0"/>
    <a:srgbClr val="3C589E"/>
    <a:srgbClr val="78736E"/>
    <a:srgbClr val="FFF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6" autoAdjust="0"/>
    <p:restoredTop sz="94660"/>
  </p:normalViewPr>
  <p:slideViewPr>
    <p:cSldViewPr snapToObjects="1">
      <p:cViewPr varScale="1">
        <p:scale>
          <a:sx n="108" d="100"/>
          <a:sy n="108" d="100"/>
        </p:scale>
        <p:origin x="-366" y="-78"/>
      </p:cViewPr>
      <p:guideLst>
        <p:guide orient="horz" pos="2592"/>
        <p:guide pos="489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3" name="Date Placeholder 2"/>
          <p:cNvSpPr>
            <a:spLocks noGrp="1"/>
          </p:cNvSpPr>
          <p:nvPr>
            <p:ph type="dt" sz="quarter" idx="1"/>
          </p:nvPr>
        </p:nvSpPr>
        <p:spPr>
          <a:xfrm>
            <a:off x="3848100" y="0"/>
            <a:ext cx="2944813" cy="4953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1BBAFB79-B877-4B3F-A245-86CD7BDEDF4F}" type="datetime1">
              <a:rPr lang="en-US"/>
              <a:pPr>
                <a:defRPr/>
              </a:pPr>
              <a:t>8/29/2013</a:t>
            </a:fld>
            <a:endParaRPr lang="en-US"/>
          </a:p>
        </p:txBody>
      </p:sp>
      <p:sp>
        <p:nvSpPr>
          <p:cNvPr id="4" name="Footer Placeholder 3"/>
          <p:cNvSpPr>
            <a:spLocks noGrp="1"/>
          </p:cNvSpPr>
          <p:nvPr>
            <p:ph type="ftr" sz="quarter" idx="2"/>
          </p:nvPr>
        </p:nvSpPr>
        <p:spPr>
          <a:xfrm>
            <a:off x="0" y="9432925"/>
            <a:ext cx="2944813" cy="496888"/>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7116D86A-331D-451E-A5A8-4462450BD52B}" type="slidenum">
              <a:rPr lang="en-US"/>
              <a:pPr>
                <a:defRPr/>
              </a:pPr>
              <a:t>‹N°›</a:t>
            </a:fld>
            <a:endParaRPr lang="en-US"/>
          </a:p>
        </p:txBody>
      </p:sp>
    </p:spTree>
    <p:extLst>
      <p:ext uri="{BB962C8B-B14F-4D97-AF65-F5344CB8AC3E}">
        <p14:creationId xmlns:p14="http://schemas.microsoft.com/office/powerpoint/2010/main" val="4224991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3" name="Date Placeholder 2"/>
          <p:cNvSpPr>
            <a:spLocks noGrp="1"/>
          </p:cNvSpPr>
          <p:nvPr>
            <p:ph type="dt" idx="1"/>
          </p:nvPr>
        </p:nvSpPr>
        <p:spPr>
          <a:xfrm>
            <a:off x="3848100" y="0"/>
            <a:ext cx="2944813" cy="4953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83B201CA-E53F-4D35-9DD2-A9B82526E070}" type="datetime1">
              <a:rPr lang="en-US"/>
              <a:pPr>
                <a:defRPr/>
              </a:pPr>
              <a:t>8/29/2013</a:t>
            </a:fld>
            <a:endParaRPr lang="en-US"/>
          </a:p>
        </p:txBody>
      </p:sp>
      <p:sp>
        <p:nvSpPr>
          <p:cNvPr id="4" name="Slide Image Placeholder 3"/>
          <p:cNvSpPr>
            <a:spLocks noGrp="1" noRot="1" noChangeAspect="1"/>
          </p:cNvSpPr>
          <p:nvPr>
            <p:ph type="sldImg" idx="2"/>
          </p:nvPr>
        </p:nvSpPr>
        <p:spPr>
          <a:xfrm>
            <a:off x="915988" y="746125"/>
            <a:ext cx="4964112" cy="3722688"/>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79450" y="4716463"/>
            <a:ext cx="5435600" cy="4468812"/>
          </a:xfrm>
          <a:prstGeom prst="rect">
            <a:avLst/>
          </a:prstGeom>
        </p:spPr>
        <p:txBody>
          <a:bodyPr vert="horz" wrap="square" lIns="91440" tIns="45720" rIns="91440" bIns="45720" numCol="1" anchor="t" anchorCtr="0" compatLnSpc="1">
            <a:prstTxWarp prst="textNoShape">
              <a:avLst/>
            </a:prstTxWarp>
            <a:normAutofit/>
          </a:bodyPr>
          <a:lstStyle/>
          <a:p>
            <a:pPr lvl="0"/>
            <a:r>
              <a:rPr lang="nl-BE" noProof="0" dirty="0"/>
              <a:t>Click to edit Master text styles</a:t>
            </a:r>
          </a:p>
          <a:p>
            <a:pPr lvl="1"/>
            <a:r>
              <a:rPr lang="nl-BE" noProof="0" dirty="0"/>
              <a:t>Second level</a:t>
            </a:r>
          </a:p>
          <a:p>
            <a:pPr lvl="2"/>
            <a:r>
              <a:rPr lang="nl-BE" noProof="0" dirty="0"/>
              <a:t>Third level</a:t>
            </a:r>
          </a:p>
          <a:p>
            <a:pPr lvl="3"/>
            <a:r>
              <a:rPr lang="nl-BE" noProof="0" dirty="0"/>
              <a:t>Fourth level</a:t>
            </a:r>
          </a:p>
          <a:p>
            <a:pPr lvl="4"/>
            <a:r>
              <a:rPr lang="nl-BE" noProof="0" dirty="0"/>
              <a:t>Fifth level</a:t>
            </a:r>
            <a:endParaRPr lang="en-US" noProof="0" dirty="0"/>
          </a:p>
        </p:txBody>
      </p:sp>
      <p:sp>
        <p:nvSpPr>
          <p:cNvPr id="6" name="Footer Placeholder 5"/>
          <p:cNvSpPr>
            <a:spLocks noGrp="1"/>
          </p:cNvSpPr>
          <p:nvPr>
            <p:ph type="ftr" sz="quarter" idx="4"/>
          </p:nvPr>
        </p:nvSpPr>
        <p:spPr>
          <a:xfrm>
            <a:off x="0" y="9432925"/>
            <a:ext cx="2944813" cy="496888"/>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24840DD0-FFB8-4B07-BC03-15C476BBFEFD}" type="slidenum">
              <a:rPr lang="en-US"/>
              <a:pPr>
                <a:defRPr/>
              </a:pPr>
              <a:t>‹N°›</a:t>
            </a:fld>
            <a:endParaRPr lang="en-US"/>
          </a:p>
        </p:txBody>
      </p:sp>
    </p:spTree>
    <p:extLst>
      <p:ext uri="{BB962C8B-B14F-4D97-AF65-F5344CB8AC3E}">
        <p14:creationId xmlns:p14="http://schemas.microsoft.com/office/powerpoint/2010/main" val="425484699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MS PGothic" pitchFamily="34" charset="-128"/>
        <a:cs typeface="MS PGothic"/>
      </a:defRPr>
    </a:lvl1pPr>
    <a:lvl2pPr marL="457200" algn="l" defTabSz="457200" rtl="0" eaLnBrk="0" fontAlgn="base" hangingPunct="0">
      <a:spcBef>
        <a:spcPct val="30000"/>
      </a:spcBef>
      <a:spcAft>
        <a:spcPct val="0"/>
      </a:spcAft>
      <a:defRPr sz="1200" kern="1200">
        <a:solidFill>
          <a:schemeClr val="tx1"/>
        </a:solidFill>
        <a:latin typeface="Arial"/>
        <a:ea typeface="MS PGothic" pitchFamily="34" charset="-128"/>
        <a:cs typeface="MS PGothic"/>
      </a:defRPr>
    </a:lvl2pPr>
    <a:lvl3pPr marL="914400" algn="l" defTabSz="457200" rtl="0" eaLnBrk="0" fontAlgn="base" hangingPunct="0">
      <a:spcBef>
        <a:spcPct val="30000"/>
      </a:spcBef>
      <a:spcAft>
        <a:spcPct val="0"/>
      </a:spcAft>
      <a:defRPr sz="1200" kern="1200">
        <a:solidFill>
          <a:schemeClr val="tx1"/>
        </a:solidFill>
        <a:latin typeface="Arial"/>
        <a:ea typeface="MS PGothic" pitchFamily="34" charset="-128"/>
        <a:cs typeface="MS PGothic"/>
      </a:defRPr>
    </a:lvl3pPr>
    <a:lvl4pPr marL="1371600" algn="l" defTabSz="457200" rtl="0" eaLnBrk="0" fontAlgn="base" hangingPunct="0">
      <a:spcBef>
        <a:spcPct val="30000"/>
      </a:spcBef>
      <a:spcAft>
        <a:spcPct val="0"/>
      </a:spcAft>
      <a:defRPr sz="1200" kern="1200">
        <a:solidFill>
          <a:schemeClr val="tx1"/>
        </a:solidFill>
        <a:latin typeface="Arial"/>
        <a:ea typeface="MS PGothic" pitchFamily="34" charset="-128"/>
        <a:cs typeface="MS PGothic"/>
      </a:defRPr>
    </a:lvl4pPr>
    <a:lvl5pPr marL="1828800" algn="l" defTabSz="457200" rtl="0" eaLnBrk="0" fontAlgn="base" hangingPunct="0">
      <a:spcBef>
        <a:spcPct val="30000"/>
      </a:spcBef>
      <a:spcAft>
        <a:spcPct val="0"/>
      </a:spcAft>
      <a:defRPr sz="1200" kern="1200">
        <a:solidFill>
          <a:schemeClr val="tx1"/>
        </a:solidFill>
        <a:latin typeface="Arial"/>
        <a:ea typeface="MS PGothic" pitchFamily="34" charset="-128"/>
        <a:cs typeface="MS P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noFill/>
          <a:ln>
            <a:solidFill>
              <a:srgbClr val="000000"/>
            </a:solidFill>
            <a:miter lim="800000"/>
            <a:headEnd/>
            <a:tailEnd/>
          </a:ln>
        </p:spPr>
      </p:sp>
      <p:sp>
        <p:nvSpPr>
          <p:cNvPr id="5837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noFill/>
          <a:ln>
            <a:solidFill>
              <a:srgbClr val="000000"/>
            </a:solidFill>
            <a:miter lim="800000"/>
            <a:headEnd/>
            <a:tailEnd/>
          </a:ln>
        </p:spPr>
      </p:sp>
      <p:sp>
        <p:nvSpPr>
          <p:cNvPr id="6041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noFill/>
          <a:ln>
            <a:solidFill>
              <a:srgbClr val="000000"/>
            </a:solidFill>
            <a:miter lim="800000"/>
            <a:headEnd/>
            <a:tailEnd/>
          </a:ln>
        </p:spPr>
      </p:sp>
      <p:sp>
        <p:nvSpPr>
          <p:cNvPr id="6246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TextEdit="1"/>
          </p:cNvSpPr>
          <p:nvPr>
            <p:ph type="sldImg"/>
          </p:nvPr>
        </p:nvSpPr>
        <p:spPr bwMode="auto">
          <a:noFill/>
          <a:ln>
            <a:solidFill>
              <a:srgbClr val="000000"/>
            </a:solidFill>
            <a:miter lim="800000"/>
            <a:headEnd/>
            <a:tailEnd/>
          </a:ln>
        </p:spPr>
      </p:sp>
      <p:sp>
        <p:nvSpPr>
          <p:cNvPr id="6451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TextEdit="1"/>
          </p:cNvSpPr>
          <p:nvPr>
            <p:ph type="sldImg"/>
          </p:nvPr>
        </p:nvSpPr>
        <p:spPr bwMode="auto">
          <a:noFill/>
          <a:ln>
            <a:solidFill>
              <a:srgbClr val="000000"/>
            </a:solidFill>
            <a:miter lim="800000"/>
            <a:headEnd/>
            <a:tailEnd/>
          </a:ln>
        </p:spPr>
      </p:sp>
      <p:sp>
        <p:nvSpPr>
          <p:cNvPr id="6656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noFill/>
          <a:ln>
            <a:solidFill>
              <a:srgbClr val="000000"/>
            </a:solidFill>
            <a:miter lim="800000"/>
            <a:headEnd/>
            <a:tailEnd/>
          </a:ln>
        </p:spPr>
      </p:sp>
      <p:sp>
        <p:nvSpPr>
          <p:cNvPr id="6861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noFill/>
          <a:ln>
            <a:solidFill>
              <a:srgbClr val="000000"/>
            </a:solidFill>
            <a:miter lim="800000"/>
            <a:headEnd/>
            <a:tailEnd/>
          </a:ln>
        </p:spPr>
      </p:sp>
      <p:sp>
        <p:nvSpPr>
          <p:cNvPr id="7065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solidFill>
              <a:srgbClr val="000000"/>
            </a:solidFill>
            <a:miter lim="800000"/>
            <a:headEnd/>
            <a:tailEnd/>
          </a:ln>
        </p:spPr>
      </p:sp>
      <p:sp>
        <p:nvSpPr>
          <p:cNvPr id="7270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TextEdit="1"/>
          </p:cNvSpPr>
          <p:nvPr>
            <p:ph type="sldImg"/>
          </p:nvPr>
        </p:nvSpPr>
        <p:spPr bwMode="auto">
          <a:noFill/>
          <a:ln>
            <a:solidFill>
              <a:srgbClr val="000000"/>
            </a:solidFill>
            <a:miter lim="800000"/>
            <a:headEnd/>
            <a:tailEnd/>
          </a:ln>
        </p:spPr>
      </p:sp>
      <p:sp>
        <p:nvSpPr>
          <p:cNvPr id="7475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TextEdit="1"/>
          </p:cNvSpPr>
          <p:nvPr>
            <p:ph type="sldImg"/>
          </p:nvPr>
        </p:nvSpPr>
        <p:spPr bwMode="auto">
          <a:noFill/>
          <a:ln>
            <a:solidFill>
              <a:srgbClr val="000000"/>
            </a:solidFill>
            <a:miter lim="800000"/>
            <a:headEnd/>
            <a:tailEnd/>
          </a:ln>
        </p:spPr>
      </p:sp>
      <p:sp>
        <p:nvSpPr>
          <p:cNvPr id="7680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TextEdit="1"/>
          </p:cNvSpPr>
          <p:nvPr>
            <p:ph type="sldImg"/>
          </p:nvPr>
        </p:nvSpPr>
        <p:spPr bwMode="auto">
          <a:noFill/>
          <a:ln>
            <a:solidFill>
              <a:srgbClr val="000000"/>
            </a:solidFill>
            <a:miter lim="800000"/>
            <a:headEnd/>
            <a:tailEnd/>
          </a:ln>
        </p:spPr>
      </p:sp>
      <p:sp>
        <p:nvSpPr>
          <p:cNvPr id="7885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TextEdit="1"/>
          </p:cNvSpPr>
          <p:nvPr>
            <p:ph type="sldImg"/>
          </p:nvPr>
        </p:nvSpPr>
        <p:spPr bwMode="auto">
          <a:noFill/>
          <a:ln>
            <a:solidFill>
              <a:srgbClr val="000000"/>
            </a:solidFill>
            <a:miter lim="800000"/>
            <a:headEnd/>
            <a:tailEnd/>
          </a:ln>
        </p:spPr>
      </p:sp>
      <p:sp>
        <p:nvSpPr>
          <p:cNvPr id="8089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TextEdit="1"/>
          </p:cNvSpPr>
          <p:nvPr>
            <p:ph type="sldImg"/>
          </p:nvPr>
        </p:nvSpPr>
        <p:spPr bwMode="auto">
          <a:noFill/>
          <a:ln>
            <a:solidFill>
              <a:srgbClr val="000000"/>
            </a:solidFill>
            <a:miter lim="800000"/>
            <a:headEnd/>
            <a:tailEnd/>
          </a:ln>
        </p:spPr>
      </p:sp>
      <p:sp>
        <p:nvSpPr>
          <p:cNvPr id="8294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TextEdit="1"/>
          </p:cNvSpPr>
          <p:nvPr>
            <p:ph type="sldImg"/>
          </p:nvPr>
        </p:nvSpPr>
        <p:spPr bwMode="auto">
          <a:noFill/>
          <a:ln>
            <a:solidFill>
              <a:srgbClr val="000000"/>
            </a:solidFill>
            <a:miter lim="800000"/>
            <a:headEnd/>
            <a:tailEnd/>
          </a:ln>
        </p:spPr>
      </p:sp>
      <p:sp>
        <p:nvSpPr>
          <p:cNvPr id="8499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TextEdit="1"/>
          </p:cNvSpPr>
          <p:nvPr>
            <p:ph type="sldImg"/>
          </p:nvPr>
        </p:nvSpPr>
        <p:spPr bwMode="auto">
          <a:noFill/>
          <a:ln>
            <a:solidFill>
              <a:srgbClr val="000000"/>
            </a:solidFill>
            <a:miter lim="800000"/>
            <a:headEnd/>
            <a:tailEnd/>
          </a:ln>
        </p:spPr>
      </p:sp>
      <p:sp>
        <p:nvSpPr>
          <p:cNvPr id="8909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TextEdit="1"/>
          </p:cNvSpPr>
          <p:nvPr>
            <p:ph type="sldImg"/>
          </p:nvPr>
        </p:nvSpPr>
        <p:spPr bwMode="auto">
          <a:noFill/>
          <a:ln>
            <a:solidFill>
              <a:srgbClr val="000000"/>
            </a:solidFill>
            <a:miter lim="800000"/>
            <a:headEnd/>
            <a:tailEnd/>
          </a:ln>
        </p:spPr>
      </p:sp>
      <p:sp>
        <p:nvSpPr>
          <p:cNvPr id="9113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headEnd/>
            <a:tailEnd/>
          </a:ln>
        </p:spPr>
      </p:sp>
      <p:sp>
        <p:nvSpPr>
          <p:cNvPr id="9318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a:lstStyle/>
          <a:p>
            <a:endParaRPr lang="fr-FR" smtClean="0">
              <a:latin typeface="Arial" charset="0"/>
              <a:ea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bwMode="white">
          <a:xfrm>
            <a:off x="152400" y="231775"/>
            <a:ext cx="457200"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65" charset="-128"/>
              <a:cs typeface="ＭＳ Ｐゴシック" pitchFamily="-65" charset="-128"/>
            </a:endParaRPr>
          </a:p>
        </p:txBody>
      </p:sp>
      <p:grpSp>
        <p:nvGrpSpPr>
          <p:cNvPr id="5" name="Groep 8"/>
          <p:cNvGrpSpPr>
            <a:grpSpLocks/>
          </p:cNvGrpSpPr>
          <p:nvPr userDrawn="1"/>
        </p:nvGrpSpPr>
        <p:grpSpPr bwMode="auto">
          <a:xfrm>
            <a:off x="609600" y="1341438"/>
            <a:ext cx="8066088" cy="4614862"/>
            <a:chOff x="2266950" y="2262188"/>
            <a:chExt cx="6496050" cy="3694112"/>
          </a:xfrm>
        </p:grpSpPr>
        <p:sp>
          <p:nvSpPr>
            <p:cNvPr id="6" name="Rounded Rectangle 6"/>
            <p:cNvSpPr/>
            <p:nvPr/>
          </p:nvSpPr>
          <p:spPr bwMode="ltGray">
            <a:xfrm flipH="1">
              <a:off x="2266950" y="2262188"/>
              <a:ext cx="6496050" cy="3694112"/>
            </a:xfrm>
            <a:prstGeom prst="roundRect">
              <a:avLst>
                <a:gd name="adj" fmla="val 10130"/>
              </a:avLst>
            </a:prstGeom>
            <a:solidFill>
              <a:srgbClr val="E0E1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65" charset="-128"/>
                <a:cs typeface="ＭＳ Ｐゴシック" pitchFamily="-65" charset="-128"/>
              </a:endParaRPr>
            </a:p>
          </p:txBody>
        </p:sp>
        <p:sp>
          <p:nvSpPr>
            <p:cNvPr id="7" name="Rectangle 7"/>
            <p:cNvSpPr/>
            <p:nvPr userDrawn="1"/>
          </p:nvSpPr>
          <p:spPr bwMode="ltGray">
            <a:xfrm flipH="1">
              <a:off x="2266950" y="2262188"/>
              <a:ext cx="851480" cy="798040"/>
            </a:xfrm>
            <a:prstGeom prst="rect">
              <a:avLst/>
            </a:prstGeom>
            <a:solidFill>
              <a:srgbClr val="E0E1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65" charset="-128"/>
                <a:cs typeface="ＭＳ Ｐゴシック" pitchFamily="-65" charset="-128"/>
              </a:endParaRPr>
            </a:p>
          </p:txBody>
        </p:sp>
      </p:grpSp>
      <p:sp>
        <p:nvSpPr>
          <p:cNvPr id="2" name="Title 1"/>
          <p:cNvSpPr>
            <a:spLocks noGrp="1"/>
          </p:cNvSpPr>
          <p:nvPr>
            <p:ph type="title"/>
          </p:nvPr>
        </p:nvSpPr>
        <p:spPr bwMode="black">
          <a:xfrm>
            <a:off x="2581855" y="2752725"/>
            <a:ext cx="5869377" cy="1362075"/>
          </a:xfrm>
        </p:spPr>
        <p:txBody>
          <a:bodyPr anchor="b"/>
          <a:lstStyle>
            <a:lvl1pPr algn="l">
              <a:defRPr sz="3000" b="1" cap="all">
                <a:solidFill>
                  <a:srgbClr val="C30045"/>
                </a:solidFill>
              </a:defRPr>
            </a:lvl1pPr>
          </a:lstStyle>
          <a:p>
            <a:r>
              <a:rPr lang="nl-BE" dirty="0" smtClean="0"/>
              <a:t>Click to edit Master title style</a:t>
            </a:r>
            <a:endParaRPr lang="en-US" dirty="0"/>
          </a:p>
        </p:txBody>
      </p:sp>
      <p:sp>
        <p:nvSpPr>
          <p:cNvPr id="3" name="Text Placeholder 2"/>
          <p:cNvSpPr>
            <a:spLocks noGrp="1"/>
          </p:cNvSpPr>
          <p:nvPr>
            <p:ph type="body" idx="1"/>
          </p:nvPr>
        </p:nvSpPr>
        <p:spPr bwMode="black">
          <a:xfrm>
            <a:off x="2581855" y="4114800"/>
            <a:ext cx="5869377" cy="708563"/>
          </a:xfrm>
        </p:spPr>
        <p:txBody>
          <a:bodyPr/>
          <a:lstStyle>
            <a:lvl1pPr marL="0" indent="0">
              <a:buNone/>
              <a:defRPr sz="3200">
                <a:solidFill>
                  <a:srgbClr val="4B5C6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dirty="0" smtClean="0"/>
              <a:t>Click to edit Master text styles</a:t>
            </a:r>
          </a:p>
        </p:txBody>
      </p:sp>
      <p:sp>
        <p:nvSpPr>
          <p:cNvPr id="8" name="Rectangle 9"/>
          <p:cNvSpPr>
            <a:spLocks noGrp="1" noChangeArrowheads="1"/>
          </p:cNvSpPr>
          <p:nvPr>
            <p:ph type="ftr" sz="quarter" idx="10"/>
          </p:nvPr>
        </p:nvSpPr>
        <p:spPr bwMode="auto">
          <a:xfrm>
            <a:off x="5334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lvl1pPr>
              <a:buSzPct val="100000"/>
              <a:buFontTx/>
              <a:buBlip>
                <a:blip r:embed="rId2"/>
              </a:buBlip>
              <a:defRPr sz="2000"/>
            </a:lvl1pPr>
            <a:lvl2pPr>
              <a:spcBef>
                <a:spcPts val="0"/>
              </a:spcBef>
              <a:spcAft>
                <a:spcPts val="600"/>
              </a:spcAft>
              <a:defRPr sz="1600"/>
            </a:lvl2pPr>
            <a:lvl3pPr>
              <a:buNone/>
              <a:defRPr/>
            </a:lvl3pPr>
          </a:lstStyle>
          <a:p>
            <a:pPr lvl="0"/>
            <a:r>
              <a:rPr lang="nl-BE" dirty="0" smtClean="0"/>
              <a:t>Click to edit Master text styles</a:t>
            </a:r>
          </a:p>
          <a:p>
            <a:pPr lvl="1"/>
            <a:r>
              <a:rPr lang="nl-BE" dirty="0" smtClean="0"/>
              <a:t>Second level</a:t>
            </a:r>
          </a:p>
        </p:txBody>
      </p:sp>
      <p:sp>
        <p:nvSpPr>
          <p:cNvPr id="7" name="Title Placeholder 1"/>
          <p:cNvSpPr>
            <a:spLocks noGrp="1"/>
          </p:cNvSpPr>
          <p:nvPr>
            <p:ph type="title"/>
          </p:nvPr>
        </p:nvSpPr>
        <p:spPr bwMode="auto">
          <a:xfrm>
            <a:off x="533400" y="228600"/>
            <a:ext cx="8229600" cy="411163"/>
          </a:xfrm>
          <a:prstGeom prst="rect">
            <a:avLst/>
          </a:prstGeom>
          <a:noFill/>
          <a:ln w="9525">
            <a:noFill/>
            <a:miter lim="800000"/>
            <a:headEnd/>
            <a:tailEnd/>
          </a:ln>
        </p:spPr>
        <p:txBody>
          <a:bodyPr/>
          <a:lstStyle/>
          <a:p>
            <a:pPr lvl="0"/>
            <a:r>
              <a:rPr lang="nl-BE"/>
              <a:t>Click to edit Master title style</a:t>
            </a:r>
            <a:br>
              <a:rPr lang="nl-BE"/>
            </a:br>
            <a:endParaRPr lang="en-US"/>
          </a:p>
        </p:txBody>
      </p:sp>
      <p:sp>
        <p:nvSpPr>
          <p:cNvPr id="4" name="Date Placeholder 3"/>
          <p:cNvSpPr>
            <a:spLocks noGrp="1"/>
          </p:cNvSpPr>
          <p:nvPr>
            <p:ph type="dt" sz="half" idx="10"/>
          </p:nvPr>
        </p:nvSpPr>
        <p:spPr/>
        <p:txBody>
          <a:bodyPr/>
          <a:lstStyle>
            <a:lvl1pPr>
              <a:defRPr/>
            </a:lvl1pPr>
          </a:lstStyle>
          <a:p>
            <a:pPr>
              <a:defRPr/>
            </a:pPr>
            <a:fld id="{16410899-F3B2-4BAA-BE9A-EDE169FF0226}" type="datetime1">
              <a:rPr lang="en-US"/>
              <a:pPr>
                <a:defRPr/>
              </a:pPr>
              <a:t>8/29/2013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1F5D112-019F-41B7-B92F-AFA3E0BA27D8}"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Title Placeholder 1"/>
          <p:cNvSpPr>
            <a:spLocks noGrp="1"/>
          </p:cNvSpPr>
          <p:nvPr>
            <p:ph type="title"/>
          </p:nvPr>
        </p:nvSpPr>
        <p:spPr bwMode="auto">
          <a:xfrm>
            <a:off x="533400" y="228600"/>
            <a:ext cx="8229600" cy="411163"/>
          </a:xfrm>
          <a:prstGeom prst="rect">
            <a:avLst/>
          </a:prstGeom>
          <a:noFill/>
          <a:ln w="9525">
            <a:noFill/>
            <a:miter lim="800000"/>
            <a:headEnd/>
            <a:tailEnd/>
          </a:ln>
        </p:spPr>
        <p:txBody>
          <a:bodyPr/>
          <a:lstStyle/>
          <a:p>
            <a:pPr lvl="0"/>
            <a:r>
              <a:rPr lang="nl-BE"/>
              <a:t>Click to edit Master title style</a:t>
            </a:r>
            <a:br>
              <a:rPr lang="nl-BE"/>
            </a:br>
            <a:endParaRPr lang="en-US"/>
          </a:p>
        </p:txBody>
      </p:sp>
      <p:sp>
        <p:nvSpPr>
          <p:cNvPr id="4" name="Date Placeholder 3"/>
          <p:cNvSpPr>
            <a:spLocks noGrp="1"/>
          </p:cNvSpPr>
          <p:nvPr>
            <p:ph type="dt" sz="half" idx="10"/>
          </p:nvPr>
        </p:nvSpPr>
        <p:spPr/>
        <p:txBody>
          <a:bodyPr/>
          <a:lstStyle>
            <a:lvl1pPr>
              <a:defRPr/>
            </a:lvl1pPr>
          </a:lstStyle>
          <a:p>
            <a:pPr>
              <a:defRPr/>
            </a:pPr>
            <a:fld id="{C93546BA-060A-47CD-9614-A926426FAFD0}" type="datetime1">
              <a:rPr lang="en-US"/>
              <a:pPr>
                <a:defRPr/>
              </a:pPr>
              <a:t>8/29/2013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7B579D0-99D5-4DF3-AF34-E6F379A7DCC1}" type="slidenum">
              <a:rPr lang="en-US"/>
              <a:pPr>
                <a:defRPr/>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Title Placeholder 1"/>
          <p:cNvSpPr>
            <a:spLocks noGrp="1"/>
          </p:cNvSpPr>
          <p:nvPr>
            <p:ph type="title"/>
          </p:nvPr>
        </p:nvSpPr>
        <p:spPr bwMode="auto">
          <a:xfrm>
            <a:off x="533400" y="228600"/>
            <a:ext cx="8229600" cy="411163"/>
          </a:xfrm>
          <a:prstGeom prst="rect">
            <a:avLst/>
          </a:prstGeom>
          <a:noFill/>
          <a:ln w="9525">
            <a:noFill/>
            <a:miter lim="800000"/>
            <a:headEnd/>
            <a:tailEnd/>
          </a:ln>
        </p:spPr>
        <p:txBody>
          <a:bodyPr/>
          <a:lstStyle/>
          <a:p>
            <a:pPr lvl="0"/>
            <a:r>
              <a:rPr lang="nl-BE"/>
              <a:t>Click to edit Master title style</a:t>
            </a:r>
            <a:br>
              <a:rPr lang="nl-BE"/>
            </a:br>
            <a:endParaRPr lang="en-US"/>
          </a:p>
        </p:txBody>
      </p:sp>
      <p:sp>
        <p:nvSpPr>
          <p:cNvPr id="9" name="Text Placeholder 8"/>
          <p:cNvSpPr>
            <a:spLocks noGrp="1"/>
          </p:cNvSpPr>
          <p:nvPr>
            <p:ph type="body" sz="quarter" idx="13"/>
          </p:nvPr>
        </p:nvSpPr>
        <p:spPr>
          <a:xfrm>
            <a:off x="533400" y="639763"/>
            <a:ext cx="8229600" cy="400110"/>
          </a:xfrm>
        </p:spPr>
        <p:txBody>
          <a:bodyPr>
            <a:spAutoFit/>
          </a:bodyPr>
          <a:lstStyle>
            <a:lvl1pPr>
              <a:buFont typeface="Arial"/>
              <a:buNone/>
              <a:defRPr sz="2000">
                <a:solidFill>
                  <a:schemeClr val="tx1">
                    <a:lumMod val="50000"/>
                  </a:schemeClr>
                </a:solidFill>
              </a:defRPr>
            </a:lvl1pPr>
            <a:lvl2pPr>
              <a:buFont typeface="Arial"/>
              <a:buNone/>
              <a:defRPr/>
            </a:lvl2pPr>
            <a:lvl3pPr>
              <a:buFont typeface="Arial"/>
              <a:buNone/>
              <a:defRPr/>
            </a:lvl3pPr>
            <a:lvl4pPr>
              <a:buFont typeface="Arial"/>
              <a:buNone/>
              <a:defRPr/>
            </a:lvl4pPr>
            <a:lvl5pPr>
              <a:buFont typeface="Arial"/>
              <a:buNone/>
              <a:defRPr/>
            </a:lvl5pPr>
          </a:lstStyle>
          <a:p>
            <a:pPr lvl="0"/>
            <a:r>
              <a:rPr lang="nl-BE" dirty="0" smtClean="0"/>
              <a:t>Click to edit Master text styles</a:t>
            </a:r>
            <a:endParaRPr lang="en-US" dirty="0"/>
          </a:p>
        </p:txBody>
      </p:sp>
      <p:sp>
        <p:nvSpPr>
          <p:cNvPr id="5" name="Date Placeholder 3"/>
          <p:cNvSpPr>
            <a:spLocks noGrp="1"/>
          </p:cNvSpPr>
          <p:nvPr>
            <p:ph type="dt" sz="half" idx="14"/>
          </p:nvPr>
        </p:nvSpPr>
        <p:spPr/>
        <p:txBody>
          <a:bodyPr/>
          <a:lstStyle>
            <a:lvl1pPr>
              <a:defRPr/>
            </a:lvl1pPr>
          </a:lstStyle>
          <a:p>
            <a:pPr>
              <a:defRPr/>
            </a:pPr>
            <a:fld id="{4CAC460E-EA43-4C2C-85C8-22CCA1298F45}" type="datetime1">
              <a:rPr lang="en-US"/>
              <a:pPr>
                <a:defRPr/>
              </a:pPr>
              <a:t>8/29/2013</a:t>
            </a:fld>
            <a:endParaRPr lang="en-US" dirty="0"/>
          </a:p>
        </p:txBody>
      </p:sp>
      <p:sp>
        <p:nvSpPr>
          <p:cNvPr id="6" name="Slide Number Placeholder 5"/>
          <p:cNvSpPr>
            <a:spLocks noGrp="1"/>
          </p:cNvSpPr>
          <p:nvPr>
            <p:ph type="sldNum" sz="quarter" idx="15"/>
          </p:nvPr>
        </p:nvSpPr>
        <p:spPr/>
        <p:txBody>
          <a:bodyPr/>
          <a:lstStyle>
            <a:lvl1pPr>
              <a:defRPr/>
            </a:lvl1pPr>
          </a:lstStyle>
          <a:p>
            <a:pPr>
              <a:defRPr/>
            </a:pPr>
            <a:fld id="{2B88C239-5D8D-46FC-A75C-6DD28FE1B85C}"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533400" y="838200"/>
            <a:ext cx="4038600" cy="5287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724400" y="838200"/>
            <a:ext cx="4038600" cy="5287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3B5754-68B7-4185-9A48-F8CB82A27758}" type="datetime1">
              <a:rPr lang="en-US"/>
              <a:pPr>
                <a:defRPr/>
              </a:pPr>
              <a:t>8/29/2013</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86C5A500-E9AD-4099-AC90-FF7A7E554496}"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379673-8A15-4ECA-85B0-6087E2BC8AE5}" type="datetime1">
              <a:rPr lang="en-US"/>
              <a:pPr>
                <a:defRPr/>
              </a:pPr>
              <a:t>8/29/2013</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EC161202-C819-4BAC-8D27-2E4020908E93}"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1DCF3C-097F-4C9B-A2D4-1CA1DAFD7944}" type="datetime1">
              <a:rPr lang="en-US"/>
              <a:pPr>
                <a:defRPr/>
              </a:pPr>
              <a:t>8/29/2013</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70733A2E-83B7-4E95-A467-684B66D80E86}" type="slidenum">
              <a:rPr lang="en-US"/>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411163"/>
          </a:xfrm>
        </p:spPr>
        <p:txBody>
          <a:bodyPr/>
          <a:lstStyle/>
          <a:p>
            <a:r>
              <a:rPr lang="en-US"/>
              <a:t>Click to edit Master title style</a:t>
            </a:r>
            <a:endParaRPr lang="fr-FR"/>
          </a:p>
        </p:txBody>
      </p:sp>
      <p:sp>
        <p:nvSpPr>
          <p:cNvPr id="3" name="Content Placeholder 2"/>
          <p:cNvSpPr>
            <a:spLocks noGrp="1"/>
          </p:cNvSpPr>
          <p:nvPr>
            <p:ph idx="1"/>
          </p:nvPr>
        </p:nvSpPr>
        <p:spPr>
          <a:xfrm>
            <a:off x="533400" y="1219200"/>
            <a:ext cx="8229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a:defRPr/>
            </a:pPr>
            <a:fld id="{4B9B14B9-B9E2-4F5B-B8AA-2D78E5F77B4B}" type="datetime1">
              <a:rPr lang="en-US"/>
              <a:pPr>
                <a:defRPr/>
              </a:pPr>
              <a:t>8/29/2013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247F1A8-1E67-4D8A-A2D5-033EC6A004A0}"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228600"/>
            <a:ext cx="8229600" cy="411163"/>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33400" y="1219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19175" y="6367463"/>
            <a:ext cx="1181100"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51626F"/>
                </a:solidFill>
                <a:latin typeface="Arial"/>
                <a:ea typeface="ＭＳ Ｐゴシック" pitchFamily="-65" charset="-128"/>
                <a:cs typeface="ＭＳ Ｐゴシック" pitchFamily="-65" charset="-128"/>
              </a:defRPr>
            </a:lvl1pPr>
          </a:lstStyle>
          <a:p>
            <a:pPr>
              <a:defRPr/>
            </a:pPr>
            <a:fld id="{30D5E1E7-FE63-46B6-AC21-D309644EE630}" type="datetime1">
              <a:rPr lang="en-US"/>
              <a:pPr>
                <a:defRPr/>
              </a:pPr>
              <a:t>8/29/2013</a:t>
            </a:fld>
            <a:endParaRPr lang="en-US" dirty="0"/>
          </a:p>
        </p:txBody>
      </p:sp>
      <p:sp>
        <p:nvSpPr>
          <p:cNvPr id="6" name="Slide Number Placeholder 5"/>
          <p:cNvSpPr>
            <a:spLocks noGrp="1"/>
          </p:cNvSpPr>
          <p:nvPr>
            <p:ph type="sldNum" sz="quarter" idx="4"/>
          </p:nvPr>
        </p:nvSpPr>
        <p:spPr>
          <a:xfrm>
            <a:off x="541338" y="6367463"/>
            <a:ext cx="477837"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51626F"/>
                </a:solidFill>
                <a:latin typeface="Arial"/>
                <a:ea typeface="ＭＳ Ｐゴシック" pitchFamily="-65" charset="-128"/>
                <a:cs typeface="ＭＳ Ｐゴシック" pitchFamily="-65" charset="-128"/>
              </a:defRPr>
            </a:lvl1pPr>
          </a:lstStyle>
          <a:p>
            <a:pPr>
              <a:defRPr/>
            </a:pPr>
            <a:fld id="{AC97B9F8-6C24-4E55-80BB-331CE6B4C668}" type="slidenum">
              <a:rPr lang="en-US"/>
              <a:pPr>
                <a:defRPr/>
              </a:pPr>
              <a:t>‹N°›</a:t>
            </a:fld>
            <a:endParaRPr lang="en-US" dirty="0"/>
          </a:p>
        </p:txBody>
      </p:sp>
      <p:pic>
        <p:nvPicPr>
          <p:cNvPr id="1030" name="Picture 11" descr="01-icon-red.png"/>
          <p:cNvPicPr>
            <a:picLocks noChangeAspect="1"/>
          </p:cNvPicPr>
          <p:nvPr userDrawn="1"/>
        </p:nvPicPr>
        <p:blipFill>
          <a:blip r:embed="rId10"/>
          <a:srcRect/>
          <a:stretch>
            <a:fillRect/>
          </a:stretch>
        </p:blipFill>
        <p:spPr bwMode="auto">
          <a:xfrm>
            <a:off x="173038" y="282575"/>
            <a:ext cx="361950" cy="361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7" r:id="rId1"/>
    <p:sldLayoutId id="2147483656" r:id="rId2"/>
    <p:sldLayoutId id="2147483655" r:id="rId3"/>
    <p:sldLayoutId id="2147483654" r:id="rId4"/>
    <p:sldLayoutId id="2147483653" r:id="rId5"/>
    <p:sldLayoutId id="2147483652" r:id="rId6"/>
    <p:sldLayoutId id="2147483651" r:id="rId7"/>
    <p:sldLayoutId id="2147483650" r:id="rId8"/>
  </p:sldLayoutIdLst>
  <p:timing>
    <p:tnLst>
      <p:par>
        <p:cTn id="1" dur="indefinite" restart="never" nodeType="tmRoot"/>
      </p:par>
    </p:tnLst>
  </p:timing>
  <p:hf hdr="0"/>
  <p:txStyles>
    <p:titleStyle>
      <a:lvl1pPr algn="l" defTabSz="457200" rtl="0" eaLnBrk="0" fontAlgn="base" hangingPunct="0">
        <a:spcBef>
          <a:spcPct val="0"/>
        </a:spcBef>
        <a:spcAft>
          <a:spcPct val="0"/>
        </a:spcAft>
        <a:defRPr sz="3000" kern="1200">
          <a:solidFill>
            <a:srgbClr val="C30045"/>
          </a:solidFill>
          <a:latin typeface="Arial"/>
          <a:ea typeface="MS PGothic" pitchFamily="34" charset="-128"/>
          <a:cs typeface="MS PGothic"/>
        </a:defRPr>
      </a:lvl1pPr>
      <a:lvl2pPr algn="l" defTabSz="457200" rtl="0" eaLnBrk="0" fontAlgn="base" hangingPunct="0">
        <a:spcBef>
          <a:spcPct val="0"/>
        </a:spcBef>
        <a:spcAft>
          <a:spcPct val="0"/>
        </a:spcAft>
        <a:defRPr sz="3000">
          <a:solidFill>
            <a:srgbClr val="C30045"/>
          </a:solidFill>
          <a:latin typeface="Arial" charset="0"/>
          <a:ea typeface="MS PGothic" pitchFamily="34" charset="-128"/>
          <a:cs typeface="MS PGothic"/>
        </a:defRPr>
      </a:lvl2pPr>
      <a:lvl3pPr algn="l" defTabSz="457200" rtl="0" eaLnBrk="0" fontAlgn="base" hangingPunct="0">
        <a:spcBef>
          <a:spcPct val="0"/>
        </a:spcBef>
        <a:spcAft>
          <a:spcPct val="0"/>
        </a:spcAft>
        <a:defRPr sz="3000">
          <a:solidFill>
            <a:srgbClr val="C30045"/>
          </a:solidFill>
          <a:latin typeface="Arial" charset="0"/>
          <a:ea typeface="MS PGothic" pitchFamily="34" charset="-128"/>
          <a:cs typeface="MS PGothic"/>
        </a:defRPr>
      </a:lvl3pPr>
      <a:lvl4pPr algn="l" defTabSz="457200" rtl="0" eaLnBrk="0" fontAlgn="base" hangingPunct="0">
        <a:spcBef>
          <a:spcPct val="0"/>
        </a:spcBef>
        <a:spcAft>
          <a:spcPct val="0"/>
        </a:spcAft>
        <a:defRPr sz="3000">
          <a:solidFill>
            <a:srgbClr val="C30045"/>
          </a:solidFill>
          <a:latin typeface="Arial" charset="0"/>
          <a:ea typeface="MS PGothic" pitchFamily="34" charset="-128"/>
          <a:cs typeface="MS PGothic"/>
        </a:defRPr>
      </a:lvl4pPr>
      <a:lvl5pPr algn="l" defTabSz="457200" rtl="0" eaLnBrk="0" fontAlgn="base" hangingPunct="0">
        <a:spcBef>
          <a:spcPct val="0"/>
        </a:spcBef>
        <a:spcAft>
          <a:spcPct val="0"/>
        </a:spcAft>
        <a:defRPr sz="3000">
          <a:solidFill>
            <a:srgbClr val="C30045"/>
          </a:solidFill>
          <a:latin typeface="Arial" charset="0"/>
          <a:ea typeface="MS PGothic" pitchFamily="34" charset="-128"/>
          <a:cs typeface="MS PGothic"/>
        </a:defRPr>
      </a:lvl5pPr>
      <a:lvl6pPr marL="457200" algn="l" defTabSz="457200" rtl="0" fontAlgn="base">
        <a:spcBef>
          <a:spcPct val="0"/>
        </a:spcBef>
        <a:spcAft>
          <a:spcPct val="0"/>
        </a:spcAft>
        <a:defRPr sz="3000">
          <a:solidFill>
            <a:srgbClr val="C11339"/>
          </a:solidFill>
          <a:latin typeface="Arial" charset="0"/>
          <a:ea typeface="ＭＳ Ｐゴシック" charset="-128"/>
        </a:defRPr>
      </a:lvl6pPr>
      <a:lvl7pPr marL="914400" algn="l" defTabSz="457200" rtl="0" fontAlgn="base">
        <a:spcBef>
          <a:spcPct val="0"/>
        </a:spcBef>
        <a:spcAft>
          <a:spcPct val="0"/>
        </a:spcAft>
        <a:defRPr sz="3000">
          <a:solidFill>
            <a:srgbClr val="C11339"/>
          </a:solidFill>
          <a:latin typeface="Arial" charset="0"/>
          <a:ea typeface="ＭＳ Ｐゴシック" charset="-128"/>
        </a:defRPr>
      </a:lvl7pPr>
      <a:lvl8pPr marL="1371600" algn="l" defTabSz="457200" rtl="0" fontAlgn="base">
        <a:spcBef>
          <a:spcPct val="0"/>
        </a:spcBef>
        <a:spcAft>
          <a:spcPct val="0"/>
        </a:spcAft>
        <a:defRPr sz="3000">
          <a:solidFill>
            <a:srgbClr val="C11339"/>
          </a:solidFill>
          <a:latin typeface="Arial" charset="0"/>
          <a:ea typeface="ＭＳ Ｐゴシック" charset="-128"/>
        </a:defRPr>
      </a:lvl8pPr>
      <a:lvl9pPr marL="1828800" algn="l" defTabSz="457200" rtl="0" fontAlgn="base">
        <a:spcBef>
          <a:spcPct val="0"/>
        </a:spcBef>
        <a:spcAft>
          <a:spcPct val="0"/>
        </a:spcAft>
        <a:defRPr sz="3000">
          <a:solidFill>
            <a:srgbClr val="C11339"/>
          </a:solidFill>
          <a:latin typeface="Arial" charset="0"/>
          <a:ea typeface="ＭＳ Ｐゴシック" charset="-128"/>
        </a:defRPr>
      </a:lvl9pPr>
    </p:titleStyle>
    <p:bodyStyle>
      <a:lvl1pPr marL="179388" indent="-179388" algn="l" defTabSz="457200" rtl="0" eaLnBrk="0" fontAlgn="base" hangingPunct="0">
        <a:spcBef>
          <a:spcPct val="50000"/>
        </a:spcBef>
        <a:spcAft>
          <a:spcPct val="0"/>
        </a:spcAft>
        <a:buSzPct val="50000"/>
        <a:buBlip>
          <a:blip r:embed="rId11"/>
        </a:buBlip>
        <a:defRPr sz="2400" kern="1200">
          <a:solidFill>
            <a:srgbClr val="51626F"/>
          </a:solidFill>
          <a:latin typeface="Arial"/>
          <a:ea typeface="MS PGothic" pitchFamily="34" charset="-128"/>
          <a:cs typeface="MS PGothic" pitchFamily="34" charset="-128"/>
        </a:defRPr>
      </a:lvl1pPr>
      <a:lvl2pPr marL="447675" indent="-268288" algn="l" defTabSz="457200" rtl="0" eaLnBrk="0" fontAlgn="base" hangingPunct="0">
        <a:spcBef>
          <a:spcPct val="35000"/>
        </a:spcBef>
        <a:spcAft>
          <a:spcPct val="0"/>
        </a:spcAft>
        <a:buSzPct val="50000"/>
        <a:buBlip>
          <a:blip r:embed="rId12"/>
        </a:buBlip>
        <a:defRPr sz="2000" kern="1200">
          <a:solidFill>
            <a:srgbClr val="51626F"/>
          </a:solidFill>
          <a:latin typeface="Arial"/>
          <a:ea typeface="MS PGothic" pitchFamily="34" charset="-128"/>
          <a:cs typeface="Arial"/>
        </a:defRPr>
      </a:lvl2pPr>
      <a:lvl3pPr marL="695325" indent="-247650" algn="l" defTabSz="457200" rtl="0" eaLnBrk="0" fontAlgn="base" hangingPunct="0">
        <a:spcBef>
          <a:spcPct val="20000"/>
        </a:spcBef>
        <a:spcAft>
          <a:spcPct val="0"/>
        </a:spcAft>
        <a:buSzPct val="50000"/>
        <a:buBlip>
          <a:blip r:embed="rId11"/>
        </a:buBlip>
        <a:defRPr kern="1200">
          <a:solidFill>
            <a:srgbClr val="51626F"/>
          </a:solidFill>
          <a:latin typeface="Arial"/>
          <a:ea typeface="MS PGothic" pitchFamily="34" charset="-128"/>
          <a:cs typeface="Arial"/>
        </a:defRPr>
      </a:lvl3pPr>
      <a:lvl4pPr marL="893763" indent="-268288" algn="l" defTabSz="457200" rtl="0" eaLnBrk="0" fontAlgn="base" hangingPunct="0">
        <a:spcBef>
          <a:spcPct val="20000"/>
        </a:spcBef>
        <a:spcAft>
          <a:spcPct val="0"/>
        </a:spcAft>
        <a:buSzPct val="50000"/>
        <a:buBlip>
          <a:blip r:embed="rId12"/>
        </a:buBlip>
        <a:defRPr sz="1600" kern="1200">
          <a:solidFill>
            <a:srgbClr val="51626F"/>
          </a:solidFill>
          <a:latin typeface="Arial"/>
          <a:ea typeface="MS PGothic" pitchFamily="34" charset="-128"/>
          <a:cs typeface="Arial"/>
        </a:defRPr>
      </a:lvl4pPr>
      <a:lvl5pPr marL="1162050" indent="-177800" algn="l" defTabSz="457200" rtl="0" eaLnBrk="0" fontAlgn="base" hangingPunct="0">
        <a:spcBef>
          <a:spcPct val="20000"/>
        </a:spcBef>
        <a:spcAft>
          <a:spcPct val="0"/>
        </a:spcAft>
        <a:buSzPct val="50000"/>
        <a:buBlip>
          <a:blip r:embed="rId11"/>
        </a:buBlip>
        <a:defRPr sz="1400" kern="1200">
          <a:solidFill>
            <a:srgbClr val="51626F"/>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1258888" y="2205038"/>
            <a:ext cx="6626225" cy="1362075"/>
          </a:xfrm>
        </p:spPr>
        <p:txBody>
          <a:bodyPr/>
          <a:lstStyle/>
          <a:p>
            <a:r>
              <a:rPr lang="en-US" cap="none" smtClean="0">
                <a:latin typeface="Arial" charset="0"/>
                <a:ea typeface="MS PGothic"/>
              </a:rPr>
              <a:t>How to manage the risk </a:t>
            </a:r>
            <a:br>
              <a:rPr lang="en-US" cap="none" smtClean="0">
                <a:latin typeface="Arial" charset="0"/>
                <a:ea typeface="MS PGothic"/>
              </a:rPr>
            </a:br>
            <a:r>
              <a:rPr lang="en-US" cap="none" smtClean="0">
                <a:latin typeface="Arial" charset="0"/>
                <a:ea typeface="MS PGothic"/>
              </a:rPr>
              <a:t>of Economic Capital</a:t>
            </a:r>
          </a:p>
        </p:txBody>
      </p:sp>
      <p:sp>
        <p:nvSpPr>
          <p:cNvPr id="12290" name="Text Placeholder 4"/>
          <p:cNvSpPr>
            <a:spLocks noGrp="1"/>
          </p:cNvSpPr>
          <p:nvPr>
            <p:ph type="body" idx="1"/>
          </p:nvPr>
        </p:nvSpPr>
        <p:spPr>
          <a:xfrm>
            <a:off x="1258888" y="5157788"/>
            <a:ext cx="5870575" cy="719137"/>
          </a:xfrm>
        </p:spPr>
        <p:txBody>
          <a:bodyPr/>
          <a:lstStyle/>
          <a:p>
            <a:pPr>
              <a:lnSpc>
                <a:spcPct val="80000"/>
              </a:lnSpc>
              <a:spcBef>
                <a:spcPct val="20000"/>
              </a:spcBef>
            </a:pPr>
            <a:r>
              <a:rPr lang="en-US" sz="1600" smtClean="0">
                <a:solidFill>
                  <a:srgbClr val="51626F"/>
                </a:solidFill>
                <a:latin typeface="Arial" charset="0"/>
                <a:ea typeface="MS PGothic"/>
                <a:cs typeface="MS PGothic"/>
              </a:rPr>
              <a:t>Pricing Model Validation</a:t>
            </a:r>
            <a:br>
              <a:rPr lang="en-US" sz="1600" smtClean="0">
                <a:solidFill>
                  <a:srgbClr val="51626F"/>
                </a:solidFill>
                <a:latin typeface="Arial" charset="0"/>
                <a:ea typeface="MS PGothic"/>
                <a:cs typeface="MS PGothic"/>
              </a:rPr>
            </a:br>
            <a:r>
              <a:rPr lang="en-US" sz="1600" smtClean="0">
                <a:solidFill>
                  <a:srgbClr val="51626F"/>
                </a:solidFill>
                <a:latin typeface="Arial" charset="0"/>
                <a:ea typeface="MS PGothic"/>
                <a:cs typeface="MS PGothic"/>
              </a:rPr>
              <a:t>9th - 11th September 2013</a:t>
            </a:r>
            <a:br>
              <a:rPr lang="en-US" sz="1600" smtClean="0">
                <a:solidFill>
                  <a:srgbClr val="51626F"/>
                </a:solidFill>
                <a:latin typeface="Arial" charset="0"/>
                <a:ea typeface="MS PGothic"/>
                <a:cs typeface="MS PGothic"/>
              </a:rPr>
            </a:br>
            <a:r>
              <a:rPr lang="en-US" sz="1600" smtClean="0">
                <a:solidFill>
                  <a:srgbClr val="51626F"/>
                </a:solidFill>
                <a:latin typeface="Arial" charset="0"/>
                <a:ea typeface="MS PGothic"/>
                <a:cs typeface="MS PGothic"/>
              </a:rPr>
              <a:t>London, UK</a:t>
            </a:r>
          </a:p>
        </p:txBody>
      </p:sp>
      <p:sp>
        <p:nvSpPr>
          <p:cNvPr id="12291" name="Text Box 5"/>
          <p:cNvSpPr txBox="1">
            <a:spLocks noChangeArrowheads="1"/>
          </p:cNvSpPr>
          <p:nvPr/>
        </p:nvSpPr>
        <p:spPr bwMode="auto">
          <a:xfrm>
            <a:off x="620713" y="6186488"/>
            <a:ext cx="6424612" cy="274637"/>
          </a:xfrm>
          <a:prstGeom prst="rect">
            <a:avLst/>
          </a:prstGeom>
          <a:noFill/>
          <a:ln w="9525">
            <a:noFill/>
            <a:miter lim="800000"/>
            <a:headEnd/>
            <a:tailEnd/>
          </a:ln>
        </p:spPr>
        <p:txBody>
          <a:bodyPr wrap="none">
            <a:spAutoFit/>
          </a:bodyPr>
          <a:lstStyle/>
          <a:p>
            <a:pPr defTabSz="914400"/>
            <a:r>
              <a:rPr lang="en-US" sz="1200" i="1"/>
              <a:t>This document presents the views of its author that are not necessarily those of its employer.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4294967295"/>
          </p:nvPr>
        </p:nvSpPr>
        <p:spPr>
          <a:xfrm>
            <a:off x="533400" y="1144588"/>
            <a:ext cx="8229600" cy="4876800"/>
          </a:xfrm>
        </p:spPr>
        <p:txBody>
          <a:bodyPr/>
          <a:lstStyle/>
          <a:p>
            <a:pPr marL="457200" indent="-457200"/>
            <a:r>
              <a:rPr lang="en-US" smtClean="0">
                <a:latin typeface="Arial" charset="0"/>
                <a:ea typeface="MS PGothic"/>
                <a:cs typeface="MS PGothic"/>
              </a:rPr>
              <a:t>Not always so simple to define</a:t>
            </a:r>
          </a:p>
          <a:p>
            <a:pPr marL="457200" indent="-457200"/>
            <a:r>
              <a:rPr lang="en-US" smtClean="0">
                <a:latin typeface="Arial" charset="0"/>
                <a:ea typeface="MS PGothic"/>
                <a:cs typeface="MS PGothic"/>
              </a:rPr>
              <a:t>Interesting exercise … even for modelers</a:t>
            </a:r>
          </a:p>
          <a:p>
            <a:pPr marL="838200" lvl="1" indent="-381000"/>
            <a:r>
              <a:rPr lang="en-US" smtClean="0">
                <a:latin typeface="Arial" charset="0"/>
                <a:ea typeface="MS PGothic"/>
                <a:cs typeface="Arial" charset="0"/>
              </a:rPr>
              <a:t>Potential risk: some terms are misleading</a:t>
            </a:r>
          </a:p>
          <a:p>
            <a:pPr marL="1143000" lvl="2" indent="-228600"/>
            <a:r>
              <a:rPr lang="en-US" smtClean="0">
                <a:latin typeface="Arial" charset="0"/>
                <a:ea typeface="MS PGothic"/>
                <a:cs typeface="Arial" charset="0"/>
              </a:rPr>
              <a:t>Ex: Probability of Default</a:t>
            </a:r>
          </a:p>
        </p:txBody>
      </p:sp>
      <p:sp>
        <p:nvSpPr>
          <p:cNvPr id="30722" name="Title 2"/>
          <p:cNvSpPr>
            <a:spLocks noGrp="1"/>
          </p:cNvSpPr>
          <p:nvPr>
            <p:ph type="title" idx="4294967295"/>
          </p:nvPr>
        </p:nvSpPr>
        <p:spPr/>
        <p:txBody>
          <a:bodyPr/>
          <a:lstStyle/>
          <a:p>
            <a:r>
              <a:rPr lang="en-US" smtClean="0">
                <a:latin typeface="Arial" charset="0"/>
                <a:ea typeface="MS PGothic"/>
              </a:rPr>
              <a:t>What does the model deliver?</a:t>
            </a:r>
          </a:p>
        </p:txBody>
      </p:sp>
      <p:sp>
        <p:nvSpPr>
          <p:cNvPr id="3072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8489E462-61F1-4EA9-9BA1-360F5013795A}" type="slidenum">
              <a:rPr lang="en-US" sz="1000">
                <a:solidFill>
                  <a:srgbClr val="51626F"/>
                </a:solidFill>
              </a:rPr>
              <a:pPr/>
              <a:t>10</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p:cNvSpPr>
            <a:spLocks noGrp="1"/>
          </p:cNvSpPr>
          <p:nvPr>
            <p:ph idx="4294967295"/>
          </p:nvPr>
        </p:nvSpPr>
        <p:spPr/>
        <p:txBody>
          <a:bodyPr/>
          <a:lstStyle/>
          <a:p>
            <a:pPr marL="457200" indent="-457200"/>
            <a:r>
              <a:rPr lang="en-US" b="1" smtClean="0">
                <a:latin typeface="Arial" charset="0"/>
                <a:ea typeface="MS PGothic"/>
                <a:cs typeface="MS PGothic"/>
              </a:rPr>
              <a:t>Rating model</a:t>
            </a:r>
          </a:p>
          <a:p>
            <a:pPr marL="838200" lvl="1" indent="-381000"/>
            <a:r>
              <a:rPr lang="en-US" smtClean="0">
                <a:latin typeface="Arial" charset="0"/>
                <a:ea typeface="MS PGothic"/>
                <a:cs typeface="Arial" charset="0"/>
              </a:rPr>
              <a:t>Delivers: Ratings with associated Probabilities of Default</a:t>
            </a:r>
          </a:p>
          <a:p>
            <a:pPr marL="838200" lvl="1" indent="-381000"/>
            <a:r>
              <a:rPr lang="en-US" smtClean="0">
                <a:latin typeface="Arial" charset="0"/>
                <a:ea typeface="MS PGothic"/>
                <a:cs typeface="Arial" charset="0"/>
              </a:rPr>
              <a:t>Belfius: we wanted stability </a:t>
            </a:r>
            <a:r>
              <a:rPr lang="en-US" smtClean="0">
                <a:latin typeface="Arial" charset="0"/>
                <a:ea typeface="MS PGothic"/>
                <a:cs typeface="Arial" charset="0"/>
                <a:sym typeface="Symbol" pitchFamily="18" charset="2"/>
              </a:rPr>
              <a:t> Through the Cycle Models</a:t>
            </a:r>
          </a:p>
        </p:txBody>
      </p:sp>
      <p:sp>
        <p:nvSpPr>
          <p:cNvPr id="32770" name="Title 2"/>
          <p:cNvSpPr>
            <a:spLocks noGrp="1"/>
          </p:cNvSpPr>
          <p:nvPr>
            <p:ph type="title" idx="4294967295"/>
          </p:nvPr>
        </p:nvSpPr>
        <p:spPr/>
        <p:txBody>
          <a:bodyPr/>
          <a:lstStyle/>
          <a:p>
            <a:r>
              <a:rPr lang="en-US" smtClean="0">
                <a:latin typeface="Arial" charset="0"/>
                <a:ea typeface="MS PGothic"/>
              </a:rPr>
              <a:t>What does the model deliver?</a:t>
            </a:r>
          </a:p>
        </p:txBody>
      </p:sp>
      <p:sp>
        <p:nvSpPr>
          <p:cNvPr id="32771"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0AE04F81-EBF7-42F3-9C32-9873AE9B279B}" type="slidenum">
              <a:rPr lang="en-US" sz="1000">
                <a:solidFill>
                  <a:srgbClr val="51626F"/>
                </a:solidFill>
              </a:rPr>
              <a:pPr/>
              <a:t>11</a:t>
            </a:fld>
            <a:endParaRPr lang="en-US" sz="1000">
              <a:solidFill>
                <a:srgbClr val="51626F"/>
              </a:solidFill>
            </a:endParaRPr>
          </a:p>
        </p:txBody>
      </p:sp>
      <p:pic>
        <p:nvPicPr>
          <p:cNvPr id="32772" name="Picture 9"/>
          <p:cNvPicPr>
            <a:picLocks noChangeAspect="1" noChangeArrowheads="1"/>
          </p:cNvPicPr>
          <p:nvPr/>
        </p:nvPicPr>
        <p:blipFill>
          <a:blip r:embed="rId3"/>
          <a:srcRect/>
          <a:stretch>
            <a:fillRect/>
          </a:stretch>
        </p:blipFill>
        <p:spPr bwMode="auto">
          <a:xfrm>
            <a:off x="1116013" y="2446338"/>
            <a:ext cx="6735762"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4294967295"/>
          </p:nvPr>
        </p:nvSpPr>
        <p:spPr>
          <a:xfrm>
            <a:off x="541338" y="1219200"/>
            <a:ext cx="8229600" cy="4876800"/>
          </a:xfrm>
        </p:spPr>
        <p:txBody>
          <a:bodyPr/>
          <a:lstStyle/>
          <a:p>
            <a:pPr marL="457200" indent="-457200"/>
            <a:r>
              <a:rPr lang="en-US" sz="2000" dirty="0" smtClean="0">
                <a:latin typeface="Arial" charset="0"/>
                <a:ea typeface="MS PGothic"/>
                <a:cs typeface="MS PGothic"/>
              </a:rPr>
              <a:t>The PD is an estimate of … </a:t>
            </a:r>
          </a:p>
          <a:p>
            <a:pPr marL="838200" lvl="1" indent="-381000"/>
            <a:r>
              <a:rPr lang="en-US" sz="1800" dirty="0" smtClean="0">
                <a:latin typeface="Arial" charset="0"/>
                <a:ea typeface="MS PGothic"/>
                <a:cs typeface="Arial" charset="0"/>
              </a:rPr>
              <a:t>the default probability of an issuer over the coming year</a:t>
            </a:r>
          </a:p>
          <a:p>
            <a:pPr marL="838200" lvl="1" indent="-381000"/>
            <a:r>
              <a:rPr lang="en-US" sz="1800" dirty="0" smtClean="0">
                <a:latin typeface="Arial" charset="0"/>
                <a:ea typeface="MS PGothic"/>
                <a:cs typeface="Arial" charset="0"/>
              </a:rPr>
              <a:t>the average default probability of an issuer over a cycle</a:t>
            </a:r>
          </a:p>
          <a:p>
            <a:pPr marL="838200" lvl="1" indent="-381000"/>
            <a:r>
              <a:rPr lang="en-US" sz="1800" dirty="0" smtClean="0">
                <a:latin typeface="Arial" charset="0"/>
                <a:ea typeface="MS PGothic"/>
                <a:cs typeface="Arial" charset="0"/>
              </a:rPr>
              <a:t>the average default rate of a rating class over a cycle</a:t>
            </a:r>
          </a:p>
          <a:p>
            <a:pPr marL="457200" indent="-457200"/>
            <a:r>
              <a:rPr lang="en-US" sz="2000" dirty="0" smtClean="0">
                <a:latin typeface="Arial" charset="0"/>
                <a:ea typeface="MS PGothic"/>
                <a:cs typeface="MS PGothic"/>
              </a:rPr>
              <a:t>OK to meet regulatory requirements but …</a:t>
            </a:r>
          </a:p>
          <a:p>
            <a:pPr marL="838200" lvl="1" indent="-381000"/>
            <a:r>
              <a:rPr lang="en-US" sz="1800" dirty="0" smtClean="0">
                <a:latin typeface="Arial" charset="0"/>
                <a:ea typeface="MS PGothic"/>
                <a:cs typeface="Arial" charset="0"/>
              </a:rPr>
              <a:t>… it should not be used to make risk/return estimates</a:t>
            </a:r>
          </a:p>
          <a:p>
            <a:pPr marL="457200" indent="-457200"/>
            <a:endParaRPr lang="en-US" sz="2000" dirty="0" smtClean="0">
              <a:latin typeface="Arial" charset="0"/>
              <a:ea typeface="MS PGothic"/>
              <a:cs typeface="MS PGothic"/>
            </a:endParaRPr>
          </a:p>
          <a:p>
            <a:pPr marL="457200" indent="-457200"/>
            <a:r>
              <a:rPr lang="en-US" sz="2000" dirty="0" smtClean="0">
                <a:latin typeface="Arial" charset="0"/>
                <a:ea typeface="MS PGothic"/>
                <a:cs typeface="MS PGothic"/>
              </a:rPr>
              <a:t>The rating includes state support (important impact for banks). Hence … </a:t>
            </a:r>
          </a:p>
          <a:p>
            <a:pPr marL="838200" lvl="1" indent="-381000"/>
            <a:r>
              <a:rPr lang="en-US" sz="1800" dirty="0" smtClean="0">
                <a:latin typeface="Arial" charset="0"/>
                <a:ea typeface="MS PGothic"/>
                <a:cs typeface="Arial" charset="0"/>
              </a:rPr>
              <a:t>… it should not be used to assess the risk on equities</a:t>
            </a:r>
          </a:p>
          <a:p>
            <a:pPr marL="457200" indent="-457200"/>
            <a:endParaRPr lang="en-US" sz="2000" dirty="0" smtClean="0">
              <a:latin typeface="Arial" charset="0"/>
              <a:ea typeface="MS PGothic"/>
              <a:cs typeface="MS PGothic"/>
            </a:endParaRPr>
          </a:p>
          <a:p>
            <a:pPr marL="838200" lvl="1" indent="-381000"/>
            <a:endParaRPr lang="en-US" sz="1800" dirty="0" smtClean="0">
              <a:latin typeface="Arial" charset="0"/>
              <a:ea typeface="MS PGothic"/>
              <a:cs typeface="Arial" charset="0"/>
              <a:sym typeface="Symbol" pitchFamily="18" charset="2"/>
            </a:endParaRPr>
          </a:p>
        </p:txBody>
      </p:sp>
      <p:grpSp>
        <p:nvGrpSpPr>
          <p:cNvPr id="34820" name="Group 8"/>
          <p:cNvGrpSpPr>
            <a:grpSpLocks/>
          </p:cNvGrpSpPr>
          <p:nvPr/>
        </p:nvGrpSpPr>
        <p:grpSpPr bwMode="auto">
          <a:xfrm>
            <a:off x="1019175" y="1628775"/>
            <a:ext cx="6289675" cy="360363"/>
            <a:chOff x="642" y="1071"/>
            <a:chExt cx="3962" cy="227"/>
          </a:xfrm>
        </p:grpSpPr>
        <p:sp>
          <p:nvSpPr>
            <p:cNvPr id="34828" name="Line 6"/>
            <p:cNvSpPr>
              <a:spLocks noChangeShapeType="1"/>
            </p:cNvSpPr>
            <p:nvPr/>
          </p:nvSpPr>
          <p:spPr bwMode="auto">
            <a:xfrm>
              <a:off x="642" y="1071"/>
              <a:ext cx="3962" cy="227"/>
            </a:xfrm>
            <a:prstGeom prst="line">
              <a:avLst/>
            </a:prstGeom>
            <a:noFill/>
            <a:ln w="19050">
              <a:solidFill>
                <a:schemeClr val="tx1"/>
              </a:solidFill>
              <a:round/>
              <a:headEnd/>
              <a:tailEnd/>
            </a:ln>
          </p:spPr>
          <p:txBody>
            <a:bodyPr/>
            <a:lstStyle/>
            <a:p>
              <a:endParaRPr lang="fr-FR"/>
            </a:p>
          </p:txBody>
        </p:sp>
        <p:sp>
          <p:nvSpPr>
            <p:cNvPr id="34829" name="Line 7"/>
            <p:cNvSpPr>
              <a:spLocks noChangeShapeType="1"/>
            </p:cNvSpPr>
            <p:nvPr/>
          </p:nvSpPr>
          <p:spPr bwMode="auto">
            <a:xfrm flipH="1">
              <a:off x="642" y="1071"/>
              <a:ext cx="3962" cy="227"/>
            </a:xfrm>
            <a:prstGeom prst="line">
              <a:avLst/>
            </a:prstGeom>
            <a:noFill/>
            <a:ln w="19050">
              <a:solidFill>
                <a:schemeClr val="tx1"/>
              </a:solidFill>
              <a:round/>
              <a:headEnd/>
              <a:tailEnd/>
            </a:ln>
          </p:spPr>
          <p:txBody>
            <a:bodyPr/>
            <a:lstStyle/>
            <a:p>
              <a:endParaRPr lang="fr-FR"/>
            </a:p>
          </p:txBody>
        </p:sp>
      </p:grpSp>
      <p:sp>
        <p:nvSpPr>
          <p:cNvPr id="34819" name="Title 2"/>
          <p:cNvSpPr>
            <a:spLocks noGrp="1"/>
          </p:cNvSpPr>
          <p:nvPr>
            <p:ph type="title" idx="4294967295"/>
          </p:nvPr>
        </p:nvSpPr>
        <p:spPr/>
        <p:txBody>
          <a:bodyPr/>
          <a:lstStyle/>
          <a:p>
            <a:r>
              <a:rPr lang="en-US" smtClean="0">
                <a:latin typeface="Arial" charset="0"/>
                <a:ea typeface="MS PGothic"/>
              </a:rPr>
              <a:t>What does the model deliver?</a:t>
            </a:r>
          </a:p>
        </p:txBody>
      </p:sp>
      <p:sp>
        <p:nvSpPr>
          <p:cNvPr id="2"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DEFBCC14-8546-4CD6-AB92-C94620719545}" type="slidenum">
              <a:rPr lang="en-US" sz="1000">
                <a:solidFill>
                  <a:srgbClr val="51626F"/>
                </a:solidFill>
              </a:rPr>
              <a:pPr/>
              <a:t>12</a:t>
            </a:fld>
            <a:endParaRPr lang="en-US" sz="1000">
              <a:solidFill>
                <a:srgbClr val="51626F"/>
              </a:solidFill>
            </a:endParaRPr>
          </a:p>
        </p:txBody>
      </p:sp>
      <p:grpSp>
        <p:nvGrpSpPr>
          <p:cNvPr id="15" name="Group 8"/>
          <p:cNvGrpSpPr>
            <a:grpSpLocks/>
          </p:cNvGrpSpPr>
          <p:nvPr/>
        </p:nvGrpSpPr>
        <p:grpSpPr bwMode="auto">
          <a:xfrm>
            <a:off x="1042988" y="1989138"/>
            <a:ext cx="6289675" cy="360362"/>
            <a:chOff x="642" y="1071"/>
            <a:chExt cx="3962" cy="227"/>
          </a:xfrm>
        </p:grpSpPr>
        <p:sp>
          <p:nvSpPr>
            <p:cNvPr id="34826" name="Line 6"/>
            <p:cNvSpPr>
              <a:spLocks noChangeShapeType="1"/>
            </p:cNvSpPr>
            <p:nvPr/>
          </p:nvSpPr>
          <p:spPr bwMode="auto">
            <a:xfrm>
              <a:off x="642" y="1071"/>
              <a:ext cx="3962" cy="227"/>
            </a:xfrm>
            <a:prstGeom prst="line">
              <a:avLst/>
            </a:prstGeom>
            <a:noFill/>
            <a:ln w="19050">
              <a:solidFill>
                <a:schemeClr val="tx1"/>
              </a:solidFill>
              <a:round/>
              <a:headEnd/>
              <a:tailEnd/>
            </a:ln>
          </p:spPr>
          <p:txBody>
            <a:bodyPr/>
            <a:lstStyle/>
            <a:p>
              <a:endParaRPr lang="fr-FR"/>
            </a:p>
          </p:txBody>
        </p:sp>
        <p:sp>
          <p:nvSpPr>
            <p:cNvPr id="34827" name="Line 7"/>
            <p:cNvSpPr>
              <a:spLocks noChangeShapeType="1"/>
            </p:cNvSpPr>
            <p:nvPr/>
          </p:nvSpPr>
          <p:spPr bwMode="auto">
            <a:xfrm flipH="1">
              <a:off x="642" y="1071"/>
              <a:ext cx="3962" cy="227"/>
            </a:xfrm>
            <a:prstGeom prst="line">
              <a:avLst/>
            </a:prstGeom>
            <a:noFill/>
            <a:ln w="19050">
              <a:solidFill>
                <a:schemeClr val="tx1"/>
              </a:solidFill>
              <a:round/>
              <a:headEnd/>
              <a:tailEnd/>
            </a:ln>
          </p:spPr>
          <p:txBody>
            <a:bodyPr/>
            <a:lstStyle/>
            <a:p>
              <a:endParaRPr lang="fr-FR"/>
            </a:p>
          </p:txBody>
        </p:sp>
      </p:grpSp>
      <p:sp>
        <p:nvSpPr>
          <p:cNvPr id="3" name="Rectangle 2"/>
          <p:cNvSpPr/>
          <p:nvPr/>
        </p:nvSpPr>
        <p:spPr>
          <a:xfrm>
            <a:off x="900113" y="1557338"/>
            <a:ext cx="6624637" cy="43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BE" sz="1400" dirty="0" err="1"/>
          </a:p>
        </p:txBody>
      </p:sp>
      <p:sp>
        <p:nvSpPr>
          <p:cNvPr id="19" name="Rectangle 18"/>
          <p:cNvSpPr/>
          <p:nvPr/>
        </p:nvSpPr>
        <p:spPr>
          <a:xfrm>
            <a:off x="993775" y="1989138"/>
            <a:ext cx="6457950" cy="43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BE" sz="1400" dirty="0" err="1"/>
          </a:p>
        </p:txBody>
      </p:sp>
      <p:sp>
        <p:nvSpPr>
          <p:cNvPr id="20" name="Rectangle 19"/>
          <p:cNvSpPr/>
          <p:nvPr/>
        </p:nvSpPr>
        <p:spPr>
          <a:xfrm>
            <a:off x="900113" y="2347913"/>
            <a:ext cx="6313487" cy="3603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BE" sz="1400" dirty="0" err="1"/>
          </a:p>
        </p:txBody>
      </p:sp>
      <p:sp>
        <p:nvSpPr>
          <p:cNvPr id="21" name="Rectangle 20"/>
          <p:cNvSpPr/>
          <p:nvPr/>
        </p:nvSpPr>
        <p:spPr>
          <a:xfrm>
            <a:off x="533400" y="2636912"/>
            <a:ext cx="7993063" cy="2879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BE" sz="1400" dirty="0" err="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45" accel="50000">
                                          <p:stCondLst>
                                            <p:cond delay="455"/>
                                          </p:stCondLst>
                                        </p:cTn>
                                        <p:tgtEl>
                                          <p:spTgt spid="3"/>
                                        </p:tgtEl>
                                      </p:cBhvr>
                                    </p:animEffect>
                                    <p:anim calcmode="lin" valueType="num">
                                      <p:cBhvr>
                                        <p:cTn id="7" dur="455"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44">
                                          <p:stCondLst>
                                            <p:cond delay="455"/>
                                          </p:stCondLst>
                                        </p:cTn>
                                        <p:tgtEl>
                                          <p:spTgt spid="3"/>
                                        </p:tgtEl>
                                        <p:attrNameLst>
                                          <p:attrName>ppt_x</p:attrName>
                                        </p:attrNameLst>
                                      </p:cBhvr>
                                      <p:tavLst>
                                        <p:tav tm="0">
                                          <p:val>
                                            <p:strVal val="ppt_x"/>
                                          </p:val>
                                        </p:tav>
                                        <p:tav tm="100000">
                                          <p:val>
                                            <p:strVal val="ppt_x"/>
                                          </p:val>
                                        </p:tav>
                                      </p:tavLst>
                                    </p:anim>
                                    <p:anim calcmode="lin" valueType="num">
                                      <p:cBhvr>
                                        <p:cTn id="9" dur="166"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166" tmFilter="0, 0; 0.125,0.2665; 0.25,0.4; 0.375,0.465; 0.5,0.5;  0.625,0.535; 0.75,0.6; 0.875,0.7335; 1,1">
                                          <p:stCondLst>
                                            <p:cond delay="166"/>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83" tmFilter="0, 0; 0.125,0.2665; 0.25,0.4; 0.375,0.465; 0.5,0.5;  0.625,0.535; 0.75,0.6; 0.875,0.7335; 1,1">
                                          <p:stCondLst>
                                            <p:cond delay="331"/>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41" tmFilter="0, 0; 0.125,0.2665; 0.25,0.4; 0.375,0.465; 0.5,0.5;  0.625,0.535; 0.75,0.6; 0.875,0.7335; 1,1">
                                          <p:stCondLst>
                                            <p:cond delay="414"/>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45" accel="50000">
                                          <p:stCondLst>
                                            <p:cond delay="455"/>
                                          </p:stCondLst>
                                        </p:cTn>
                                        <p:tgtEl>
                                          <p:spTgt spid="3"/>
                                        </p:tgtEl>
                                        <p:attrNameLst>
                                          <p:attrName>ppt_y</p:attrName>
                                        </p:attrNameLst>
                                      </p:cBhvr>
                                      <p:tavLst>
                                        <p:tav tm="0">
                                          <p:val>
                                            <p:strVal val="ppt_y"/>
                                          </p:val>
                                        </p:tav>
                                        <p:tav tm="100000">
                                          <p:val>
                                            <p:strVal val="ppt_y+ppt_h"/>
                                          </p:val>
                                        </p:tav>
                                      </p:tavLst>
                                    </p:anim>
                                    <p:animScale>
                                      <p:cBhvr>
                                        <p:cTn id="14" dur="6">
                                          <p:stCondLst>
                                            <p:cond delay="155"/>
                                          </p:stCondLst>
                                        </p:cTn>
                                        <p:tgtEl>
                                          <p:spTgt spid="3"/>
                                        </p:tgtEl>
                                      </p:cBhvr>
                                      <p:to x="100000" y="60000"/>
                                    </p:animScale>
                                    <p:animScale>
                                      <p:cBhvr>
                                        <p:cTn id="15" dur="41" decel="50000">
                                          <p:stCondLst>
                                            <p:cond delay="162"/>
                                          </p:stCondLst>
                                        </p:cTn>
                                        <p:tgtEl>
                                          <p:spTgt spid="3"/>
                                        </p:tgtEl>
                                      </p:cBhvr>
                                      <p:to x="100000" y="100000"/>
                                    </p:animScale>
                                    <p:animScale>
                                      <p:cBhvr>
                                        <p:cTn id="16" dur="6">
                                          <p:stCondLst>
                                            <p:cond delay="328"/>
                                          </p:stCondLst>
                                        </p:cTn>
                                        <p:tgtEl>
                                          <p:spTgt spid="3"/>
                                        </p:tgtEl>
                                      </p:cBhvr>
                                      <p:to x="100000" y="80000"/>
                                    </p:animScale>
                                    <p:animScale>
                                      <p:cBhvr>
                                        <p:cTn id="17" dur="41" decel="50000">
                                          <p:stCondLst>
                                            <p:cond delay="335"/>
                                          </p:stCondLst>
                                        </p:cTn>
                                        <p:tgtEl>
                                          <p:spTgt spid="3"/>
                                        </p:tgtEl>
                                      </p:cBhvr>
                                      <p:to x="100000" y="100000"/>
                                    </p:animScale>
                                    <p:animScale>
                                      <p:cBhvr>
                                        <p:cTn id="18" dur="6">
                                          <p:stCondLst>
                                            <p:cond delay="410"/>
                                          </p:stCondLst>
                                        </p:cTn>
                                        <p:tgtEl>
                                          <p:spTgt spid="3"/>
                                        </p:tgtEl>
                                      </p:cBhvr>
                                      <p:to x="100000" y="90000"/>
                                    </p:animScale>
                                    <p:animScale>
                                      <p:cBhvr>
                                        <p:cTn id="19" dur="41" decel="50000">
                                          <p:stCondLst>
                                            <p:cond delay="417"/>
                                          </p:stCondLst>
                                        </p:cTn>
                                        <p:tgtEl>
                                          <p:spTgt spid="3"/>
                                        </p:tgtEl>
                                      </p:cBhvr>
                                      <p:to x="100000" y="100000"/>
                                    </p:animScale>
                                    <p:animScale>
                                      <p:cBhvr>
                                        <p:cTn id="20" dur="6">
                                          <p:stCondLst>
                                            <p:cond delay="452"/>
                                          </p:stCondLst>
                                        </p:cTn>
                                        <p:tgtEl>
                                          <p:spTgt spid="3"/>
                                        </p:tgtEl>
                                      </p:cBhvr>
                                      <p:to x="100000" y="95000"/>
                                    </p:animScale>
                                    <p:animScale>
                                      <p:cBhvr>
                                        <p:cTn id="21" dur="41" decel="50000">
                                          <p:stCondLst>
                                            <p:cond delay="458"/>
                                          </p:stCondLst>
                                        </p:cTn>
                                        <p:tgtEl>
                                          <p:spTgt spid="3"/>
                                        </p:tgtEl>
                                      </p:cBhvr>
                                      <p:to x="100000" y="100000"/>
                                    </p:animScale>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4820"/>
                                        </p:tgtEl>
                                        <p:attrNameLst>
                                          <p:attrName>style.visibility</p:attrName>
                                        </p:attrNameLst>
                                      </p:cBhvr>
                                      <p:to>
                                        <p:strVal val="visible"/>
                                      </p:to>
                                    </p:set>
                                    <p:animEffect transition="in" filter="wheel(1)">
                                      <p:cBhvr>
                                        <p:cTn id="27" dur="500"/>
                                        <p:tgtEl>
                                          <p:spTgt spid="34820"/>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xit" presetSubtype="0" fill="hold" grpId="0" nodeType="clickEffect">
                                  <p:stCondLst>
                                    <p:cond delay="0"/>
                                  </p:stCondLst>
                                  <p:childTnLst>
                                    <p:animEffect transition="out" filter="wipe(down)">
                                      <p:cBhvr>
                                        <p:cTn id="31" dur="45" accel="50000">
                                          <p:stCondLst>
                                            <p:cond delay="455"/>
                                          </p:stCondLst>
                                        </p:cTn>
                                        <p:tgtEl>
                                          <p:spTgt spid="19"/>
                                        </p:tgtEl>
                                      </p:cBhvr>
                                    </p:animEffect>
                                    <p:anim calcmode="lin" valueType="num">
                                      <p:cBhvr>
                                        <p:cTn id="32" dur="455" tmFilter="0,0; 0.14,0.31; 0.43,0.73; 0.71,0.91; 1.0,1.0">
                                          <p:stCondLst>
                                            <p:cond delay="0"/>
                                          </p:stCondLst>
                                        </p:cTn>
                                        <p:tgtEl>
                                          <p:spTgt spid="19"/>
                                        </p:tgtEl>
                                        <p:attrNameLst>
                                          <p:attrName>ppt_x</p:attrName>
                                        </p:attrNameLst>
                                      </p:cBhvr>
                                      <p:tavLst>
                                        <p:tav tm="0">
                                          <p:val>
                                            <p:strVal val="ppt_x"/>
                                          </p:val>
                                        </p:tav>
                                        <p:tav tm="100000">
                                          <p:val>
                                            <p:strVal val="#ppt_x+0.25"/>
                                          </p:val>
                                        </p:tav>
                                      </p:tavLst>
                                    </p:anim>
                                    <p:anim calcmode="lin" valueType="num">
                                      <p:cBhvr>
                                        <p:cTn id="33" dur="44">
                                          <p:stCondLst>
                                            <p:cond delay="455"/>
                                          </p:stCondLst>
                                        </p:cTn>
                                        <p:tgtEl>
                                          <p:spTgt spid="19"/>
                                        </p:tgtEl>
                                        <p:attrNameLst>
                                          <p:attrName>ppt_x</p:attrName>
                                        </p:attrNameLst>
                                      </p:cBhvr>
                                      <p:tavLst>
                                        <p:tav tm="0">
                                          <p:val>
                                            <p:strVal val="ppt_x"/>
                                          </p:val>
                                        </p:tav>
                                        <p:tav tm="100000">
                                          <p:val>
                                            <p:strVal val="ppt_x"/>
                                          </p:val>
                                        </p:tav>
                                      </p:tavLst>
                                    </p:anim>
                                    <p:anim calcmode="lin" valueType="num">
                                      <p:cBhvr>
                                        <p:cTn id="34" dur="166" tmFilter="0.0,0.0;0.25,0.07;0.50,0.2;0.75,0.467;1.0,1.0">
                                          <p:stCondLst>
                                            <p:cond delay="0"/>
                                          </p:stCondLst>
                                        </p:cTn>
                                        <p:tgtEl>
                                          <p:spTgt spid="1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5" dur="166" tmFilter="0, 0; 0.125,0.2665; 0.25,0.4; 0.375,0.465; 0.5,0.5;  0.625,0.535; 0.75,0.6; 0.875,0.7335; 1,1">
                                          <p:stCondLst>
                                            <p:cond delay="166"/>
                                          </p:stCondLst>
                                        </p:cTn>
                                        <p:tgtEl>
                                          <p:spTgt spid="1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6" dur="83" tmFilter="0, 0; 0.125,0.2665; 0.25,0.4; 0.375,0.465; 0.5,0.5;  0.625,0.535; 0.75,0.6; 0.875,0.7335; 1,1">
                                          <p:stCondLst>
                                            <p:cond delay="331"/>
                                          </p:stCondLst>
                                        </p:cTn>
                                        <p:tgtEl>
                                          <p:spTgt spid="1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7" dur="41" tmFilter="0, 0; 0.125,0.2665; 0.25,0.4; 0.375,0.465; 0.5,0.5;  0.625,0.535; 0.75,0.6; 0.875,0.7335; 1,1">
                                          <p:stCondLst>
                                            <p:cond delay="414"/>
                                          </p:stCondLst>
                                        </p:cTn>
                                        <p:tgtEl>
                                          <p:spTgt spid="1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8" dur="45" accel="50000">
                                          <p:stCondLst>
                                            <p:cond delay="455"/>
                                          </p:stCondLst>
                                        </p:cTn>
                                        <p:tgtEl>
                                          <p:spTgt spid="19"/>
                                        </p:tgtEl>
                                        <p:attrNameLst>
                                          <p:attrName>ppt_y</p:attrName>
                                        </p:attrNameLst>
                                      </p:cBhvr>
                                      <p:tavLst>
                                        <p:tav tm="0">
                                          <p:val>
                                            <p:strVal val="ppt_y"/>
                                          </p:val>
                                        </p:tav>
                                        <p:tav tm="100000">
                                          <p:val>
                                            <p:strVal val="ppt_y+ppt_h"/>
                                          </p:val>
                                        </p:tav>
                                      </p:tavLst>
                                    </p:anim>
                                    <p:animScale>
                                      <p:cBhvr>
                                        <p:cTn id="39" dur="6">
                                          <p:stCondLst>
                                            <p:cond delay="155"/>
                                          </p:stCondLst>
                                        </p:cTn>
                                        <p:tgtEl>
                                          <p:spTgt spid="19"/>
                                        </p:tgtEl>
                                      </p:cBhvr>
                                      <p:to x="100000" y="60000"/>
                                    </p:animScale>
                                    <p:animScale>
                                      <p:cBhvr>
                                        <p:cTn id="40" dur="41" decel="50000">
                                          <p:stCondLst>
                                            <p:cond delay="162"/>
                                          </p:stCondLst>
                                        </p:cTn>
                                        <p:tgtEl>
                                          <p:spTgt spid="19"/>
                                        </p:tgtEl>
                                      </p:cBhvr>
                                      <p:to x="100000" y="100000"/>
                                    </p:animScale>
                                    <p:animScale>
                                      <p:cBhvr>
                                        <p:cTn id="41" dur="6">
                                          <p:stCondLst>
                                            <p:cond delay="328"/>
                                          </p:stCondLst>
                                        </p:cTn>
                                        <p:tgtEl>
                                          <p:spTgt spid="19"/>
                                        </p:tgtEl>
                                      </p:cBhvr>
                                      <p:to x="100000" y="80000"/>
                                    </p:animScale>
                                    <p:animScale>
                                      <p:cBhvr>
                                        <p:cTn id="42" dur="41" decel="50000">
                                          <p:stCondLst>
                                            <p:cond delay="335"/>
                                          </p:stCondLst>
                                        </p:cTn>
                                        <p:tgtEl>
                                          <p:spTgt spid="19"/>
                                        </p:tgtEl>
                                      </p:cBhvr>
                                      <p:to x="100000" y="100000"/>
                                    </p:animScale>
                                    <p:animScale>
                                      <p:cBhvr>
                                        <p:cTn id="43" dur="6">
                                          <p:stCondLst>
                                            <p:cond delay="410"/>
                                          </p:stCondLst>
                                        </p:cTn>
                                        <p:tgtEl>
                                          <p:spTgt spid="19"/>
                                        </p:tgtEl>
                                      </p:cBhvr>
                                      <p:to x="100000" y="90000"/>
                                    </p:animScale>
                                    <p:animScale>
                                      <p:cBhvr>
                                        <p:cTn id="44" dur="41" decel="50000">
                                          <p:stCondLst>
                                            <p:cond delay="417"/>
                                          </p:stCondLst>
                                        </p:cTn>
                                        <p:tgtEl>
                                          <p:spTgt spid="19"/>
                                        </p:tgtEl>
                                      </p:cBhvr>
                                      <p:to x="100000" y="100000"/>
                                    </p:animScale>
                                    <p:animScale>
                                      <p:cBhvr>
                                        <p:cTn id="45" dur="6">
                                          <p:stCondLst>
                                            <p:cond delay="452"/>
                                          </p:stCondLst>
                                        </p:cTn>
                                        <p:tgtEl>
                                          <p:spTgt spid="19"/>
                                        </p:tgtEl>
                                      </p:cBhvr>
                                      <p:to x="100000" y="95000"/>
                                    </p:animScale>
                                    <p:animScale>
                                      <p:cBhvr>
                                        <p:cTn id="46" dur="41" decel="50000">
                                          <p:stCondLst>
                                            <p:cond delay="458"/>
                                          </p:stCondLst>
                                        </p:cTn>
                                        <p:tgtEl>
                                          <p:spTgt spid="19"/>
                                        </p:tgtEl>
                                      </p:cBhvr>
                                      <p:to x="100000" y="100000"/>
                                    </p:animScale>
                                    <p:set>
                                      <p:cBhvr>
                                        <p:cTn id="47" dur="1" fill="hold">
                                          <p:stCondLst>
                                            <p:cond delay="499"/>
                                          </p:stCondLst>
                                        </p:cTn>
                                        <p:tgtEl>
                                          <p:spTgt spid="1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heel(1)">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xit" presetSubtype="0" fill="hold" grpId="0" nodeType="clickEffect">
                                  <p:stCondLst>
                                    <p:cond delay="0"/>
                                  </p:stCondLst>
                                  <p:childTnLst>
                                    <p:animEffect transition="out" filter="wipe(down)">
                                      <p:cBhvr>
                                        <p:cTn id="56" dur="45" accel="50000">
                                          <p:stCondLst>
                                            <p:cond delay="455"/>
                                          </p:stCondLst>
                                        </p:cTn>
                                        <p:tgtEl>
                                          <p:spTgt spid="20"/>
                                        </p:tgtEl>
                                      </p:cBhvr>
                                    </p:animEffect>
                                    <p:anim calcmode="lin" valueType="num">
                                      <p:cBhvr>
                                        <p:cTn id="57" dur="455" tmFilter="0,0; 0.14,0.31; 0.43,0.73; 0.71,0.91; 1.0,1.0">
                                          <p:stCondLst>
                                            <p:cond delay="0"/>
                                          </p:stCondLst>
                                        </p:cTn>
                                        <p:tgtEl>
                                          <p:spTgt spid="20"/>
                                        </p:tgtEl>
                                        <p:attrNameLst>
                                          <p:attrName>ppt_x</p:attrName>
                                        </p:attrNameLst>
                                      </p:cBhvr>
                                      <p:tavLst>
                                        <p:tav tm="0">
                                          <p:val>
                                            <p:strVal val="ppt_x"/>
                                          </p:val>
                                        </p:tav>
                                        <p:tav tm="100000">
                                          <p:val>
                                            <p:strVal val="#ppt_x+0.25"/>
                                          </p:val>
                                        </p:tav>
                                      </p:tavLst>
                                    </p:anim>
                                    <p:anim calcmode="lin" valueType="num">
                                      <p:cBhvr>
                                        <p:cTn id="58" dur="44">
                                          <p:stCondLst>
                                            <p:cond delay="455"/>
                                          </p:stCondLst>
                                        </p:cTn>
                                        <p:tgtEl>
                                          <p:spTgt spid="20"/>
                                        </p:tgtEl>
                                        <p:attrNameLst>
                                          <p:attrName>ppt_x</p:attrName>
                                        </p:attrNameLst>
                                      </p:cBhvr>
                                      <p:tavLst>
                                        <p:tav tm="0">
                                          <p:val>
                                            <p:strVal val="ppt_x"/>
                                          </p:val>
                                        </p:tav>
                                        <p:tav tm="100000">
                                          <p:val>
                                            <p:strVal val="ppt_x"/>
                                          </p:val>
                                        </p:tav>
                                      </p:tavLst>
                                    </p:anim>
                                    <p:anim calcmode="lin" valueType="num">
                                      <p:cBhvr>
                                        <p:cTn id="59" dur="166" tmFilter="0.0,0.0;0.25,0.07;0.50,0.2;0.75,0.467;1.0,1.0">
                                          <p:stCondLst>
                                            <p:cond delay="0"/>
                                          </p:stCondLst>
                                        </p:cTn>
                                        <p:tgtEl>
                                          <p:spTgt spid="2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0" dur="166" tmFilter="0, 0; 0.125,0.2665; 0.25,0.4; 0.375,0.465; 0.5,0.5;  0.625,0.535; 0.75,0.6; 0.875,0.7335; 1,1">
                                          <p:stCondLst>
                                            <p:cond delay="166"/>
                                          </p:stCondLst>
                                        </p:cTn>
                                        <p:tgtEl>
                                          <p:spTgt spid="2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1" dur="83" tmFilter="0, 0; 0.125,0.2665; 0.25,0.4; 0.375,0.465; 0.5,0.5;  0.625,0.535; 0.75,0.6; 0.875,0.7335; 1,1">
                                          <p:stCondLst>
                                            <p:cond delay="331"/>
                                          </p:stCondLst>
                                        </p:cTn>
                                        <p:tgtEl>
                                          <p:spTgt spid="2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2" dur="41" tmFilter="0, 0; 0.125,0.2665; 0.25,0.4; 0.375,0.465; 0.5,0.5;  0.625,0.535; 0.75,0.6; 0.875,0.7335; 1,1">
                                          <p:stCondLst>
                                            <p:cond delay="414"/>
                                          </p:stCondLst>
                                        </p:cTn>
                                        <p:tgtEl>
                                          <p:spTgt spid="2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3" dur="45" accel="50000">
                                          <p:stCondLst>
                                            <p:cond delay="455"/>
                                          </p:stCondLst>
                                        </p:cTn>
                                        <p:tgtEl>
                                          <p:spTgt spid="20"/>
                                        </p:tgtEl>
                                        <p:attrNameLst>
                                          <p:attrName>ppt_y</p:attrName>
                                        </p:attrNameLst>
                                      </p:cBhvr>
                                      <p:tavLst>
                                        <p:tav tm="0">
                                          <p:val>
                                            <p:strVal val="ppt_y"/>
                                          </p:val>
                                        </p:tav>
                                        <p:tav tm="100000">
                                          <p:val>
                                            <p:strVal val="ppt_y+ppt_h"/>
                                          </p:val>
                                        </p:tav>
                                      </p:tavLst>
                                    </p:anim>
                                    <p:animScale>
                                      <p:cBhvr>
                                        <p:cTn id="64" dur="6">
                                          <p:stCondLst>
                                            <p:cond delay="155"/>
                                          </p:stCondLst>
                                        </p:cTn>
                                        <p:tgtEl>
                                          <p:spTgt spid="20"/>
                                        </p:tgtEl>
                                      </p:cBhvr>
                                      <p:to x="100000" y="60000"/>
                                    </p:animScale>
                                    <p:animScale>
                                      <p:cBhvr>
                                        <p:cTn id="65" dur="41" decel="50000">
                                          <p:stCondLst>
                                            <p:cond delay="162"/>
                                          </p:stCondLst>
                                        </p:cTn>
                                        <p:tgtEl>
                                          <p:spTgt spid="20"/>
                                        </p:tgtEl>
                                      </p:cBhvr>
                                      <p:to x="100000" y="100000"/>
                                    </p:animScale>
                                    <p:animScale>
                                      <p:cBhvr>
                                        <p:cTn id="66" dur="6">
                                          <p:stCondLst>
                                            <p:cond delay="328"/>
                                          </p:stCondLst>
                                        </p:cTn>
                                        <p:tgtEl>
                                          <p:spTgt spid="20"/>
                                        </p:tgtEl>
                                      </p:cBhvr>
                                      <p:to x="100000" y="80000"/>
                                    </p:animScale>
                                    <p:animScale>
                                      <p:cBhvr>
                                        <p:cTn id="67" dur="41" decel="50000">
                                          <p:stCondLst>
                                            <p:cond delay="335"/>
                                          </p:stCondLst>
                                        </p:cTn>
                                        <p:tgtEl>
                                          <p:spTgt spid="20"/>
                                        </p:tgtEl>
                                      </p:cBhvr>
                                      <p:to x="100000" y="100000"/>
                                    </p:animScale>
                                    <p:animScale>
                                      <p:cBhvr>
                                        <p:cTn id="68" dur="6">
                                          <p:stCondLst>
                                            <p:cond delay="410"/>
                                          </p:stCondLst>
                                        </p:cTn>
                                        <p:tgtEl>
                                          <p:spTgt spid="20"/>
                                        </p:tgtEl>
                                      </p:cBhvr>
                                      <p:to x="100000" y="90000"/>
                                    </p:animScale>
                                    <p:animScale>
                                      <p:cBhvr>
                                        <p:cTn id="69" dur="41" decel="50000">
                                          <p:stCondLst>
                                            <p:cond delay="417"/>
                                          </p:stCondLst>
                                        </p:cTn>
                                        <p:tgtEl>
                                          <p:spTgt spid="20"/>
                                        </p:tgtEl>
                                      </p:cBhvr>
                                      <p:to x="100000" y="100000"/>
                                    </p:animScale>
                                    <p:animScale>
                                      <p:cBhvr>
                                        <p:cTn id="70" dur="6">
                                          <p:stCondLst>
                                            <p:cond delay="452"/>
                                          </p:stCondLst>
                                        </p:cTn>
                                        <p:tgtEl>
                                          <p:spTgt spid="20"/>
                                        </p:tgtEl>
                                      </p:cBhvr>
                                      <p:to x="100000" y="95000"/>
                                    </p:animScale>
                                    <p:animScale>
                                      <p:cBhvr>
                                        <p:cTn id="71" dur="41" decel="50000">
                                          <p:stCondLst>
                                            <p:cond delay="458"/>
                                          </p:stCondLst>
                                        </p:cTn>
                                        <p:tgtEl>
                                          <p:spTgt spid="20"/>
                                        </p:tgtEl>
                                      </p:cBhvr>
                                      <p:to x="100000" y="100000"/>
                                    </p:animScale>
                                    <p:set>
                                      <p:cBhvr>
                                        <p:cTn id="72" dur="1" fill="hold">
                                          <p:stCondLst>
                                            <p:cond delay="499"/>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 presetClass="exit" presetSubtype="4" fill="hold" grpId="0" nodeType="clickEffect">
                                  <p:stCondLst>
                                    <p:cond delay="0"/>
                                  </p:stCondLst>
                                  <p:childTnLst>
                                    <p:anim calcmode="lin" valueType="num">
                                      <p:cBhvr additive="base">
                                        <p:cTn id="76" dur="500"/>
                                        <p:tgtEl>
                                          <p:spTgt spid="21"/>
                                        </p:tgtEl>
                                        <p:attrNameLst>
                                          <p:attrName>ppt_x</p:attrName>
                                        </p:attrNameLst>
                                      </p:cBhvr>
                                      <p:tavLst>
                                        <p:tav tm="0">
                                          <p:val>
                                            <p:strVal val="ppt_x"/>
                                          </p:val>
                                        </p:tav>
                                        <p:tav tm="100000">
                                          <p:val>
                                            <p:strVal val="ppt_x"/>
                                          </p:val>
                                        </p:tav>
                                      </p:tavLst>
                                    </p:anim>
                                    <p:anim calcmode="lin" valueType="num">
                                      <p:cBhvr additive="base">
                                        <p:cTn id="77" dur="500"/>
                                        <p:tgtEl>
                                          <p:spTgt spid="21"/>
                                        </p:tgtEl>
                                        <p:attrNameLst>
                                          <p:attrName>ppt_y</p:attrName>
                                        </p:attrNameLst>
                                      </p:cBhvr>
                                      <p:tavLst>
                                        <p:tav tm="0">
                                          <p:val>
                                            <p:strVal val="ppt_y"/>
                                          </p:val>
                                        </p:tav>
                                        <p:tav tm="100000">
                                          <p:val>
                                            <p:strVal val="1+ppt_h/2"/>
                                          </p:val>
                                        </p:tav>
                                      </p:tavLst>
                                    </p:anim>
                                    <p:set>
                                      <p:cBhvr>
                                        <p:cTn id="78"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noGrp="1"/>
          </p:cNvSpPr>
          <p:nvPr>
            <p:ph idx="4294967295"/>
          </p:nvPr>
        </p:nvSpPr>
        <p:spPr>
          <a:xfrm>
            <a:off x="533400" y="1219200"/>
            <a:ext cx="8229600" cy="5148263"/>
          </a:xfrm>
        </p:spPr>
        <p:txBody>
          <a:bodyPr/>
          <a:lstStyle/>
          <a:p>
            <a:pPr marL="457200" indent="-457200"/>
            <a:r>
              <a:rPr lang="en-US" sz="2000" smtClean="0">
                <a:latin typeface="Arial" charset="0"/>
                <a:ea typeface="MS PGothic"/>
                <a:cs typeface="MS PGothic"/>
              </a:rPr>
              <a:t>A risk model extracts information from historical data</a:t>
            </a:r>
          </a:p>
          <a:p>
            <a:pPr marL="457200" indent="-457200">
              <a:buSzTx/>
              <a:buFont typeface="Symbol" pitchFamily="18" charset="2"/>
              <a:buChar char="Þ"/>
            </a:pPr>
            <a:r>
              <a:rPr lang="en-US" sz="2000" smtClean="0">
                <a:latin typeface="Arial" charset="0"/>
                <a:ea typeface="MS PGothic"/>
                <a:cs typeface="MS PGothic"/>
              </a:rPr>
              <a:t>It is merely </a:t>
            </a:r>
            <a:r>
              <a:rPr lang="en-US" sz="2000" b="1" smtClean="0">
                <a:solidFill>
                  <a:schemeClr val="tx1"/>
                </a:solidFill>
                <a:latin typeface="Arial" charset="0"/>
                <a:ea typeface="MS PGothic"/>
                <a:cs typeface="MS PGothic"/>
              </a:rPr>
              <a:t>an explanation of a certain (reference) period</a:t>
            </a:r>
          </a:p>
          <a:p>
            <a:pPr marL="457200" indent="-457200"/>
            <a:r>
              <a:rPr lang="en-US" sz="2000" smtClean="0">
                <a:solidFill>
                  <a:schemeClr val="tx1"/>
                </a:solidFill>
                <a:latin typeface="Arial" charset="0"/>
                <a:ea typeface="MS PGothic"/>
                <a:cs typeface="MS PGothic"/>
              </a:rPr>
              <a:t>Hence …</a:t>
            </a:r>
          </a:p>
          <a:p>
            <a:pPr marL="838200" lvl="1" indent="-381000"/>
            <a:r>
              <a:rPr lang="en-US" sz="1800" smtClean="0">
                <a:solidFill>
                  <a:schemeClr val="tx1"/>
                </a:solidFill>
                <a:latin typeface="Arial" charset="0"/>
                <a:ea typeface="MS PGothic"/>
                <a:cs typeface="Arial" charset="0"/>
              </a:rPr>
              <a:t>It is predictive only to the extent that the future will be comparable </a:t>
            </a:r>
            <a:br>
              <a:rPr lang="en-US" sz="1800" smtClean="0">
                <a:solidFill>
                  <a:schemeClr val="tx1"/>
                </a:solidFill>
                <a:latin typeface="Arial" charset="0"/>
                <a:ea typeface="MS PGothic"/>
                <a:cs typeface="Arial" charset="0"/>
              </a:rPr>
            </a:br>
            <a:r>
              <a:rPr lang="en-US" sz="1800" smtClean="0">
                <a:solidFill>
                  <a:schemeClr val="tx1"/>
                </a:solidFill>
                <a:latin typeface="Arial" charset="0"/>
                <a:ea typeface="MS PGothic"/>
                <a:cs typeface="Arial" charset="0"/>
              </a:rPr>
              <a:t>to that reference period</a:t>
            </a:r>
          </a:p>
          <a:p>
            <a:pPr marL="1257300" lvl="2" indent="-342900"/>
            <a:r>
              <a:rPr lang="en-US" sz="1600" smtClean="0">
                <a:solidFill>
                  <a:schemeClr val="tx1"/>
                </a:solidFill>
                <a:latin typeface="Arial" charset="0"/>
                <a:ea typeface="MS PGothic"/>
                <a:cs typeface="Arial" charset="0"/>
              </a:rPr>
              <a:t>It will not anticipate risk factors that did not show their effects during the reference period</a:t>
            </a:r>
          </a:p>
          <a:p>
            <a:pPr marL="1257300" lvl="2" indent="-342900"/>
            <a:r>
              <a:rPr lang="en-US" sz="1600" smtClean="0">
                <a:solidFill>
                  <a:schemeClr val="tx1"/>
                </a:solidFill>
                <a:latin typeface="Arial" charset="0"/>
                <a:ea typeface="MS PGothic"/>
                <a:cs typeface="Arial" charset="0"/>
              </a:rPr>
              <a:t>Estimating “exceptional” risks remains a step in the dark: the higher (hence, the more unusual) the risk level, the more arbitrary the model</a:t>
            </a:r>
          </a:p>
          <a:p>
            <a:pPr marL="1257300" lvl="2" indent="-342900"/>
            <a:r>
              <a:rPr lang="en-US" sz="1600" smtClean="0">
                <a:solidFill>
                  <a:schemeClr val="tx1"/>
                </a:solidFill>
                <a:latin typeface="Arial" charset="0"/>
                <a:ea typeface="MS PGothic"/>
                <a:cs typeface="Arial" charset="0"/>
              </a:rPr>
              <a:t>It could even be rather slow to adapt to new circumstances</a:t>
            </a:r>
          </a:p>
          <a:p>
            <a:pPr marL="838200" lvl="1" indent="-381000"/>
            <a:r>
              <a:rPr lang="en-US" sz="1800" smtClean="0">
                <a:latin typeface="Arial" charset="0"/>
                <a:ea typeface="MS PGothic"/>
                <a:cs typeface="Arial" charset="0"/>
                <a:sym typeface="Symbol" pitchFamily="18" charset="2"/>
              </a:rPr>
              <a:t>You should know</a:t>
            </a:r>
          </a:p>
          <a:p>
            <a:pPr marL="1257300" lvl="2" indent="-342900"/>
            <a:r>
              <a:rPr lang="en-US" sz="1600" smtClean="0">
                <a:latin typeface="Arial" charset="0"/>
                <a:ea typeface="MS PGothic"/>
                <a:cs typeface="Arial" charset="0"/>
                <a:sym typeface="Symbol" pitchFamily="18" charset="2"/>
              </a:rPr>
              <a:t>What the reference period is</a:t>
            </a:r>
          </a:p>
          <a:p>
            <a:pPr marL="1257300" lvl="2" indent="-342900"/>
            <a:r>
              <a:rPr lang="en-US" sz="1600" smtClean="0">
                <a:latin typeface="Arial" charset="0"/>
                <a:ea typeface="MS PGothic"/>
                <a:cs typeface="Arial" charset="0"/>
                <a:sym typeface="Symbol" pitchFamily="18" charset="2"/>
              </a:rPr>
              <a:t>How reliable the explanation is</a:t>
            </a:r>
          </a:p>
        </p:txBody>
      </p:sp>
      <p:sp>
        <p:nvSpPr>
          <p:cNvPr id="36866" name="Title 2"/>
          <p:cNvSpPr>
            <a:spLocks noGrp="1"/>
          </p:cNvSpPr>
          <p:nvPr>
            <p:ph type="title" idx="4294967295"/>
          </p:nvPr>
        </p:nvSpPr>
        <p:spPr/>
        <p:txBody>
          <a:bodyPr/>
          <a:lstStyle/>
          <a:p>
            <a:r>
              <a:rPr lang="en-US" smtClean="0">
                <a:latin typeface="Arial" charset="0"/>
                <a:ea typeface="MS PGothic"/>
              </a:rPr>
              <a:t>What are the limits of Risk Models?</a:t>
            </a:r>
          </a:p>
        </p:txBody>
      </p:sp>
      <p:sp>
        <p:nvSpPr>
          <p:cNvPr id="3686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FA5AD1C0-B48B-400E-8DFC-93C159D9F5B8}" type="slidenum">
              <a:rPr lang="en-US" sz="1000">
                <a:solidFill>
                  <a:srgbClr val="51626F"/>
                </a:solidFill>
              </a:rPr>
              <a:pPr/>
              <a:t>13</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1"/>
          <p:cNvSpPr>
            <a:spLocks noGrp="1"/>
          </p:cNvSpPr>
          <p:nvPr>
            <p:ph idx="4294967295"/>
          </p:nvPr>
        </p:nvSpPr>
        <p:spPr>
          <a:xfrm>
            <a:off x="533400" y="1219200"/>
            <a:ext cx="8229600" cy="5148263"/>
          </a:xfrm>
        </p:spPr>
        <p:txBody>
          <a:bodyPr/>
          <a:lstStyle/>
          <a:p>
            <a:pPr marL="457200" indent="-457200"/>
            <a:r>
              <a:rPr lang="en-US" sz="2000" b="1" smtClean="0">
                <a:solidFill>
                  <a:srgbClr val="3C589E"/>
                </a:solidFill>
                <a:latin typeface="Arial" charset="0"/>
                <a:ea typeface="MS PGothic"/>
                <a:cs typeface="MS PGothic"/>
              </a:rPr>
              <a:t>What is the reference period?</a:t>
            </a:r>
          </a:p>
          <a:p>
            <a:pPr marL="1257300" lvl="2" indent="-342900"/>
            <a:r>
              <a:rPr lang="en-US" sz="1600" smtClean="0">
                <a:latin typeface="Arial" charset="0"/>
                <a:ea typeface="MS PGothic"/>
                <a:cs typeface="Arial" charset="0"/>
                <a:sym typeface="Symbol" pitchFamily="18" charset="2"/>
              </a:rPr>
              <a:t>How much data is available?</a:t>
            </a:r>
          </a:p>
          <a:p>
            <a:pPr marL="1257300" lvl="2" indent="-342900"/>
            <a:r>
              <a:rPr lang="en-US" sz="1600" smtClean="0">
                <a:latin typeface="Arial" charset="0"/>
                <a:ea typeface="MS PGothic"/>
                <a:cs typeface="Arial" charset="0"/>
                <a:sym typeface="Symbol" pitchFamily="18" charset="2"/>
              </a:rPr>
              <a:t>Was available data reliable? Did one have to “correct” it?</a:t>
            </a:r>
          </a:p>
          <a:p>
            <a:pPr marL="1257300" lvl="2" indent="-342900"/>
            <a:r>
              <a:rPr lang="en-US" sz="1600" smtClean="0">
                <a:latin typeface="Arial" charset="0"/>
                <a:ea typeface="MS PGothic"/>
                <a:cs typeface="Arial" charset="0"/>
                <a:sym typeface="Symbol" pitchFamily="18" charset="2"/>
              </a:rPr>
              <a:t>What were the explanatory variables?</a:t>
            </a:r>
          </a:p>
          <a:p>
            <a:pPr marL="1257300" lvl="2" indent="-342900"/>
            <a:r>
              <a:rPr lang="en-US" sz="1600" smtClean="0">
                <a:latin typeface="Arial" charset="0"/>
                <a:ea typeface="MS PGothic"/>
                <a:cs typeface="Arial" charset="0"/>
                <a:sym typeface="Symbol" pitchFamily="18" charset="2"/>
              </a:rPr>
              <a:t>Was the data coherent with the modeled sector?</a:t>
            </a:r>
          </a:p>
          <a:p>
            <a:pPr marL="1257300" lvl="2" indent="-342900"/>
            <a:r>
              <a:rPr lang="en-US" sz="1600" smtClean="0">
                <a:latin typeface="Arial" charset="0"/>
                <a:ea typeface="MS PGothic"/>
                <a:cs typeface="Arial" charset="0"/>
                <a:sym typeface="Symbol" pitchFamily="18" charset="2"/>
              </a:rPr>
              <a:t>Was the available data up-to-date?</a:t>
            </a:r>
          </a:p>
          <a:p>
            <a:pPr marL="457200" indent="-457200"/>
            <a:r>
              <a:rPr lang="en-US" sz="2000" b="1" smtClean="0">
                <a:solidFill>
                  <a:srgbClr val="3C589E"/>
                </a:solidFill>
                <a:latin typeface="Arial" charset="0"/>
                <a:ea typeface="MS PGothic"/>
                <a:cs typeface="MS PGothic"/>
                <a:sym typeface="Symbol" pitchFamily="18" charset="2"/>
              </a:rPr>
              <a:t>How reliable is the model?</a:t>
            </a:r>
          </a:p>
          <a:p>
            <a:pPr marL="1257300" lvl="2" indent="-342900"/>
            <a:r>
              <a:rPr lang="en-US" sz="1600" smtClean="0">
                <a:latin typeface="Arial" charset="0"/>
                <a:ea typeface="MS PGothic"/>
                <a:cs typeface="Arial" charset="0"/>
                <a:sym typeface="Symbol" pitchFamily="18" charset="2"/>
              </a:rPr>
              <a:t>Performance indicators (R</a:t>
            </a:r>
            <a:r>
              <a:rPr lang="en-US" sz="1600" baseline="30000" smtClean="0">
                <a:latin typeface="Arial" charset="0"/>
                <a:ea typeface="MS PGothic"/>
                <a:cs typeface="Arial" charset="0"/>
                <a:sym typeface="Symbol" pitchFamily="18" charset="2"/>
              </a:rPr>
              <a:t>2</a:t>
            </a:r>
            <a:r>
              <a:rPr lang="en-US" sz="1600" smtClean="0">
                <a:latin typeface="Arial" charset="0"/>
                <a:ea typeface="MS PGothic"/>
                <a:cs typeface="Arial" charset="0"/>
                <a:sym typeface="Symbol" pitchFamily="18" charset="2"/>
              </a:rPr>
              <a:t>, Gini coefficient)</a:t>
            </a:r>
          </a:p>
          <a:p>
            <a:pPr marL="1257300" lvl="2" indent="-342900"/>
            <a:r>
              <a:rPr lang="en-US" sz="1600" smtClean="0">
                <a:latin typeface="Arial" charset="0"/>
                <a:ea typeface="MS PGothic"/>
                <a:cs typeface="Arial" charset="0"/>
                <a:sym typeface="Symbol" pitchFamily="18" charset="2"/>
              </a:rPr>
              <a:t>Has it been backtested?</a:t>
            </a:r>
          </a:p>
          <a:p>
            <a:pPr marL="1257300" lvl="2" indent="-342900"/>
            <a:r>
              <a:rPr lang="en-US" sz="1600" smtClean="0">
                <a:latin typeface="Arial" charset="0"/>
                <a:ea typeface="MS PGothic"/>
                <a:cs typeface="Arial" charset="0"/>
                <a:sym typeface="Symbol" pitchFamily="18" charset="2"/>
              </a:rPr>
              <a:t>Are there restrictions of use?</a:t>
            </a:r>
          </a:p>
          <a:p>
            <a:pPr marL="1257300" lvl="2" indent="-342900"/>
            <a:r>
              <a:rPr lang="en-US" sz="1600" smtClean="0">
                <a:latin typeface="Arial" charset="0"/>
                <a:ea typeface="MS PGothic"/>
                <a:cs typeface="Arial" charset="0"/>
                <a:sym typeface="Symbol" pitchFamily="18" charset="2"/>
              </a:rPr>
              <a:t>Are there margins of error?</a:t>
            </a:r>
          </a:p>
        </p:txBody>
      </p:sp>
      <p:sp>
        <p:nvSpPr>
          <p:cNvPr id="38914" name="Title 2"/>
          <p:cNvSpPr>
            <a:spLocks noGrp="1"/>
          </p:cNvSpPr>
          <p:nvPr>
            <p:ph type="title" idx="4294967295"/>
          </p:nvPr>
        </p:nvSpPr>
        <p:spPr/>
        <p:txBody>
          <a:bodyPr/>
          <a:lstStyle/>
          <a:p>
            <a:r>
              <a:rPr lang="en-US" smtClean="0">
                <a:latin typeface="Arial" charset="0"/>
                <a:ea typeface="MS PGothic"/>
              </a:rPr>
              <a:t>What is the reference period?</a:t>
            </a:r>
          </a:p>
        </p:txBody>
      </p:sp>
      <p:sp>
        <p:nvSpPr>
          <p:cNvPr id="3891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DA30026-6CAE-4F05-8ADE-0114014B4AA4}" type="slidenum">
              <a:rPr lang="en-US" sz="1000">
                <a:solidFill>
                  <a:srgbClr val="51626F"/>
                </a:solidFill>
              </a:rPr>
              <a:pPr/>
              <a:t>14</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1"/>
          <p:cNvSpPr>
            <a:spLocks noGrp="1"/>
          </p:cNvSpPr>
          <p:nvPr>
            <p:ph idx="4294967295"/>
          </p:nvPr>
        </p:nvSpPr>
        <p:spPr/>
        <p:txBody>
          <a:bodyPr/>
          <a:lstStyle/>
          <a:p>
            <a:pPr marL="457200" indent="-457200"/>
            <a:r>
              <a:rPr lang="en-US" sz="2000" b="1" smtClean="0">
                <a:solidFill>
                  <a:srgbClr val="3C589E"/>
                </a:solidFill>
                <a:latin typeface="Arial" charset="0"/>
                <a:ea typeface="MS PGothic"/>
                <a:cs typeface="MS PGothic"/>
              </a:rPr>
              <a:t>What is the Model Risk?</a:t>
            </a:r>
          </a:p>
          <a:p>
            <a:pPr marL="457200" indent="-457200"/>
            <a:r>
              <a:rPr lang="en-US" sz="2000" smtClean="0">
                <a:latin typeface="Arial" charset="0"/>
                <a:ea typeface="MS PGothic"/>
                <a:cs typeface="MS PGothic"/>
                <a:sym typeface="Symbol" pitchFamily="18" charset="2"/>
              </a:rPr>
              <a:t>Three types of Model Risk</a:t>
            </a:r>
          </a:p>
          <a:p>
            <a:pPr marL="838200" lvl="1" indent="-381000"/>
            <a:r>
              <a:rPr lang="en-US" sz="1800" smtClean="0">
                <a:latin typeface="Arial" charset="0"/>
                <a:ea typeface="MS PGothic"/>
                <a:cs typeface="Arial" charset="0"/>
                <a:sym typeface="Symbol" pitchFamily="18" charset="2"/>
              </a:rPr>
              <a:t>Unavoidable: The future will not be like the past</a:t>
            </a:r>
          </a:p>
          <a:p>
            <a:pPr marL="1257300" lvl="2" indent="-342900"/>
            <a:r>
              <a:rPr lang="en-US" sz="1600" smtClean="0">
                <a:latin typeface="Arial" charset="0"/>
                <a:ea typeface="MS PGothic"/>
                <a:cs typeface="Arial" charset="0"/>
                <a:sym typeface="Symbol" pitchFamily="18" charset="2"/>
              </a:rPr>
              <a:t>Something unprecedented occurs</a:t>
            </a:r>
          </a:p>
          <a:p>
            <a:pPr marL="1257300" lvl="2" indent="-342900"/>
            <a:r>
              <a:rPr lang="en-US" sz="1600" smtClean="0">
                <a:latin typeface="Arial" charset="0"/>
                <a:ea typeface="MS PGothic"/>
                <a:cs typeface="Arial" charset="0"/>
                <a:sym typeface="Symbol" pitchFamily="18" charset="2"/>
              </a:rPr>
              <a:t>Very difficult to mitigate  live with it</a:t>
            </a:r>
          </a:p>
          <a:p>
            <a:pPr marL="838200" lvl="1" indent="-381000"/>
            <a:r>
              <a:rPr lang="en-US" sz="1800" smtClean="0">
                <a:latin typeface="Arial" charset="0"/>
                <a:ea typeface="MS PGothic"/>
                <a:cs typeface="Arial" charset="0"/>
                <a:sym typeface="Symbol" pitchFamily="18" charset="2"/>
              </a:rPr>
              <a:t>Structural</a:t>
            </a:r>
          </a:p>
          <a:p>
            <a:pPr marL="1257300" lvl="2" indent="-342900"/>
            <a:r>
              <a:rPr lang="en-US" sz="1600" smtClean="0">
                <a:latin typeface="Arial" charset="0"/>
                <a:ea typeface="MS PGothic"/>
                <a:cs typeface="Arial" charset="0"/>
                <a:sym typeface="Symbol" pitchFamily="18" charset="2"/>
              </a:rPr>
              <a:t>Lack of good quality data</a:t>
            </a:r>
          </a:p>
          <a:p>
            <a:pPr marL="1257300" lvl="2" indent="-342900"/>
            <a:r>
              <a:rPr lang="en-US" sz="1600" smtClean="0">
                <a:latin typeface="Arial" charset="0"/>
                <a:ea typeface="MS PGothic"/>
                <a:cs typeface="Arial" charset="0"/>
                <a:sym typeface="Symbol" pitchFamily="18" charset="2"/>
              </a:rPr>
              <a:t>Numerical limitations …</a:t>
            </a:r>
          </a:p>
          <a:p>
            <a:pPr marL="1257300" lvl="2" indent="-342900"/>
            <a:r>
              <a:rPr lang="en-US" sz="1600" smtClean="0">
                <a:latin typeface="Arial" charset="0"/>
                <a:ea typeface="MS PGothic"/>
                <a:cs typeface="Arial" charset="0"/>
                <a:sym typeface="Symbol" pitchFamily="18" charset="2"/>
              </a:rPr>
              <a:t>Difficult to overcome but can be quantified</a:t>
            </a:r>
          </a:p>
          <a:p>
            <a:pPr marL="838200" lvl="1" indent="-381000"/>
            <a:r>
              <a:rPr lang="en-US" sz="1800" smtClean="0">
                <a:latin typeface="Arial" charset="0"/>
                <a:ea typeface="MS PGothic"/>
                <a:cs typeface="Arial" charset="0"/>
                <a:sym typeface="Symbol" pitchFamily="18" charset="2"/>
              </a:rPr>
              <a:t>Avoidable: The model could be better</a:t>
            </a:r>
          </a:p>
          <a:p>
            <a:pPr marL="1257300" lvl="2" indent="-342900"/>
            <a:r>
              <a:rPr lang="en-US" sz="1600" smtClean="0">
                <a:latin typeface="Arial" charset="0"/>
                <a:ea typeface="MS PGothic"/>
                <a:cs typeface="Arial" charset="0"/>
                <a:sym typeface="Symbol" pitchFamily="18" charset="2"/>
              </a:rPr>
              <a:t>It does not exploit available data to the full</a:t>
            </a:r>
          </a:p>
          <a:p>
            <a:pPr marL="1257300" lvl="2" indent="-342900"/>
            <a:r>
              <a:rPr lang="en-US" sz="1600" smtClean="0">
                <a:latin typeface="Arial" charset="0"/>
                <a:ea typeface="MS PGothic"/>
                <a:cs typeface="Arial" charset="0"/>
                <a:sym typeface="Symbol" pitchFamily="18" charset="2"/>
              </a:rPr>
              <a:t>It is not properly used</a:t>
            </a:r>
          </a:p>
          <a:p>
            <a:pPr marL="1257300" lvl="2" indent="-342900"/>
            <a:r>
              <a:rPr lang="en-US" sz="1600" smtClean="0">
                <a:latin typeface="Arial" charset="0"/>
                <a:ea typeface="MS PGothic"/>
                <a:cs typeface="Arial" charset="0"/>
                <a:sym typeface="Symbol" pitchFamily="18" charset="2"/>
              </a:rPr>
              <a:t>It is not properly implemented</a:t>
            </a:r>
          </a:p>
          <a:p>
            <a:pPr marL="1257300" lvl="2" indent="-342900"/>
            <a:r>
              <a:rPr lang="en-US" sz="1600" smtClean="0">
                <a:latin typeface="Arial" charset="0"/>
                <a:ea typeface="MS PGothic"/>
                <a:cs typeface="Arial" charset="0"/>
                <a:sym typeface="Symbol" pitchFamily="18" charset="2"/>
              </a:rPr>
              <a:t>That risk can be reduced (sometimes at a cost)</a:t>
            </a:r>
          </a:p>
        </p:txBody>
      </p:sp>
      <p:sp>
        <p:nvSpPr>
          <p:cNvPr id="40962" name="Title 2"/>
          <p:cNvSpPr>
            <a:spLocks noGrp="1"/>
          </p:cNvSpPr>
          <p:nvPr>
            <p:ph type="title" idx="4294967295"/>
          </p:nvPr>
        </p:nvSpPr>
        <p:spPr/>
        <p:txBody>
          <a:bodyPr/>
          <a:lstStyle/>
          <a:p>
            <a:r>
              <a:rPr lang="en-US" smtClean="0">
                <a:latin typeface="Arial" charset="0"/>
                <a:ea typeface="MS PGothic"/>
              </a:rPr>
              <a:t>Model Risk Indicators</a:t>
            </a:r>
          </a:p>
        </p:txBody>
      </p:sp>
      <p:sp>
        <p:nvSpPr>
          <p:cNvPr id="4096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C4B0C9EF-0584-456E-A6B7-B2AF335763BF}" type="slidenum">
              <a:rPr lang="en-US" sz="1000">
                <a:solidFill>
                  <a:srgbClr val="51626F"/>
                </a:solidFill>
              </a:rPr>
              <a:pPr/>
              <a:t>15</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4294967295"/>
          </p:nvPr>
        </p:nvSpPr>
        <p:spPr>
          <a:xfrm>
            <a:off x="533400" y="1219200"/>
            <a:ext cx="8359775" cy="4876800"/>
          </a:xfrm>
        </p:spPr>
        <p:txBody>
          <a:bodyPr/>
          <a:lstStyle/>
          <a:p>
            <a:pPr marL="457200" indent="-457200"/>
            <a:r>
              <a:rPr lang="en-US" sz="2000" b="1" smtClean="0">
                <a:solidFill>
                  <a:srgbClr val="3C589E"/>
                </a:solidFill>
                <a:latin typeface="Arial" charset="0"/>
                <a:ea typeface="MS PGothic"/>
                <a:cs typeface="MS PGothic"/>
              </a:rPr>
              <a:t>What is the level of Model Risk?</a:t>
            </a:r>
          </a:p>
          <a:p>
            <a:pPr marL="457200" indent="-457200"/>
            <a:r>
              <a:rPr lang="en-US" sz="2000" smtClean="0">
                <a:latin typeface="Arial" charset="0"/>
                <a:ea typeface="MS PGothic"/>
                <a:cs typeface="MS PGothic"/>
                <a:sym typeface="Symbol" pitchFamily="18" charset="2"/>
              </a:rPr>
              <a:t>Four indicators with three levels of severity (</a:t>
            </a:r>
            <a:r>
              <a:rPr lang="en-US" sz="2000" smtClean="0">
                <a:solidFill>
                  <a:srgbClr val="4FB808"/>
                </a:solidFill>
                <a:latin typeface="Arial" charset="0"/>
                <a:ea typeface="MS PGothic"/>
                <a:cs typeface="MS PGothic"/>
                <a:sym typeface="Symbol" pitchFamily="18" charset="2"/>
              </a:rPr>
              <a:t>low</a:t>
            </a:r>
            <a:r>
              <a:rPr lang="en-US" sz="2000" smtClean="0">
                <a:latin typeface="Arial" charset="0"/>
                <a:ea typeface="MS PGothic"/>
                <a:cs typeface="MS PGothic"/>
                <a:sym typeface="Symbol" pitchFamily="18" charset="2"/>
              </a:rPr>
              <a:t>, </a:t>
            </a:r>
            <a:r>
              <a:rPr lang="en-US" sz="2000" smtClean="0">
                <a:solidFill>
                  <a:srgbClr val="D0893C"/>
                </a:solidFill>
                <a:latin typeface="Arial" charset="0"/>
                <a:ea typeface="MS PGothic"/>
                <a:cs typeface="MS PGothic"/>
                <a:sym typeface="Symbol" pitchFamily="18" charset="2"/>
              </a:rPr>
              <a:t>medium</a:t>
            </a:r>
            <a:r>
              <a:rPr lang="en-US" sz="2000" smtClean="0">
                <a:latin typeface="Arial" charset="0"/>
                <a:ea typeface="MS PGothic"/>
                <a:cs typeface="MS PGothic"/>
                <a:sym typeface="Symbol" pitchFamily="18" charset="2"/>
              </a:rPr>
              <a:t>, </a:t>
            </a:r>
            <a:r>
              <a:rPr lang="en-US" sz="2000" smtClean="0">
                <a:solidFill>
                  <a:schemeClr val="accent1"/>
                </a:solidFill>
                <a:latin typeface="Arial" charset="0"/>
                <a:ea typeface="MS PGothic"/>
                <a:cs typeface="MS PGothic"/>
                <a:sym typeface="Symbol" pitchFamily="18" charset="2"/>
              </a:rPr>
              <a:t>high</a:t>
            </a:r>
            <a:r>
              <a:rPr lang="en-US" sz="2000" smtClean="0">
                <a:latin typeface="Arial" charset="0"/>
                <a:ea typeface="MS PGothic"/>
                <a:cs typeface="MS PGothic"/>
                <a:sym typeface="Symbol" pitchFamily="18" charset="2"/>
              </a:rPr>
              <a:t>)</a:t>
            </a:r>
          </a:p>
          <a:p>
            <a:pPr marL="838200" lvl="1" indent="-381000"/>
            <a:r>
              <a:rPr lang="en-US" sz="1800" smtClean="0">
                <a:latin typeface="Arial" charset="0"/>
                <a:ea typeface="MS PGothic"/>
                <a:cs typeface="Arial" charset="0"/>
                <a:sym typeface="Symbol" pitchFamily="18" charset="2"/>
              </a:rPr>
              <a:t>Avoidable risk</a:t>
            </a:r>
          </a:p>
          <a:p>
            <a:pPr marL="1143000" lvl="2" indent="-228600"/>
            <a:r>
              <a:rPr lang="en-US" sz="1600" u="sng" smtClean="0">
                <a:latin typeface="Arial" charset="0"/>
                <a:ea typeface="MS PGothic"/>
                <a:cs typeface="Arial" charset="0"/>
                <a:sym typeface="Symbol" pitchFamily="18" charset="2"/>
              </a:rPr>
              <a:t>Methodological</a:t>
            </a:r>
            <a:r>
              <a:rPr lang="en-US" sz="1600" smtClean="0">
                <a:latin typeface="Arial" charset="0"/>
                <a:ea typeface="MS PGothic"/>
                <a:cs typeface="Arial" charset="0"/>
                <a:sym typeface="Symbol" pitchFamily="18" charset="2"/>
              </a:rPr>
              <a:t>: In line with best practices? Improvements possible? Sufficiently conservative?</a:t>
            </a:r>
          </a:p>
          <a:p>
            <a:pPr marL="1143000" lvl="2" indent="-228600"/>
            <a:r>
              <a:rPr lang="en-US" sz="1600" u="sng" smtClean="0">
                <a:latin typeface="Arial" charset="0"/>
                <a:ea typeface="MS PGothic"/>
                <a:cs typeface="Arial" charset="0"/>
                <a:sym typeface="Symbol" pitchFamily="18" charset="2"/>
              </a:rPr>
              <a:t>Operational</a:t>
            </a:r>
            <a:r>
              <a:rPr lang="en-US" sz="1600" smtClean="0">
                <a:latin typeface="Arial" charset="0"/>
                <a:ea typeface="MS PGothic"/>
                <a:cs typeface="Arial" charset="0"/>
                <a:sym typeface="Symbol" pitchFamily="18" charset="2"/>
              </a:rPr>
              <a:t>: Correctly implemented? Adequately operated?</a:t>
            </a:r>
          </a:p>
          <a:p>
            <a:pPr marL="838200" lvl="1" indent="-381000"/>
            <a:r>
              <a:rPr lang="en-US" sz="1800" smtClean="0">
                <a:latin typeface="Arial" charset="0"/>
                <a:ea typeface="MS PGothic"/>
                <a:cs typeface="Arial" charset="0"/>
                <a:sym typeface="Symbol" pitchFamily="18" charset="2"/>
              </a:rPr>
              <a:t>Structural risk</a:t>
            </a:r>
          </a:p>
          <a:p>
            <a:pPr marL="1143000" lvl="2" indent="-228600"/>
            <a:r>
              <a:rPr lang="en-US" sz="1600" u="sng" smtClean="0">
                <a:latin typeface="Arial" charset="0"/>
                <a:ea typeface="MS PGothic"/>
                <a:cs typeface="Arial" charset="0"/>
                <a:sym typeface="Symbol" pitchFamily="18" charset="2"/>
              </a:rPr>
              <a:t>Reliability</a:t>
            </a:r>
            <a:r>
              <a:rPr lang="en-US" sz="1600" smtClean="0">
                <a:latin typeface="Arial" charset="0"/>
                <a:ea typeface="MS PGothic"/>
                <a:cs typeface="Arial" charset="0"/>
                <a:sym typeface="Symbol" pitchFamily="18" charset="2"/>
              </a:rPr>
              <a:t>: length of reference period, statistical significance of the results</a:t>
            </a:r>
          </a:p>
          <a:p>
            <a:pPr marL="838200" lvl="1" indent="-381000"/>
            <a:r>
              <a:rPr lang="en-US" sz="1800" smtClean="0">
                <a:latin typeface="Arial" charset="0"/>
                <a:ea typeface="MS PGothic"/>
                <a:cs typeface="Arial" charset="0"/>
                <a:sym typeface="Symbol" pitchFamily="18" charset="2"/>
              </a:rPr>
              <a:t>Unavoidable risk</a:t>
            </a:r>
          </a:p>
          <a:p>
            <a:pPr marL="1143000" lvl="2" indent="-228600"/>
            <a:r>
              <a:rPr lang="en-US" sz="1600" u="sng" smtClean="0">
                <a:latin typeface="Arial" charset="0"/>
                <a:ea typeface="MS PGothic"/>
                <a:cs typeface="Arial" charset="0"/>
                <a:sym typeface="Symbol" pitchFamily="18" charset="2"/>
              </a:rPr>
              <a:t>Stress Test:</a:t>
            </a:r>
            <a:r>
              <a:rPr lang="en-US" sz="1600" smtClean="0">
                <a:latin typeface="Arial" charset="0"/>
                <a:ea typeface="MS PGothic"/>
                <a:cs typeface="Arial" charset="0"/>
                <a:sym typeface="Symbol" pitchFamily="18" charset="2"/>
              </a:rPr>
              <a:t>: can one conceive a situation where model problems would cost x mios, xx mios, xxx mios?</a:t>
            </a:r>
          </a:p>
          <a:p>
            <a:pPr marL="1143000" lvl="2" indent="-228600"/>
            <a:r>
              <a:rPr lang="en-US" sz="1600" smtClean="0">
                <a:latin typeface="Arial" charset="0"/>
                <a:ea typeface="MS PGothic"/>
                <a:cs typeface="Arial" charset="0"/>
                <a:sym typeface="Symbol" pitchFamily="18" charset="2"/>
              </a:rPr>
              <a:t>Ex: you would have to recalibrate your PD model and the impact would be up to 1 bios Eur in RWA</a:t>
            </a:r>
          </a:p>
          <a:p>
            <a:pPr marL="1143000" lvl="2" indent="-228600">
              <a:buSzTx/>
              <a:buFont typeface="Symbol" pitchFamily="18" charset="2"/>
              <a:buChar char="Þ"/>
            </a:pPr>
            <a:r>
              <a:rPr lang="en-US" sz="1600" smtClean="0">
                <a:latin typeface="Arial" charset="0"/>
                <a:ea typeface="MS PGothic"/>
                <a:cs typeface="Arial" charset="0"/>
                <a:sym typeface="Symbol" pitchFamily="18" charset="2"/>
              </a:rPr>
              <a:t> Focus on the impact in absolute terms</a:t>
            </a:r>
          </a:p>
        </p:txBody>
      </p:sp>
      <p:sp>
        <p:nvSpPr>
          <p:cNvPr id="43010" name="Title 2"/>
          <p:cNvSpPr>
            <a:spLocks noGrp="1"/>
          </p:cNvSpPr>
          <p:nvPr>
            <p:ph type="title" idx="4294967295"/>
          </p:nvPr>
        </p:nvSpPr>
        <p:spPr/>
        <p:txBody>
          <a:bodyPr/>
          <a:lstStyle/>
          <a:p>
            <a:r>
              <a:rPr lang="en-US" smtClean="0">
                <a:latin typeface="Arial" charset="0"/>
                <a:ea typeface="MS PGothic"/>
              </a:rPr>
              <a:t>Model Risk Indicators</a:t>
            </a:r>
          </a:p>
        </p:txBody>
      </p:sp>
      <p:sp>
        <p:nvSpPr>
          <p:cNvPr id="43011"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FE517096-CB64-4B0F-9D5D-A2CB4CCD647F}" type="slidenum">
              <a:rPr lang="en-US" sz="1000">
                <a:solidFill>
                  <a:srgbClr val="51626F"/>
                </a:solidFill>
              </a:rPr>
              <a:pPr/>
              <a:t>16</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1"/>
          <p:cNvSpPr>
            <a:spLocks noGrp="1"/>
          </p:cNvSpPr>
          <p:nvPr>
            <p:ph idx="4294967295"/>
          </p:nvPr>
        </p:nvSpPr>
        <p:spPr>
          <a:xfrm>
            <a:off x="533400" y="1219200"/>
            <a:ext cx="8359775" cy="4876800"/>
          </a:xfrm>
        </p:spPr>
        <p:txBody>
          <a:bodyPr/>
          <a:lstStyle/>
          <a:p>
            <a:pPr marL="457200" indent="-457200"/>
            <a:r>
              <a:rPr lang="en-US" sz="2000" b="1" smtClean="0">
                <a:solidFill>
                  <a:srgbClr val="3C589E"/>
                </a:solidFill>
                <a:latin typeface="Arial" charset="0"/>
                <a:ea typeface="MS PGothic"/>
                <a:cs typeface="MS PGothic"/>
                <a:sym typeface="Symbol" pitchFamily="18" charset="2"/>
              </a:rPr>
              <a:t>Example: LGD Model for Countries</a:t>
            </a:r>
            <a:r>
              <a:rPr lang="en-US" sz="1800" b="1" smtClean="0">
                <a:latin typeface="Arial" charset="0"/>
                <a:ea typeface="MS PGothic"/>
                <a:cs typeface="MS PGothic"/>
                <a:sym typeface="Symbol" pitchFamily="18" charset="2"/>
              </a:rPr>
              <a:t> </a:t>
            </a:r>
          </a:p>
          <a:p>
            <a:pPr marL="457200" indent="-457200"/>
            <a:r>
              <a:rPr lang="en-US" sz="1800" smtClean="0">
                <a:latin typeface="Arial" charset="0"/>
                <a:ea typeface="MS PGothic"/>
                <a:cs typeface="MS PGothic"/>
                <a:sym typeface="Symbol" pitchFamily="18" charset="2"/>
              </a:rPr>
              <a:t>Perimeter: central states, central banks, export credit agencies, embassies and the debtors whose obligations are guaranteed by a central state.</a:t>
            </a:r>
          </a:p>
          <a:p>
            <a:pPr marL="838200" lvl="1" indent="-381000"/>
            <a:r>
              <a:rPr lang="en-US" sz="1600" smtClean="0">
                <a:latin typeface="Arial" charset="0"/>
                <a:ea typeface="MS PGothic"/>
                <a:cs typeface="Arial" charset="0"/>
                <a:sym typeface="Symbol" pitchFamily="18" charset="2"/>
              </a:rPr>
              <a:t>386 issuers	EAD: 7G€	RWA: 2,5G £	Avg PD:8bp	Avg LGD:40%</a:t>
            </a:r>
          </a:p>
          <a:p>
            <a:pPr marL="457200" indent="-457200"/>
            <a:r>
              <a:rPr lang="en-US" sz="1800" smtClean="0">
                <a:latin typeface="Arial" charset="0"/>
                <a:ea typeface="MS PGothic"/>
                <a:cs typeface="MS PGothic"/>
                <a:sym typeface="Symbol" pitchFamily="18" charset="2"/>
              </a:rPr>
              <a:t>Estimate of the LGD in case of default during the coming year.</a:t>
            </a:r>
          </a:p>
          <a:p>
            <a:pPr marL="838200" lvl="1" indent="-381000"/>
            <a:r>
              <a:rPr lang="en-US" sz="1600" smtClean="0">
                <a:latin typeface="Arial" charset="0"/>
                <a:ea typeface="MS PGothic"/>
                <a:cs typeface="Arial" charset="0"/>
                <a:sym typeface="Symbol" pitchFamily="18" charset="2"/>
              </a:rPr>
              <a:t>LGD are grouped by multiples of 5%</a:t>
            </a:r>
          </a:p>
          <a:p>
            <a:pPr marL="457200" indent="-457200"/>
            <a:r>
              <a:rPr lang="en-US" sz="1800" smtClean="0">
                <a:latin typeface="Arial" charset="0"/>
                <a:ea typeface="MS PGothic"/>
                <a:cs typeface="MS PGothic"/>
                <a:sym typeface="Symbol" pitchFamily="18" charset="2"/>
              </a:rPr>
              <a:t>Reference Period: 1998 – 2006</a:t>
            </a:r>
            <a:br>
              <a:rPr lang="en-US" sz="1800" smtClean="0">
                <a:latin typeface="Arial" charset="0"/>
                <a:ea typeface="MS PGothic"/>
                <a:cs typeface="MS PGothic"/>
                <a:sym typeface="Symbol" pitchFamily="18" charset="2"/>
              </a:rPr>
            </a:br>
            <a:r>
              <a:rPr lang="en-US" sz="1800" smtClean="0">
                <a:latin typeface="Arial" charset="0"/>
                <a:ea typeface="MS PGothic"/>
                <a:cs typeface="MS PGothic"/>
                <a:sym typeface="Symbol" pitchFamily="18" charset="2"/>
              </a:rPr>
              <a:t>	8 default cases</a:t>
            </a:r>
          </a:p>
          <a:p>
            <a:pPr marL="457200" indent="-457200"/>
            <a:r>
              <a:rPr lang="en-US" sz="1800" smtClean="0">
                <a:latin typeface="Arial" charset="0"/>
                <a:ea typeface="MS PGothic"/>
                <a:cs typeface="MS PGothic"/>
                <a:sym typeface="Symbol" pitchFamily="18" charset="2"/>
              </a:rPr>
              <a:t>2 more defaults since then</a:t>
            </a:r>
          </a:p>
          <a:p>
            <a:pPr marL="457200" indent="-457200"/>
            <a:r>
              <a:rPr lang="en-US" sz="1800" smtClean="0">
                <a:latin typeface="Arial" charset="0"/>
                <a:ea typeface="MS PGothic"/>
                <a:cs typeface="MS PGothic"/>
                <a:sym typeface="Symbol" pitchFamily="18" charset="2"/>
              </a:rPr>
              <a:t>Main explanatory factors: </a:t>
            </a:r>
            <a:r>
              <a:rPr lang="en-US" sz="1600" smtClean="0">
                <a:latin typeface="Arial" charset="0"/>
                <a:ea typeface="MS PGothic"/>
                <a:cs typeface="MS PGothic"/>
                <a:sym typeface="Symbol" pitchFamily="18" charset="2"/>
              </a:rPr>
              <a:t>GDP (33%), External Balance (27%), Rating (11%)</a:t>
            </a:r>
          </a:p>
        </p:txBody>
      </p:sp>
      <p:sp>
        <p:nvSpPr>
          <p:cNvPr id="45058" name="Title 2"/>
          <p:cNvSpPr>
            <a:spLocks noGrp="1"/>
          </p:cNvSpPr>
          <p:nvPr>
            <p:ph type="title" idx="4294967295"/>
          </p:nvPr>
        </p:nvSpPr>
        <p:spPr/>
        <p:txBody>
          <a:bodyPr/>
          <a:lstStyle/>
          <a:p>
            <a:r>
              <a:rPr lang="en-US" smtClean="0">
                <a:latin typeface="Arial" charset="0"/>
                <a:ea typeface="MS PGothic"/>
              </a:rPr>
              <a:t>How to communicate about models</a:t>
            </a:r>
          </a:p>
        </p:txBody>
      </p:sp>
      <p:sp>
        <p:nvSpPr>
          <p:cNvPr id="45059"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8C3DE636-67E6-4E3F-8B22-36DFFEE6C5C2}" type="slidenum">
              <a:rPr lang="en-US" sz="1000">
                <a:solidFill>
                  <a:srgbClr val="51626F"/>
                </a:solidFill>
              </a:rPr>
              <a:pPr/>
              <a:t>17</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4294967295"/>
          </p:nvPr>
        </p:nvSpPr>
        <p:spPr>
          <a:xfrm>
            <a:off x="533400" y="1219200"/>
            <a:ext cx="8359775" cy="4876800"/>
          </a:xfrm>
        </p:spPr>
        <p:txBody>
          <a:bodyPr/>
          <a:lstStyle/>
          <a:p>
            <a:pPr marL="457200" indent="-457200"/>
            <a:r>
              <a:rPr lang="en-US" sz="2000" b="1" smtClean="0">
                <a:solidFill>
                  <a:srgbClr val="3C589E"/>
                </a:solidFill>
                <a:latin typeface="Arial" charset="0"/>
                <a:ea typeface="MS PGothic"/>
                <a:cs typeface="MS PGothic"/>
                <a:sym typeface="Symbol" pitchFamily="18" charset="2"/>
              </a:rPr>
              <a:t>Example: LGD Model for Countries</a:t>
            </a:r>
            <a:r>
              <a:rPr lang="en-US" sz="1800" b="1" smtClean="0">
                <a:latin typeface="Arial" charset="0"/>
                <a:ea typeface="MS PGothic"/>
                <a:cs typeface="MS PGothic"/>
                <a:sym typeface="Symbol" pitchFamily="18" charset="2"/>
              </a:rPr>
              <a:t> </a:t>
            </a:r>
          </a:p>
          <a:p>
            <a:pPr marL="457200" indent="-457200"/>
            <a:r>
              <a:rPr lang="en-US" sz="1800" smtClean="0">
                <a:latin typeface="Arial" charset="0"/>
                <a:ea typeface="MS PGothic"/>
                <a:cs typeface="MS PGothic"/>
                <a:sym typeface="Symbol" pitchFamily="18" charset="2"/>
              </a:rPr>
              <a:t>Validation history:</a:t>
            </a:r>
          </a:p>
          <a:p>
            <a:pPr marL="838200" lvl="1" indent="-381000"/>
            <a:r>
              <a:rPr lang="en-US" sz="1600" smtClean="0">
                <a:latin typeface="Arial" charset="0"/>
                <a:ea typeface="MS PGothic"/>
                <a:cs typeface="Arial" charset="0"/>
                <a:sym typeface="Symbol" pitchFamily="18" charset="2"/>
              </a:rPr>
              <a:t>Methodology: June 2007			Implementation: Jan 2008</a:t>
            </a:r>
          </a:p>
          <a:p>
            <a:pPr marL="838200" lvl="1" indent="-381000"/>
            <a:r>
              <a:rPr lang="en-US" sz="1600" smtClean="0">
                <a:latin typeface="Arial" charset="0"/>
                <a:ea typeface="MS PGothic"/>
                <a:cs typeface="Arial" charset="0"/>
                <a:sym typeface="Symbol" pitchFamily="18" charset="2"/>
              </a:rPr>
              <a:t>Annual BT since 2008 (last: 2011)	Annual use test since 2008 (last 2012) </a:t>
            </a:r>
          </a:p>
          <a:p>
            <a:pPr marL="457200" indent="-457200"/>
            <a:r>
              <a:rPr lang="en-US" sz="1800" smtClean="0">
                <a:latin typeface="Arial" charset="0"/>
                <a:ea typeface="MS PGothic"/>
                <a:cs typeface="MS PGothic"/>
                <a:sym typeface="Symbol" pitchFamily="18" charset="2"/>
              </a:rPr>
              <a:t>Model Risk</a:t>
            </a:r>
          </a:p>
          <a:p>
            <a:pPr marL="1143000" lvl="2" indent="-228600"/>
            <a:r>
              <a:rPr lang="en-US" sz="1400" smtClean="0">
                <a:latin typeface="Arial" charset="0"/>
                <a:ea typeface="MS PGothic"/>
                <a:cs typeface="Arial" charset="0"/>
                <a:sym typeface="Symbol" pitchFamily="18" charset="2"/>
              </a:rPr>
              <a:t>Methodological: </a:t>
            </a:r>
            <a:r>
              <a:rPr lang="en-US" sz="1400" b="1" smtClean="0">
                <a:solidFill>
                  <a:srgbClr val="4FB808"/>
                </a:solidFill>
                <a:latin typeface="Arial" charset="0"/>
                <a:ea typeface="MS PGothic"/>
                <a:cs typeface="Arial" charset="0"/>
                <a:sym typeface="Symbol" pitchFamily="18" charset="2"/>
              </a:rPr>
              <a:t>Low</a:t>
            </a:r>
            <a:r>
              <a:rPr lang="en-US" sz="1400" smtClean="0">
                <a:solidFill>
                  <a:schemeClr val="tx1"/>
                </a:solidFill>
                <a:latin typeface="Arial" charset="0"/>
                <a:ea typeface="MS PGothic"/>
                <a:cs typeface="Arial" charset="0"/>
                <a:sym typeface="Symbol" pitchFamily="18" charset="2"/>
              </a:rPr>
              <a:t> Market standard method, conservative calibration </a:t>
            </a:r>
            <a:br>
              <a:rPr lang="en-US" sz="1400" smtClean="0">
                <a:solidFill>
                  <a:schemeClr val="tx1"/>
                </a:solidFill>
                <a:latin typeface="Arial" charset="0"/>
                <a:ea typeface="MS PGothic"/>
                <a:cs typeface="Arial" charset="0"/>
                <a:sym typeface="Symbol" pitchFamily="18" charset="2"/>
              </a:rPr>
            </a:br>
            <a:r>
              <a:rPr lang="en-US" sz="1400" smtClean="0">
                <a:solidFill>
                  <a:schemeClr val="tx1"/>
                </a:solidFill>
                <a:latin typeface="Arial" charset="0"/>
                <a:ea typeface="MS PGothic"/>
                <a:cs typeface="Arial" charset="0"/>
                <a:sym typeface="Symbol" pitchFamily="18" charset="2"/>
              </a:rPr>
              <a:t>(45% on average vs 30% observed)</a:t>
            </a:r>
          </a:p>
          <a:p>
            <a:pPr marL="1143000" lvl="2" indent="-228600"/>
            <a:r>
              <a:rPr lang="en-US" sz="1400" smtClean="0">
                <a:latin typeface="Arial" charset="0"/>
                <a:ea typeface="MS PGothic"/>
                <a:cs typeface="Arial" charset="0"/>
                <a:sym typeface="Symbol" pitchFamily="18" charset="2"/>
              </a:rPr>
              <a:t>Operational: </a:t>
            </a:r>
            <a:r>
              <a:rPr lang="en-US" sz="1400" b="1" smtClean="0">
                <a:solidFill>
                  <a:srgbClr val="4FB808"/>
                </a:solidFill>
                <a:latin typeface="Arial" charset="0"/>
                <a:ea typeface="MS PGothic"/>
                <a:cs typeface="Arial" charset="0"/>
                <a:sym typeface="Symbol" pitchFamily="18" charset="2"/>
              </a:rPr>
              <a:t>Low</a:t>
            </a:r>
          </a:p>
          <a:p>
            <a:pPr marL="1143000" lvl="2" indent="-228600"/>
            <a:r>
              <a:rPr lang="en-US" sz="1400" smtClean="0">
                <a:latin typeface="Arial" charset="0"/>
                <a:ea typeface="MS PGothic"/>
                <a:cs typeface="Arial" charset="0"/>
                <a:sym typeface="Symbol" pitchFamily="18" charset="2"/>
              </a:rPr>
              <a:t>Reliability: </a:t>
            </a:r>
            <a:r>
              <a:rPr lang="en-US" sz="1400" b="1" smtClean="0">
                <a:solidFill>
                  <a:schemeClr val="accent1"/>
                </a:solidFill>
                <a:latin typeface="Arial" charset="0"/>
                <a:ea typeface="MS PGothic"/>
                <a:cs typeface="Arial" charset="0"/>
                <a:sym typeface="Symbol" pitchFamily="18" charset="2"/>
              </a:rPr>
              <a:t>High</a:t>
            </a:r>
            <a:r>
              <a:rPr lang="en-US" sz="1400" smtClean="0">
                <a:solidFill>
                  <a:schemeClr val="tx1"/>
                </a:solidFill>
                <a:latin typeface="Arial" charset="0"/>
                <a:ea typeface="MS PGothic"/>
                <a:cs typeface="Arial" charset="0"/>
                <a:sym typeface="Symbol" pitchFamily="18" charset="2"/>
              </a:rPr>
              <a:t> Mostly expert model given the lack of data.</a:t>
            </a:r>
            <a:endParaRPr lang="en-US" sz="1400" smtClean="0">
              <a:solidFill>
                <a:srgbClr val="4FB808"/>
              </a:solidFill>
              <a:latin typeface="Arial" charset="0"/>
              <a:ea typeface="MS PGothic"/>
              <a:cs typeface="Arial" charset="0"/>
              <a:sym typeface="Symbol" pitchFamily="18" charset="2"/>
            </a:endParaRPr>
          </a:p>
          <a:p>
            <a:pPr marL="1143000" lvl="2" indent="-228600"/>
            <a:r>
              <a:rPr lang="en-US" sz="1400" smtClean="0">
                <a:latin typeface="Arial" charset="0"/>
                <a:ea typeface="MS PGothic"/>
                <a:cs typeface="Arial" charset="0"/>
                <a:sym typeface="Symbol" pitchFamily="18" charset="2"/>
              </a:rPr>
              <a:t>Stress Test: </a:t>
            </a:r>
            <a:r>
              <a:rPr lang="en-US" sz="1400" b="1" smtClean="0">
                <a:solidFill>
                  <a:schemeClr val="accent2"/>
                </a:solidFill>
                <a:latin typeface="Arial" charset="0"/>
                <a:ea typeface="MS PGothic"/>
                <a:cs typeface="Arial" charset="0"/>
                <a:sym typeface="Symbol" pitchFamily="18" charset="2"/>
              </a:rPr>
              <a:t>Medium</a:t>
            </a:r>
            <a:r>
              <a:rPr lang="en-US" sz="1400" smtClean="0">
                <a:solidFill>
                  <a:schemeClr val="tx1"/>
                </a:solidFill>
                <a:latin typeface="Arial" charset="0"/>
                <a:ea typeface="MS PGothic"/>
                <a:cs typeface="Arial" charset="0"/>
                <a:sym typeface="Symbol" pitchFamily="18" charset="2"/>
              </a:rPr>
              <a:t> Given the lack of data, regulators could enforce a standard value. 60% would cause an increase of RWA of 1,25G£ </a:t>
            </a:r>
            <a:endParaRPr lang="en-US" sz="1400" smtClean="0">
              <a:solidFill>
                <a:srgbClr val="4FB808"/>
              </a:solidFill>
              <a:latin typeface="Arial" charset="0"/>
              <a:ea typeface="MS PGothic"/>
              <a:cs typeface="Arial" charset="0"/>
              <a:sym typeface="Symbol" pitchFamily="18" charset="2"/>
            </a:endParaRPr>
          </a:p>
          <a:p>
            <a:pPr marL="457200" indent="-457200"/>
            <a:r>
              <a:rPr lang="en-US" sz="1800" smtClean="0">
                <a:latin typeface="Arial" charset="0"/>
                <a:ea typeface="MS PGothic"/>
                <a:cs typeface="MS PGothic"/>
                <a:sym typeface="Symbol" pitchFamily="18" charset="2"/>
              </a:rPr>
              <a:t>Comments:</a:t>
            </a:r>
          </a:p>
          <a:p>
            <a:pPr marL="838200" lvl="1" indent="-381000"/>
            <a:r>
              <a:rPr lang="en-US" sz="1600" smtClean="0">
                <a:latin typeface="Arial" charset="0"/>
                <a:ea typeface="MS PGothic"/>
                <a:cs typeface="Arial" charset="0"/>
                <a:sym typeface="Symbol" pitchFamily="18" charset="2"/>
              </a:rPr>
              <a:t>Expert model whose validity cannot be tested because of a lack of data.</a:t>
            </a:r>
          </a:p>
          <a:p>
            <a:pPr marL="838200" lvl="1" indent="-381000"/>
            <a:r>
              <a:rPr lang="en-US" sz="1600" smtClean="0">
                <a:latin typeface="Arial" charset="0"/>
                <a:ea typeface="MS PGothic"/>
                <a:cs typeface="Arial" charset="0"/>
                <a:sym typeface="Symbol" pitchFamily="18" charset="2"/>
              </a:rPr>
              <a:t>Data is in general of Year-2</a:t>
            </a:r>
          </a:p>
          <a:p>
            <a:pPr marL="838200" lvl="1" indent="-381000"/>
            <a:r>
              <a:rPr lang="en-US" sz="1600" smtClean="0">
                <a:latin typeface="Arial" charset="0"/>
                <a:ea typeface="MS PGothic"/>
                <a:cs typeface="Arial" charset="0"/>
                <a:sym typeface="Symbol" pitchFamily="18" charset="2"/>
              </a:rPr>
              <a:t>Model aims to be good “on average” but is not very good on a case by case basis</a:t>
            </a:r>
          </a:p>
        </p:txBody>
      </p:sp>
      <p:sp>
        <p:nvSpPr>
          <p:cNvPr id="47106" name="Title 2"/>
          <p:cNvSpPr>
            <a:spLocks noGrp="1"/>
          </p:cNvSpPr>
          <p:nvPr>
            <p:ph type="title" idx="4294967295"/>
          </p:nvPr>
        </p:nvSpPr>
        <p:spPr/>
        <p:txBody>
          <a:bodyPr/>
          <a:lstStyle/>
          <a:p>
            <a:r>
              <a:rPr lang="en-US" smtClean="0">
                <a:latin typeface="Arial" charset="0"/>
                <a:ea typeface="MS PGothic"/>
              </a:rPr>
              <a:t>How to communicate about models</a:t>
            </a:r>
          </a:p>
        </p:txBody>
      </p:sp>
      <p:sp>
        <p:nvSpPr>
          <p:cNvPr id="4710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FE959700-0535-4FCF-8E0E-796196EE584E}" type="slidenum">
              <a:rPr lang="en-US" sz="1000">
                <a:solidFill>
                  <a:srgbClr val="51626F"/>
                </a:solidFill>
              </a:rPr>
              <a:pPr/>
              <a:t>18</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1"/>
          <p:cNvSpPr>
            <a:spLocks noGrp="1"/>
          </p:cNvSpPr>
          <p:nvPr>
            <p:ph idx="4294967295"/>
          </p:nvPr>
        </p:nvSpPr>
        <p:spPr>
          <a:xfrm>
            <a:off x="533400" y="1219200"/>
            <a:ext cx="8359775" cy="4876800"/>
          </a:xfrm>
        </p:spPr>
        <p:txBody>
          <a:bodyPr/>
          <a:lstStyle/>
          <a:p>
            <a:pPr marL="457200" indent="-457200"/>
            <a:r>
              <a:rPr lang="en-US" sz="1800" smtClean="0">
                <a:latin typeface="Arial" charset="0"/>
                <a:ea typeface="MS PGothic"/>
                <a:cs typeface="MS PGothic"/>
              </a:rPr>
              <a:t>BIS published in 2008 a report</a:t>
            </a:r>
            <a:r>
              <a:rPr lang="en-US" sz="1800" baseline="30000" smtClean="0">
                <a:latin typeface="Arial" charset="0"/>
                <a:ea typeface="MS PGothic"/>
                <a:cs typeface="MS PGothic"/>
              </a:rPr>
              <a:t>1</a:t>
            </a:r>
            <a:r>
              <a:rPr lang="en-US" sz="1800" smtClean="0">
                <a:latin typeface="Arial" charset="0"/>
                <a:ea typeface="MS PGothic"/>
                <a:cs typeface="MS PGothic"/>
              </a:rPr>
              <a:t> analyzing the reasons why Rating Agencies failed to estimate the risks of Structured Products correctly. They presented three main conclusions regarding modeling issues:</a:t>
            </a:r>
          </a:p>
          <a:p>
            <a:pPr marL="838200" lvl="1" indent="-381000"/>
            <a:r>
              <a:rPr lang="en-US" sz="1600" smtClean="0">
                <a:latin typeface="Arial" charset="0"/>
                <a:ea typeface="MS PGothic"/>
                <a:cs typeface="Arial" charset="0"/>
              </a:rPr>
              <a:t>Agencies had largely underestimated what could be an extreme decrease </a:t>
            </a:r>
            <a:br>
              <a:rPr lang="en-US" sz="1600" smtClean="0">
                <a:latin typeface="Arial" charset="0"/>
                <a:ea typeface="MS PGothic"/>
                <a:cs typeface="Arial" charset="0"/>
              </a:rPr>
            </a:br>
            <a:r>
              <a:rPr lang="en-US" sz="1600" smtClean="0">
                <a:latin typeface="Arial" charset="0"/>
                <a:ea typeface="MS PGothic"/>
                <a:cs typeface="Arial" charset="0"/>
              </a:rPr>
              <a:t>of the housing prices</a:t>
            </a:r>
          </a:p>
          <a:p>
            <a:pPr marL="838200" lvl="1" indent="-381000"/>
            <a:r>
              <a:rPr lang="en-US" sz="1600" smtClean="0">
                <a:latin typeface="Arial" charset="0"/>
                <a:ea typeface="MS PGothic"/>
                <a:cs typeface="Arial" charset="0"/>
              </a:rPr>
              <a:t>Agencies had badly estimated the impact of a decrease of the housing prices </a:t>
            </a:r>
            <a:br>
              <a:rPr lang="en-US" sz="1600" smtClean="0">
                <a:latin typeface="Arial" charset="0"/>
                <a:ea typeface="MS PGothic"/>
                <a:cs typeface="Arial" charset="0"/>
              </a:rPr>
            </a:br>
            <a:r>
              <a:rPr lang="en-US" sz="1600" smtClean="0">
                <a:latin typeface="Arial" charset="0"/>
                <a:ea typeface="MS PGothic"/>
                <a:cs typeface="Arial" charset="0"/>
              </a:rPr>
              <a:t>on the default rates, mainly because they only had data covering growth periods</a:t>
            </a:r>
          </a:p>
          <a:p>
            <a:pPr marL="838200" lvl="1" indent="-381000"/>
            <a:r>
              <a:rPr lang="en-US" sz="1600" smtClean="0">
                <a:latin typeface="Arial" charset="0"/>
                <a:ea typeface="MS PGothic"/>
                <a:cs typeface="Arial" charset="0"/>
              </a:rPr>
              <a:t>Agencies did not anticipate some new risk elements that had never been observed before (like frauds committed by the originators)</a:t>
            </a:r>
          </a:p>
          <a:p>
            <a:pPr marL="457200" indent="-457200"/>
            <a:r>
              <a:rPr lang="en-US" sz="1800" smtClean="0">
                <a:latin typeface="Arial" charset="0"/>
                <a:ea typeface="MS PGothic"/>
                <a:cs typeface="MS PGothic"/>
              </a:rPr>
              <a:t>In other words: models were built on a certain reference period. </a:t>
            </a:r>
            <a:br>
              <a:rPr lang="en-US" sz="1800" smtClean="0">
                <a:latin typeface="Arial" charset="0"/>
                <a:ea typeface="MS PGothic"/>
                <a:cs typeface="MS PGothic"/>
              </a:rPr>
            </a:br>
            <a:r>
              <a:rPr lang="en-US" sz="1800" smtClean="0">
                <a:latin typeface="Arial" charset="0"/>
                <a:ea typeface="MS PGothic"/>
                <a:cs typeface="MS PGothic"/>
              </a:rPr>
              <a:t>They completely missed what was not present in their data.</a:t>
            </a:r>
          </a:p>
          <a:p>
            <a:pPr marL="457200" indent="-457200"/>
            <a:r>
              <a:rPr lang="en-US" sz="1800" smtClean="0">
                <a:latin typeface="Arial" charset="0"/>
                <a:ea typeface="MS PGothic"/>
                <a:cs typeface="MS PGothic"/>
              </a:rPr>
              <a:t>But: the last word at the Agencies was to an Expert Panel. </a:t>
            </a:r>
            <a:br>
              <a:rPr lang="en-US" sz="1800" smtClean="0">
                <a:latin typeface="Arial" charset="0"/>
                <a:ea typeface="MS PGothic"/>
                <a:cs typeface="MS PGothic"/>
              </a:rPr>
            </a:br>
            <a:r>
              <a:rPr lang="en-US" sz="1800" smtClean="0">
                <a:latin typeface="Arial" charset="0"/>
                <a:ea typeface="MS PGothic"/>
                <a:cs typeface="MS PGothic"/>
              </a:rPr>
              <a:t>Alas, … Experts did not help mitigate the models’ limitations.</a:t>
            </a:r>
          </a:p>
          <a:p>
            <a:pPr marL="457200" indent="-457200"/>
            <a:endParaRPr lang="en-US" sz="1800" smtClean="0">
              <a:latin typeface="Arial" charset="0"/>
              <a:ea typeface="MS PGothic"/>
              <a:cs typeface="MS PGothic"/>
            </a:endParaRPr>
          </a:p>
          <a:p>
            <a:pPr marL="457200" indent="-457200">
              <a:buFontTx/>
              <a:buNone/>
            </a:pPr>
            <a:r>
              <a:rPr lang="en-US" sz="1200" smtClean="0">
                <a:latin typeface="Arial" charset="0"/>
                <a:ea typeface="MS PGothic"/>
                <a:cs typeface="MS PGothic"/>
              </a:rPr>
              <a:t>1</a:t>
            </a:r>
            <a:r>
              <a:rPr lang="en-US" sz="1800" smtClean="0">
                <a:latin typeface="Arial" charset="0"/>
                <a:ea typeface="MS PGothic"/>
                <a:cs typeface="MS PGothic"/>
              </a:rPr>
              <a:t> 	</a:t>
            </a:r>
            <a:r>
              <a:rPr lang="en-GB" altLang="ja-JP" sz="1400" i="1" smtClean="0">
                <a:latin typeface="Arial" charset="0"/>
                <a:ea typeface="MS PGothic"/>
                <a:cs typeface="MS PGothic"/>
              </a:rPr>
              <a:t>Ratings in structured finance: what went wrong and what can be done to address shortcomings?</a:t>
            </a:r>
            <a:r>
              <a:rPr lang="en-GB" altLang="ja-JP" sz="1400" smtClean="0">
                <a:latin typeface="Arial" charset="0"/>
                <a:ea typeface="MS PGothic"/>
                <a:cs typeface="MS PGothic"/>
              </a:rPr>
              <a:t>, CGFS Papers n°32, Bank for International Settlements, June 2008</a:t>
            </a:r>
            <a:r>
              <a:rPr lang="en-US" altLang="ja-JP" sz="1400" smtClean="0">
                <a:latin typeface="Arial" charset="0"/>
                <a:ea typeface="MS PGothic"/>
                <a:cs typeface="MS PGothic"/>
              </a:rPr>
              <a:t> </a:t>
            </a:r>
            <a:endParaRPr lang="en-US" sz="1000" smtClean="0">
              <a:latin typeface="Arial" charset="0"/>
              <a:ea typeface="MS PGothic"/>
              <a:cs typeface="MS PGothic"/>
            </a:endParaRPr>
          </a:p>
          <a:p>
            <a:pPr marL="457200" indent="-457200"/>
            <a:endParaRPr lang="en-US" sz="1000" smtClean="0">
              <a:latin typeface="Arial" charset="0"/>
              <a:ea typeface="MS PGothic"/>
              <a:cs typeface="MS PGothic"/>
            </a:endParaRPr>
          </a:p>
        </p:txBody>
      </p:sp>
      <p:sp>
        <p:nvSpPr>
          <p:cNvPr id="49154" name="Title 2"/>
          <p:cNvSpPr>
            <a:spLocks noGrp="1"/>
          </p:cNvSpPr>
          <p:nvPr>
            <p:ph type="title" idx="4294967295"/>
          </p:nvPr>
        </p:nvSpPr>
        <p:spPr>
          <a:xfrm>
            <a:off x="533400" y="228600"/>
            <a:ext cx="8359775" cy="411163"/>
          </a:xfrm>
        </p:spPr>
        <p:txBody>
          <a:bodyPr/>
          <a:lstStyle/>
          <a:p>
            <a:r>
              <a:rPr lang="en-US" sz="2600" smtClean="0">
                <a:latin typeface="Arial" charset="0"/>
                <a:ea typeface="MS PGothic"/>
              </a:rPr>
              <a:t>By the way: Were Model(er)s responsible for the crisis?</a:t>
            </a:r>
          </a:p>
        </p:txBody>
      </p:sp>
      <p:sp>
        <p:nvSpPr>
          <p:cNvPr id="4915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B27DB0D0-E299-47DB-96B3-DEE8F5A91347}" type="slidenum">
              <a:rPr lang="en-US" sz="1000">
                <a:solidFill>
                  <a:srgbClr val="51626F"/>
                </a:solidFill>
              </a:rPr>
              <a:pPr/>
              <a:t>19</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1"/>
          <p:cNvSpPr>
            <a:spLocks noGrp="1"/>
          </p:cNvSpPr>
          <p:nvPr>
            <p:ph idx="4294967295"/>
          </p:nvPr>
        </p:nvSpPr>
        <p:spPr/>
        <p:txBody>
          <a:bodyPr/>
          <a:lstStyle/>
          <a:p>
            <a:endParaRPr lang="en-US" sz="2800" smtClean="0">
              <a:latin typeface="Arial" charset="0"/>
              <a:ea typeface="MS PGothic"/>
              <a:cs typeface="MS PGothic"/>
            </a:endParaRPr>
          </a:p>
          <a:p>
            <a:r>
              <a:rPr lang="en-US" sz="2800" smtClean="0">
                <a:latin typeface="Arial" charset="0"/>
                <a:ea typeface="MS PGothic"/>
                <a:cs typeface="MS PGothic"/>
              </a:rPr>
              <a:t>The Risks of Risk Models</a:t>
            </a:r>
          </a:p>
          <a:p>
            <a:pPr>
              <a:buFontTx/>
              <a:buNone/>
            </a:pPr>
            <a:endParaRPr lang="en-US" sz="2800" smtClean="0">
              <a:latin typeface="Arial" charset="0"/>
              <a:ea typeface="MS PGothic"/>
              <a:cs typeface="MS PGothic"/>
            </a:endParaRPr>
          </a:p>
          <a:p>
            <a:r>
              <a:rPr lang="en-US" sz="2800" smtClean="0">
                <a:latin typeface="Arial" charset="0"/>
                <a:ea typeface="MS PGothic"/>
                <a:cs typeface="MS PGothic"/>
              </a:rPr>
              <a:t>How to Validate Economic Capital</a:t>
            </a:r>
            <a:endParaRPr lang="en-US" sz="2800" smtClean="0">
              <a:solidFill>
                <a:schemeClr val="accent1"/>
              </a:solidFill>
              <a:latin typeface="Arial" charset="0"/>
              <a:ea typeface="MS PGothic"/>
              <a:cs typeface="MS PGothic"/>
            </a:endParaRPr>
          </a:p>
        </p:txBody>
      </p:sp>
      <p:sp>
        <p:nvSpPr>
          <p:cNvPr id="14338" name="Title 2"/>
          <p:cNvSpPr>
            <a:spLocks noGrp="1"/>
          </p:cNvSpPr>
          <p:nvPr>
            <p:ph type="title" idx="4294967295"/>
          </p:nvPr>
        </p:nvSpPr>
        <p:spPr/>
        <p:txBody>
          <a:bodyPr/>
          <a:lstStyle/>
          <a:p>
            <a:r>
              <a:rPr lang="en-US" smtClean="0">
                <a:latin typeface="Arial" charset="0"/>
                <a:ea typeface="MS PGothic"/>
              </a:rPr>
              <a:t>Agenda</a:t>
            </a:r>
          </a:p>
        </p:txBody>
      </p:sp>
      <p:sp>
        <p:nvSpPr>
          <p:cNvPr id="14339"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82D73ED-DDBB-47B4-BB91-3D027FB744FD}" type="slidenum">
              <a:rPr lang="en-US" sz="1000">
                <a:solidFill>
                  <a:srgbClr val="51626F"/>
                </a:solidFill>
              </a:rPr>
              <a:pPr/>
              <a:t>2</a:t>
            </a:fld>
            <a:endParaRPr lang="en-US" sz="1000">
              <a:solidFill>
                <a:srgbClr val="51626F"/>
              </a:solidFill>
            </a:endParaRPr>
          </a:p>
        </p:txBody>
      </p:sp>
      <p:sp>
        <p:nvSpPr>
          <p:cNvPr id="14340" name="Rectangle 5"/>
          <p:cNvSpPr>
            <a:spLocks noChangeArrowheads="1"/>
          </p:cNvSpPr>
          <p:nvPr/>
        </p:nvSpPr>
        <p:spPr bwMode="auto">
          <a:xfrm>
            <a:off x="533400" y="1916113"/>
            <a:ext cx="8229600" cy="433387"/>
          </a:xfrm>
          <a:prstGeom prst="rect">
            <a:avLst/>
          </a:prstGeom>
          <a:no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1"/>
          <p:cNvSpPr>
            <a:spLocks noGrp="1"/>
          </p:cNvSpPr>
          <p:nvPr>
            <p:ph idx="4294967295"/>
          </p:nvPr>
        </p:nvSpPr>
        <p:spPr/>
        <p:txBody>
          <a:bodyPr/>
          <a:lstStyle/>
          <a:p>
            <a:endParaRPr lang="en-US" sz="2800" smtClean="0">
              <a:latin typeface="Arial" charset="0"/>
              <a:ea typeface="MS PGothic"/>
              <a:cs typeface="MS PGothic"/>
            </a:endParaRPr>
          </a:p>
          <a:p>
            <a:r>
              <a:rPr lang="en-US" sz="2800" smtClean="0">
                <a:latin typeface="Arial" charset="0"/>
                <a:ea typeface="MS PGothic"/>
                <a:cs typeface="MS PGothic"/>
              </a:rPr>
              <a:t>The Risks of Risk Models</a:t>
            </a:r>
          </a:p>
          <a:p>
            <a:pPr>
              <a:buFontTx/>
              <a:buNone/>
            </a:pPr>
            <a:endParaRPr lang="en-US" sz="2800" smtClean="0">
              <a:latin typeface="Arial" charset="0"/>
              <a:ea typeface="MS PGothic"/>
              <a:cs typeface="MS PGothic"/>
            </a:endParaRPr>
          </a:p>
          <a:p>
            <a:r>
              <a:rPr lang="en-US" sz="2800" smtClean="0">
                <a:latin typeface="Arial" charset="0"/>
                <a:ea typeface="MS PGothic"/>
                <a:cs typeface="MS PGothic"/>
              </a:rPr>
              <a:t>How to Validate Economic Capital</a:t>
            </a:r>
            <a:endParaRPr lang="en-US" sz="2800" smtClean="0">
              <a:solidFill>
                <a:schemeClr val="accent1"/>
              </a:solidFill>
              <a:latin typeface="Arial" charset="0"/>
              <a:ea typeface="MS PGothic"/>
              <a:cs typeface="MS PGothic"/>
            </a:endParaRPr>
          </a:p>
        </p:txBody>
      </p:sp>
      <p:sp>
        <p:nvSpPr>
          <p:cNvPr id="51202" name="Title 2"/>
          <p:cNvSpPr>
            <a:spLocks noGrp="1"/>
          </p:cNvSpPr>
          <p:nvPr>
            <p:ph type="title" idx="4294967295"/>
          </p:nvPr>
        </p:nvSpPr>
        <p:spPr/>
        <p:txBody>
          <a:bodyPr/>
          <a:lstStyle/>
          <a:p>
            <a:r>
              <a:rPr lang="en-US" smtClean="0">
                <a:latin typeface="Arial" charset="0"/>
                <a:ea typeface="MS PGothic"/>
              </a:rPr>
              <a:t>Agenda</a:t>
            </a:r>
          </a:p>
        </p:txBody>
      </p:sp>
      <p:sp>
        <p:nvSpPr>
          <p:cNvPr id="5120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AB0EC19A-AC8F-4EFF-B237-D6AF86B39F95}" type="slidenum">
              <a:rPr lang="en-US" sz="1000">
                <a:solidFill>
                  <a:srgbClr val="51626F"/>
                </a:solidFill>
              </a:rPr>
              <a:pPr/>
              <a:t>20</a:t>
            </a:fld>
            <a:endParaRPr lang="en-US" sz="1000">
              <a:solidFill>
                <a:srgbClr val="51626F"/>
              </a:solidFill>
            </a:endParaRPr>
          </a:p>
        </p:txBody>
      </p:sp>
      <p:sp>
        <p:nvSpPr>
          <p:cNvPr id="51204" name="Rectangle 5"/>
          <p:cNvSpPr>
            <a:spLocks noChangeArrowheads="1"/>
          </p:cNvSpPr>
          <p:nvPr/>
        </p:nvSpPr>
        <p:spPr bwMode="auto">
          <a:xfrm>
            <a:off x="533400" y="3211513"/>
            <a:ext cx="8229600" cy="433387"/>
          </a:xfrm>
          <a:prstGeom prst="rect">
            <a:avLst/>
          </a:prstGeom>
          <a:no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1"/>
          <p:cNvSpPr>
            <a:spLocks noGrp="1"/>
          </p:cNvSpPr>
          <p:nvPr>
            <p:ph idx="4294967295"/>
          </p:nvPr>
        </p:nvSpPr>
        <p:spPr>
          <a:xfrm>
            <a:off x="533400" y="1219200"/>
            <a:ext cx="8359775" cy="4876800"/>
          </a:xfrm>
        </p:spPr>
        <p:txBody>
          <a:bodyPr/>
          <a:lstStyle/>
          <a:p>
            <a:pPr marL="457200" indent="-457200"/>
            <a:r>
              <a:rPr lang="en-US" sz="2800" smtClean="0">
                <a:latin typeface="Arial" charset="0"/>
                <a:ea typeface="MS PGothic"/>
                <a:cs typeface="MS PGothic"/>
                <a:sym typeface="Symbol" pitchFamily="18" charset="2"/>
              </a:rPr>
              <a:t>No “official” definition</a:t>
            </a:r>
          </a:p>
          <a:p>
            <a:pPr marL="457200" indent="-457200"/>
            <a:r>
              <a:rPr lang="en-US" sz="2800" smtClean="0">
                <a:latin typeface="Arial" charset="0"/>
                <a:ea typeface="MS PGothic"/>
                <a:cs typeface="MS PGothic"/>
                <a:sym typeface="Symbol" pitchFamily="18" charset="2"/>
              </a:rPr>
              <a:t>Independent (i.e. not defined by regulation) estimation by the bank of its capital needs</a:t>
            </a:r>
          </a:p>
          <a:p>
            <a:pPr marL="838200" lvl="1" indent="-381000"/>
            <a:r>
              <a:rPr lang="en-US" sz="2400" smtClean="0">
                <a:latin typeface="Arial" charset="0"/>
                <a:ea typeface="MS PGothic"/>
                <a:cs typeface="Arial" charset="0"/>
                <a:sym typeface="Symbol" pitchFamily="18" charset="2"/>
              </a:rPr>
              <a:t>A way to answer the regulatory Pillar 2 requirements</a:t>
            </a:r>
          </a:p>
          <a:p>
            <a:pPr marL="1143000" lvl="2" indent="-228600"/>
            <a:r>
              <a:rPr lang="en-US" sz="2000" smtClean="0">
                <a:latin typeface="Arial" charset="0"/>
                <a:ea typeface="MS PGothic"/>
                <a:cs typeface="Arial" charset="0"/>
                <a:sym typeface="Symbol" pitchFamily="18" charset="2"/>
              </a:rPr>
              <a:t>“</a:t>
            </a:r>
            <a:r>
              <a:rPr lang="en-US" smtClean="0">
                <a:latin typeface="Arial" charset="0"/>
                <a:ea typeface="MS PGothic"/>
                <a:cs typeface="Arial" charset="0"/>
                <a:sym typeface="Symbol" pitchFamily="18" charset="2"/>
              </a:rPr>
              <a:t>Bank management clearly bears primary responsibility for ensuring that the bank has adequate capital to support its risks.</a:t>
            </a:r>
            <a:r>
              <a:rPr lang="en-US" sz="2000" smtClean="0">
                <a:latin typeface="Arial" charset="0"/>
                <a:ea typeface="MS PGothic"/>
                <a:cs typeface="Arial" charset="0"/>
                <a:sym typeface="Symbol" pitchFamily="18" charset="2"/>
              </a:rPr>
              <a:t>”</a:t>
            </a:r>
          </a:p>
          <a:p>
            <a:pPr marL="838200" lvl="1" indent="-381000"/>
            <a:r>
              <a:rPr lang="en-US" sz="2400" smtClean="0">
                <a:latin typeface="Arial" charset="0"/>
                <a:ea typeface="MS PGothic"/>
                <a:cs typeface="Arial" charset="0"/>
                <a:sym typeface="Symbol" pitchFamily="18" charset="2"/>
              </a:rPr>
              <a:t>Covers “all” the risks</a:t>
            </a:r>
          </a:p>
          <a:p>
            <a:pPr marL="1143000" lvl="2" indent="-228600"/>
            <a:r>
              <a:rPr lang="en-US" sz="2000" smtClean="0">
                <a:latin typeface="Arial" charset="0"/>
                <a:ea typeface="MS PGothic"/>
                <a:cs typeface="Arial" charset="0"/>
                <a:sym typeface="Symbol" pitchFamily="18" charset="2"/>
              </a:rPr>
              <a:t>IR in the banking book, spread, funding, pension, strategic …</a:t>
            </a:r>
          </a:p>
          <a:p>
            <a:pPr marL="838200" lvl="1" indent="-381000"/>
            <a:r>
              <a:rPr lang="en-US" sz="2400" smtClean="0">
                <a:latin typeface="Arial" charset="0"/>
                <a:ea typeface="MS PGothic"/>
                <a:cs typeface="Arial" charset="0"/>
                <a:sym typeface="Symbol" pitchFamily="18" charset="2"/>
              </a:rPr>
              <a:t>Goes beyond regulation’s known limits</a:t>
            </a:r>
          </a:p>
          <a:p>
            <a:pPr marL="1143000" lvl="2" indent="-228600"/>
            <a:r>
              <a:rPr lang="en-US" sz="2000" smtClean="0">
                <a:latin typeface="Arial" charset="0"/>
                <a:ea typeface="MS PGothic"/>
                <a:cs typeface="Arial" charset="0"/>
                <a:sym typeface="Symbol" pitchFamily="18" charset="2"/>
              </a:rPr>
              <a:t>Concentration, single systemic risk …</a:t>
            </a:r>
          </a:p>
        </p:txBody>
      </p:sp>
      <p:sp>
        <p:nvSpPr>
          <p:cNvPr id="53250" name="Title 2"/>
          <p:cNvSpPr>
            <a:spLocks noGrp="1"/>
          </p:cNvSpPr>
          <p:nvPr>
            <p:ph type="title" idx="4294967295"/>
          </p:nvPr>
        </p:nvSpPr>
        <p:spPr/>
        <p:txBody>
          <a:bodyPr/>
          <a:lstStyle/>
          <a:p>
            <a:r>
              <a:rPr lang="en-US" smtClean="0">
                <a:latin typeface="Arial" charset="0"/>
                <a:ea typeface="MS PGothic"/>
              </a:rPr>
              <a:t>What is Economic Capital?</a:t>
            </a:r>
          </a:p>
        </p:txBody>
      </p:sp>
      <p:sp>
        <p:nvSpPr>
          <p:cNvPr id="53251"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F5B7BAD7-0F93-41D2-A073-34216846B410}" type="slidenum">
              <a:rPr lang="en-US" sz="1000">
                <a:solidFill>
                  <a:srgbClr val="51626F"/>
                </a:solidFill>
              </a:rPr>
              <a:pPr/>
              <a:t>21</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1"/>
          <p:cNvSpPr>
            <a:spLocks noGrp="1"/>
          </p:cNvSpPr>
          <p:nvPr>
            <p:ph idx="4294967295"/>
          </p:nvPr>
        </p:nvSpPr>
        <p:spPr>
          <a:xfrm>
            <a:off x="533400" y="1219200"/>
            <a:ext cx="8359775" cy="4876800"/>
          </a:xfrm>
        </p:spPr>
        <p:txBody>
          <a:bodyPr/>
          <a:lstStyle/>
          <a:p>
            <a:pPr marL="457200" indent="-457200"/>
            <a:r>
              <a:rPr lang="en-US" sz="2000" smtClean="0">
                <a:latin typeface="Arial" charset="0"/>
                <a:ea typeface="MS PGothic"/>
                <a:cs typeface="MS PGothic"/>
                <a:sym typeface="Symbol" pitchFamily="18" charset="2"/>
              </a:rPr>
              <a:t>Most common implementation</a:t>
            </a:r>
          </a:p>
          <a:p>
            <a:pPr marL="838200" lvl="1" indent="-381000"/>
            <a:r>
              <a:rPr lang="en-US" sz="1800" smtClean="0">
                <a:latin typeface="Arial" charset="0"/>
                <a:ea typeface="MS PGothic"/>
                <a:cs typeface="Arial" charset="0"/>
                <a:sym typeface="Symbol" pitchFamily="18" charset="2"/>
              </a:rPr>
              <a:t>X% - 1 year Value at Risk</a:t>
            </a:r>
          </a:p>
          <a:p>
            <a:pPr marL="838200" lvl="1" indent="-381000"/>
            <a:endParaRPr lang="en-US" sz="1800" smtClean="0">
              <a:latin typeface="Arial" charset="0"/>
              <a:ea typeface="MS PGothic"/>
              <a:cs typeface="Arial" charset="0"/>
              <a:sym typeface="Symbol" pitchFamily="18" charset="2"/>
            </a:endParaRPr>
          </a:p>
          <a:p>
            <a:pPr marL="838200" lvl="1" indent="-381000"/>
            <a:endParaRPr lang="en-US" sz="1800" smtClean="0">
              <a:latin typeface="Arial" charset="0"/>
              <a:ea typeface="MS PGothic"/>
              <a:cs typeface="Arial" charset="0"/>
              <a:sym typeface="Symbol" pitchFamily="18" charset="2"/>
            </a:endParaRPr>
          </a:p>
          <a:p>
            <a:pPr marL="457200" indent="-457200"/>
            <a:endParaRPr lang="en-US" sz="2000" smtClean="0">
              <a:latin typeface="Arial" charset="0"/>
              <a:ea typeface="MS PGothic"/>
              <a:cs typeface="MS PGothic"/>
              <a:sym typeface="Symbol" pitchFamily="18" charset="2"/>
            </a:endParaRPr>
          </a:p>
          <a:p>
            <a:pPr marL="457200" indent="-457200"/>
            <a:endParaRPr lang="en-US" sz="2000" smtClean="0">
              <a:latin typeface="Arial" charset="0"/>
              <a:ea typeface="MS PGothic"/>
              <a:cs typeface="MS PGothic"/>
              <a:sym typeface="Symbol" pitchFamily="18" charset="2"/>
            </a:endParaRPr>
          </a:p>
          <a:p>
            <a:pPr marL="457200" indent="-457200"/>
            <a:endParaRPr lang="en-US" sz="2000" smtClean="0">
              <a:latin typeface="Arial" charset="0"/>
              <a:ea typeface="MS PGothic"/>
              <a:cs typeface="MS PGothic"/>
              <a:sym typeface="Symbol" pitchFamily="18" charset="2"/>
            </a:endParaRPr>
          </a:p>
          <a:p>
            <a:pPr marL="457200" indent="-457200"/>
            <a:endParaRPr lang="en-US" sz="2000" smtClean="0">
              <a:latin typeface="Arial" charset="0"/>
              <a:ea typeface="MS PGothic"/>
              <a:cs typeface="MS PGothic"/>
              <a:sym typeface="Symbol" pitchFamily="18" charset="2"/>
            </a:endParaRPr>
          </a:p>
          <a:p>
            <a:pPr marL="457200" indent="-457200"/>
            <a:r>
              <a:rPr lang="en-US" sz="2000" smtClean="0">
                <a:latin typeface="Arial" charset="0"/>
                <a:ea typeface="MS PGothic"/>
                <a:cs typeface="MS PGothic"/>
                <a:sym typeface="Symbol" pitchFamily="18" charset="2"/>
              </a:rPr>
              <a:t>Other uses</a:t>
            </a:r>
          </a:p>
          <a:p>
            <a:pPr marL="838200" lvl="1" indent="-381000"/>
            <a:r>
              <a:rPr lang="en-US" sz="1800" smtClean="0">
                <a:latin typeface="Arial" charset="0"/>
                <a:ea typeface="MS PGothic"/>
                <a:cs typeface="Arial" charset="0"/>
                <a:sym typeface="Symbol" pitchFamily="18" charset="2"/>
              </a:rPr>
              <a:t>RAROC</a:t>
            </a:r>
          </a:p>
          <a:p>
            <a:pPr marL="838200" lvl="1" indent="-381000"/>
            <a:r>
              <a:rPr lang="en-US" sz="1800" smtClean="0">
                <a:latin typeface="Arial" charset="0"/>
                <a:ea typeface="MS PGothic"/>
                <a:cs typeface="Arial" charset="0"/>
                <a:sym typeface="Symbol" pitchFamily="18" charset="2"/>
              </a:rPr>
              <a:t>“Equal level playing field” between all risks and business lines</a:t>
            </a:r>
          </a:p>
          <a:p>
            <a:pPr marL="1143000" lvl="2" indent="-228600"/>
            <a:r>
              <a:rPr lang="en-US" sz="1600" smtClean="0">
                <a:latin typeface="Arial" charset="0"/>
                <a:ea typeface="MS PGothic"/>
                <a:cs typeface="Arial" charset="0"/>
                <a:sym typeface="Symbol" pitchFamily="18" charset="2"/>
              </a:rPr>
              <a:t>Strategic decisions  capital allocation, risk / return comparisons</a:t>
            </a:r>
          </a:p>
          <a:p>
            <a:pPr marL="838200" lvl="1" indent="-381000"/>
            <a:r>
              <a:rPr lang="en-US" sz="1800" smtClean="0">
                <a:latin typeface="Arial" charset="0"/>
                <a:ea typeface="MS PGothic"/>
                <a:cs typeface="Arial" charset="0"/>
                <a:sym typeface="Symbol" pitchFamily="18" charset="2"/>
              </a:rPr>
              <a:t>A communication tool on the solidity of the bank</a:t>
            </a:r>
          </a:p>
        </p:txBody>
      </p:sp>
      <p:sp>
        <p:nvSpPr>
          <p:cNvPr id="55298" name="Title 2"/>
          <p:cNvSpPr>
            <a:spLocks noGrp="1"/>
          </p:cNvSpPr>
          <p:nvPr>
            <p:ph type="title" idx="4294967295"/>
          </p:nvPr>
        </p:nvSpPr>
        <p:spPr/>
        <p:txBody>
          <a:bodyPr/>
          <a:lstStyle/>
          <a:p>
            <a:r>
              <a:rPr lang="en-US" smtClean="0">
                <a:latin typeface="Arial" charset="0"/>
                <a:ea typeface="MS PGothic"/>
              </a:rPr>
              <a:t>What is Economic Capital?</a:t>
            </a:r>
          </a:p>
        </p:txBody>
      </p:sp>
      <p:sp>
        <p:nvSpPr>
          <p:cNvPr id="55299"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799CF902-DE43-49B7-B868-413D9587E954}" type="slidenum">
              <a:rPr lang="en-US" sz="1000">
                <a:solidFill>
                  <a:srgbClr val="51626F"/>
                </a:solidFill>
              </a:rPr>
              <a:pPr/>
              <a:t>22</a:t>
            </a:fld>
            <a:endParaRPr lang="en-US" sz="1000">
              <a:solidFill>
                <a:srgbClr val="51626F"/>
              </a:solidFill>
            </a:endParaRPr>
          </a:p>
        </p:txBody>
      </p:sp>
      <p:grpSp>
        <p:nvGrpSpPr>
          <p:cNvPr id="55300" name="Group 21"/>
          <p:cNvGrpSpPr>
            <a:grpSpLocks/>
          </p:cNvGrpSpPr>
          <p:nvPr/>
        </p:nvGrpSpPr>
        <p:grpSpPr bwMode="auto">
          <a:xfrm>
            <a:off x="1476375" y="2133600"/>
            <a:ext cx="5040313" cy="2374900"/>
            <a:chOff x="1066" y="1344"/>
            <a:chExt cx="3175" cy="1496"/>
          </a:xfrm>
        </p:grpSpPr>
        <p:sp>
          <p:nvSpPr>
            <p:cNvPr id="55303" name="Rectangle 5"/>
            <p:cNvSpPr>
              <a:spLocks noChangeArrowheads="1"/>
            </p:cNvSpPr>
            <p:nvPr/>
          </p:nvSpPr>
          <p:spPr bwMode="auto">
            <a:xfrm>
              <a:off x="1066" y="1344"/>
              <a:ext cx="1361" cy="1496"/>
            </a:xfrm>
            <a:prstGeom prst="rect">
              <a:avLst/>
            </a:prstGeom>
            <a:solidFill>
              <a:schemeClr val="bg2"/>
            </a:solidFill>
            <a:ln w="9525">
              <a:solidFill>
                <a:schemeClr val="tx1"/>
              </a:solidFill>
              <a:miter lim="800000"/>
              <a:headEnd/>
              <a:tailEnd/>
            </a:ln>
          </p:spPr>
          <p:txBody>
            <a:bodyPr vert="eaVert" wrap="none" anchor="ctr"/>
            <a:lstStyle/>
            <a:p>
              <a:pPr algn="r" defTabSz="914400"/>
              <a:r>
                <a:rPr lang="en-US">
                  <a:solidFill>
                    <a:schemeClr val="bg1"/>
                  </a:solidFill>
                </a:rPr>
                <a:t>Credit   </a:t>
              </a:r>
            </a:p>
          </p:txBody>
        </p:sp>
        <p:sp>
          <p:nvSpPr>
            <p:cNvPr id="55304" name="Rectangle 6"/>
            <p:cNvSpPr>
              <a:spLocks noChangeArrowheads="1"/>
            </p:cNvSpPr>
            <p:nvPr/>
          </p:nvSpPr>
          <p:spPr bwMode="auto">
            <a:xfrm>
              <a:off x="2427" y="1344"/>
              <a:ext cx="362" cy="1496"/>
            </a:xfrm>
            <a:prstGeom prst="rect">
              <a:avLst/>
            </a:prstGeom>
            <a:solidFill>
              <a:schemeClr val="bg2"/>
            </a:solidFill>
            <a:ln w="9525">
              <a:solidFill>
                <a:schemeClr val="tx1"/>
              </a:solidFill>
              <a:miter lim="800000"/>
              <a:headEnd/>
              <a:tailEnd/>
            </a:ln>
          </p:spPr>
          <p:txBody>
            <a:bodyPr vert="eaVert" wrap="none" anchor="ctr"/>
            <a:lstStyle/>
            <a:p>
              <a:pPr algn="r" defTabSz="914400"/>
              <a:r>
                <a:rPr lang="en-US">
                  <a:solidFill>
                    <a:schemeClr val="bg1"/>
                  </a:solidFill>
                </a:rPr>
                <a:t>Operational   </a:t>
              </a:r>
            </a:p>
          </p:txBody>
        </p:sp>
        <p:sp>
          <p:nvSpPr>
            <p:cNvPr id="55305" name="Rectangle 7"/>
            <p:cNvSpPr>
              <a:spLocks noChangeArrowheads="1"/>
            </p:cNvSpPr>
            <p:nvPr/>
          </p:nvSpPr>
          <p:spPr bwMode="auto">
            <a:xfrm>
              <a:off x="2789" y="1344"/>
              <a:ext cx="590" cy="1496"/>
            </a:xfrm>
            <a:prstGeom prst="rect">
              <a:avLst/>
            </a:prstGeom>
            <a:solidFill>
              <a:schemeClr val="bg2"/>
            </a:solidFill>
            <a:ln w="9525">
              <a:solidFill>
                <a:schemeClr val="tx1"/>
              </a:solidFill>
              <a:miter lim="800000"/>
              <a:headEnd/>
              <a:tailEnd/>
            </a:ln>
          </p:spPr>
          <p:txBody>
            <a:bodyPr vert="eaVert" wrap="none" anchor="ctr"/>
            <a:lstStyle/>
            <a:p>
              <a:pPr algn="r" defTabSz="914400"/>
              <a:r>
                <a:rPr lang="en-US">
                  <a:solidFill>
                    <a:schemeClr val="bg1"/>
                  </a:solidFill>
                </a:rPr>
                <a:t>Market   </a:t>
              </a:r>
            </a:p>
          </p:txBody>
        </p:sp>
        <p:sp>
          <p:nvSpPr>
            <p:cNvPr id="55306" name="Rectangle 8"/>
            <p:cNvSpPr>
              <a:spLocks noChangeArrowheads="1"/>
            </p:cNvSpPr>
            <p:nvPr/>
          </p:nvSpPr>
          <p:spPr bwMode="auto">
            <a:xfrm>
              <a:off x="3379" y="1344"/>
              <a:ext cx="181" cy="1496"/>
            </a:xfrm>
            <a:prstGeom prst="rect">
              <a:avLst/>
            </a:prstGeom>
            <a:solidFill>
              <a:schemeClr val="bg2"/>
            </a:solidFill>
            <a:ln w="9525">
              <a:solidFill>
                <a:schemeClr val="tx1"/>
              </a:solidFill>
              <a:miter lim="800000"/>
              <a:headEnd/>
              <a:tailEnd/>
            </a:ln>
          </p:spPr>
          <p:txBody>
            <a:bodyPr vert="eaVert" wrap="none" anchor="ctr"/>
            <a:lstStyle/>
            <a:p>
              <a:pPr algn="r" defTabSz="914400"/>
              <a:r>
                <a:rPr lang="en-US">
                  <a:solidFill>
                    <a:schemeClr val="bg1"/>
                  </a:solidFill>
                </a:rPr>
                <a:t>Pension   </a:t>
              </a:r>
            </a:p>
          </p:txBody>
        </p:sp>
        <p:sp>
          <p:nvSpPr>
            <p:cNvPr id="55307" name="Rectangle 9"/>
            <p:cNvSpPr>
              <a:spLocks noChangeArrowheads="1"/>
            </p:cNvSpPr>
            <p:nvPr/>
          </p:nvSpPr>
          <p:spPr bwMode="auto">
            <a:xfrm>
              <a:off x="3560" y="1344"/>
              <a:ext cx="409" cy="1496"/>
            </a:xfrm>
            <a:prstGeom prst="rect">
              <a:avLst/>
            </a:prstGeom>
            <a:solidFill>
              <a:schemeClr val="bg2"/>
            </a:solidFill>
            <a:ln w="9525">
              <a:solidFill>
                <a:schemeClr val="tx1"/>
              </a:solidFill>
              <a:miter lim="800000"/>
              <a:headEnd/>
              <a:tailEnd/>
            </a:ln>
          </p:spPr>
          <p:txBody>
            <a:bodyPr vert="eaVert" wrap="none" anchor="ctr"/>
            <a:lstStyle/>
            <a:p>
              <a:pPr algn="r" defTabSz="914400"/>
              <a:r>
                <a:rPr lang="en-US">
                  <a:solidFill>
                    <a:schemeClr val="bg1"/>
                  </a:solidFill>
                </a:rPr>
                <a:t>Funding   </a:t>
              </a:r>
            </a:p>
          </p:txBody>
        </p:sp>
        <p:sp>
          <p:nvSpPr>
            <p:cNvPr id="55308" name="Rectangle 12"/>
            <p:cNvSpPr>
              <a:spLocks noChangeArrowheads="1"/>
            </p:cNvSpPr>
            <p:nvPr/>
          </p:nvSpPr>
          <p:spPr bwMode="auto">
            <a:xfrm>
              <a:off x="3969" y="1344"/>
              <a:ext cx="272" cy="1496"/>
            </a:xfrm>
            <a:prstGeom prst="rect">
              <a:avLst/>
            </a:prstGeom>
            <a:solidFill>
              <a:schemeClr val="bg2"/>
            </a:solidFill>
            <a:ln w="9525">
              <a:solidFill>
                <a:schemeClr val="tx1"/>
              </a:solidFill>
              <a:miter lim="800000"/>
              <a:headEnd/>
              <a:tailEnd/>
            </a:ln>
          </p:spPr>
          <p:txBody>
            <a:bodyPr vert="eaVert" wrap="none" anchor="ctr"/>
            <a:lstStyle/>
            <a:p>
              <a:pPr algn="r"/>
              <a:r>
                <a:rPr lang="en-US">
                  <a:solidFill>
                    <a:schemeClr val="bg1"/>
                  </a:solidFill>
                </a:rPr>
                <a:t>Strategic   </a:t>
              </a:r>
            </a:p>
          </p:txBody>
        </p:sp>
        <p:sp>
          <p:nvSpPr>
            <p:cNvPr id="55309" name="Rectangle 20" descr="Light upward diagonal"/>
            <p:cNvSpPr>
              <a:spLocks noChangeArrowheads="1"/>
            </p:cNvSpPr>
            <p:nvPr/>
          </p:nvSpPr>
          <p:spPr bwMode="auto">
            <a:xfrm>
              <a:off x="1066" y="1344"/>
              <a:ext cx="3175" cy="226"/>
            </a:xfrm>
            <a:prstGeom prst="rect">
              <a:avLst/>
            </a:prstGeom>
            <a:pattFill prst="ltUpDiag">
              <a:fgClr>
                <a:schemeClr val="bg1"/>
              </a:fgClr>
              <a:bgClr>
                <a:schemeClr val="bg2"/>
              </a:bgClr>
            </a:pattFill>
            <a:ln w="9525">
              <a:solidFill>
                <a:schemeClr val="tx1"/>
              </a:solidFill>
              <a:miter lim="800000"/>
              <a:headEnd/>
              <a:tailEnd/>
            </a:ln>
          </p:spPr>
          <p:txBody>
            <a:bodyPr wrap="none" anchor="ctr"/>
            <a:lstStyle/>
            <a:p>
              <a:pPr algn="ctr" defTabSz="914400"/>
              <a:r>
                <a:rPr lang="en-US">
                  <a:solidFill>
                    <a:schemeClr val="tx2"/>
                  </a:solidFill>
                </a:rPr>
                <a:t>Diversification</a:t>
              </a:r>
            </a:p>
          </p:txBody>
        </p:sp>
      </p:grpSp>
      <p:sp>
        <p:nvSpPr>
          <p:cNvPr id="55301" name="Text Box 22"/>
          <p:cNvSpPr txBox="1">
            <a:spLocks noChangeArrowheads="1"/>
          </p:cNvSpPr>
          <p:nvPr/>
        </p:nvSpPr>
        <p:spPr bwMode="auto">
          <a:xfrm>
            <a:off x="6784975" y="3481388"/>
            <a:ext cx="1809750" cy="641350"/>
          </a:xfrm>
          <a:prstGeom prst="rect">
            <a:avLst/>
          </a:prstGeom>
          <a:noFill/>
          <a:ln w="9525">
            <a:noFill/>
            <a:miter lim="800000"/>
            <a:headEnd/>
            <a:tailEnd/>
          </a:ln>
        </p:spPr>
        <p:txBody>
          <a:bodyPr wrap="none">
            <a:spAutoFit/>
          </a:bodyPr>
          <a:lstStyle/>
          <a:p>
            <a:pPr defTabSz="914400"/>
            <a:r>
              <a:rPr lang="en-US"/>
              <a:t>Risks computed</a:t>
            </a:r>
          </a:p>
          <a:p>
            <a:pPr defTabSz="914400"/>
            <a:r>
              <a:rPr lang="en-US"/>
              <a:t>independently</a:t>
            </a:r>
          </a:p>
        </p:txBody>
      </p:sp>
      <p:sp>
        <p:nvSpPr>
          <p:cNvPr id="55302" name="Text Box 23"/>
          <p:cNvSpPr txBox="1">
            <a:spLocks noChangeArrowheads="1"/>
          </p:cNvSpPr>
          <p:nvPr/>
        </p:nvSpPr>
        <p:spPr bwMode="auto">
          <a:xfrm>
            <a:off x="6804025" y="1916113"/>
            <a:ext cx="1568450" cy="641350"/>
          </a:xfrm>
          <a:prstGeom prst="rect">
            <a:avLst/>
          </a:prstGeom>
          <a:noFill/>
          <a:ln w="9525">
            <a:noFill/>
            <a:miter lim="800000"/>
            <a:headEnd/>
            <a:tailEnd/>
          </a:ln>
        </p:spPr>
        <p:txBody>
          <a:bodyPr wrap="none">
            <a:spAutoFit/>
          </a:bodyPr>
          <a:lstStyle/>
          <a:p>
            <a:r>
              <a:rPr lang="en-US"/>
              <a:t>Sum with </a:t>
            </a:r>
          </a:p>
          <a:p>
            <a:r>
              <a:rPr lang="en-US"/>
              <a:t>diversification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A still immature concept</a:t>
            </a:r>
          </a:p>
          <a:p>
            <a:pPr marL="838200" lvl="1" indent="-381000"/>
            <a:r>
              <a:rPr lang="en-US" smtClean="0">
                <a:latin typeface="Arial" charset="0"/>
                <a:ea typeface="MS PGothic"/>
                <a:cs typeface="Arial" charset="0"/>
                <a:sym typeface="Symbol" pitchFamily="18" charset="2"/>
              </a:rPr>
              <a:t>No general acceptance (especially after the crisis)</a:t>
            </a:r>
          </a:p>
          <a:p>
            <a:pPr marL="838200" lvl="1" indent="-381000"/>
            <a:r>
              <a:rPr lang="en-US" smtClean="0">
                <a:latin typeface="Arial" charset="0"/>
                <a:ea typeface="MS PGothic"/>
                <a:cs typeface="Arial" charset="0"/>
                <a:sym typeface="Symbol" pitchFamily="18" charset="2"/>
              </a:rPr>
              <a:t>No common standard</a:t>
            </a:r>
          </a:p>
          <a:p>
            <a:pPr marL="838200" lvl="1" indent="-381000"/>
            <a:r>
              <a:rPr lang="en-US" smtClean="0">
                <a:latin typeface="Arial" charset="0"/>
                <a:ea typeface="MS PGothic"/>
                <a:cs typeface="Arial" charset="0"/>
                <a:sym typeface="Symbol" pitchFamily="18" charset="2"/>
              </a:rPr>
              <a:t>Debatable assumptions</a:t>
            </a:r>
          </a:p>
          <a:p>
            <a:pPr marL="457200" indent="-457200"/>
            <a:r>
              <a:rPr lang="en-US" smtClean="0">
                <a:latin typeface="Arial" charset="0"/>
                <a:ea typeface="MS PGothic"/>
                <a:cs typeface="MS PGothic"/>
                <a:sym typeface="Symbol" pitchFamily="18" charset="2"/>
              </a:rPr>
              <a:t>A challenge for Validation</a:t>
            </a:r>
          </a:p>
          <a:p>
            <a:pPr marL="838200" lvl="1" indent="-381000"/>
            <a:r>
              <a:rPr lang="en-US" smtClean="0">
                <a:latin typeface="Arial" charset="0"/>
                <a:ea typeface="MS PGothic"/>
                <a:cs typeface="Arial" charset="0"/>
                <a:sym typeface="Symbol" pitchFamily="18" charset="2"/>
              </a:rPr>
              <a:t>Lack of clear definitions and objectives</a:t>
            </a:r>
          </a:p>
          <a:p>
            <a:pPr marL="838200" lvl="1" indent="-381000"/>
            <a:r>
              <a:rPr lang="en-US" smtClean="0">
                <a:latin typeface="Arial" charset="0"/>
                <a:ea typeface="MS PGothic"/>
                <a:cs typeface="Arial" charset="0"/>
                <a:sym typeface="Symbol" pitchFamily="18" charset="2"/>
              </a:rPr>
              <a:t>Almost impossible to backtest</a:t>
            </a:r>
          </a:p>
          <a:p>
            <a:pPr marL="838200" lvl="1" indent="-381000"/>
            <a:r>
              <a:rPr lang="en-US" smtClean="0">
                <a:latin typeface="Arial" charset="0"/>
                <a:ea typeface="MS PGothic"/>
                <a:cs typeface="Arial" charset="0"/>
                <a:sym typeface="Symbol" pitchFamily="18" charset="2"/>
              </a:rPr>
              <a:t>Requires wide banking knowledge</a:t>
            </a:r>
          </a:p>
          <a:p>
            <a:pPr marL="1143000" lvl="2" indent="-228600"/>
            <a:r>
              <a:rPr lang="en-US" smtClean="0">
                <a:latin typeface="Arial" charset="0"/>
                <a:ea typeface="MS PGothic"/>
                <a:cs typeface="Arial" charset="0"/>
                <a:sym typeface="Symbol" pitchFamily="18" charset="2"/>
              </a:rPr>
              <a:t>All risks</a:t>
            </a:r>
          </a:p>
          <a:p>
            <a:pPr marL="1143000" lvl="2" indent="-228600"/>
            <a:r>
              <a:rPr lang="en-US" smtClean="0">
                <a:latin typeface="Arial" charset="0"/>
                <a:ea typeface="MS PGothic"/>
                <a:cs typeface="Arial" charset="0"/>
                <a:sym typeface="Symbol" pitchFamily="18" charset="2"/>
              </a:rPr>
              <a:t>Accounting</a:t>
            </a:r>
          </a:p>
          <a:p>
            <a:pPr marL="1143000" lvl="2" indent="-228600"/>
            <a:r>
              <a:rPr lang="en-US" smtClean="0">
                <a:latin typeface="Arial" charset="0"/>
                <a:ea typeface="MS PGothic"/>
                <a:cs typeface="Arial" charset="0"/>
                <a:sym typeface="Symbol" pitchFamily="18" charset="2"/>
              </a:rPr>
              <a:t>Finance process</a:t>
            </a:r>
          </a:p>
          <a:p>
            <a:pPr marL="838200" lvl="1" indent="-381000"/>
            <a:endParaRPr lang="en-US" smtClean="0">
              <a:latin typeface="Arial" charset="0"/>
              <a:ea typeface="MS PGothic"/>
              <a:cs typeface="Arial" charset="0"/>
              <a:sym typeface="Symbol" pitchFamily="18" charset="2"/>
            </a:endParaRPr>
          </a:p>
        </p:txBody>
      </p:sp>
      <p:sp>
        <p:nvSpPr>
          <p:cNvPr id="57346" name="Title 2"/>
          <p:cNvSpPr>
            <a:spLocks noGrp="1"/>
          </p:cNvSpPr>
          <p:nvPr>
            <p:ph type="title" idx="4294967295"/>
          </p:nvPr>
        </p:nvSpPr>
        <p:spPr/>
        <p:txBody>
          <a:bodyPr/>
          <a:lstStyle/>
          <a:p>
            <a:r>
              <a:rPr lang="en-US" smtClean="0">
                <a:latin typeface="Arial" charset="0"/>
                <a:ea typeface="MS PGothic"/>
              </a:rPr>
              <a:t>What is (also) Economic Capital?</a:t>
            </a:r>
          </a:p>
        </p:txBody>
      </p:sp>
      <p:sp>
        <p:nvSpPr>
          <p:cNvPr id="5734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F33460D-9E7E-4352-826F-CDE3B9B0BEF7}" type="slidenum">
              <a:rPr lang="en-US" sz="1000">
                <a:solidFill>
                  <a:srgbClr val="51626F"/>
                </a:solidFill>
              </a:rPr>
              <a:pPr/>
              <a:t>23</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2011 KPMG survey: 	“ICAAP in Europe</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							… moving in opposite directions</a:t>
            </a:r>
            <a:r>
              <a:rPr lang="en-US" sz="2000" smtClean="0">
                <a:latin typeface="Arial" charset="0"/>
                <a:ea typeface="MS PGothic"/>
                <a:cs typeface="MS PGothic"/>
                <a:sym typeface="Symbol" pitchFamily="18" charset="2"/>
              </a:rPr>
              <a:t>”</a:t>
            </a:r>
            <a:endParaRPr lang="en-US" sz="3200" smtClean="0">
              <a:latin typeface="Arial" charset="0"/>
              <a:ea typeface="MS PGothic"/>
              <a:cs typeface="MS PGothic"/>
              <a:sym typeface="Symbol" pitchFamily="18" charset="2"/>
            </a:endParaRPr>
          </a:p>
          <a:p>
            <a:pPr marL="838200" lvl="1" indent="-381000"/>
            <a:r>
              <a:rPr lang="en-US" smtClean="0">
                <a:latin typeface="Arial" charset="0"/>
                <a:ea typeface="MS PGothic"/>
                <a:cs typeface="Arial" charset="0"/>
                <a:sym typeface="Symbol" pitchFamily="18" charset="2"/>
              </a:rPr>
              <a:t>“</a:t>
            </a:r>
            <a:r>
              <a:rPr lang="en-US" b="1" smtClean="0">
                <a:latin typeface="Arial" charset="0"/>
                <a:ea typeface="MS PGothic"/>
                <a:cs typeface="Arial" charset="0"/>
                <a:sym typeface="Symbol" pitchFamily="18" charset="2"/>
              </a:rPr>
              <a:t>The approaches used by banks and regulators</a:t>
            </a:r>
            <a:r>
              <a:rPr lang="en-US" smtClean="0">
                <a:latin typeface="Arial" charset="0"/>
                <a:ea typeface="MS PGothic"/>
                <a:cs typeface="Arial" charset="0"/>
                <a:sym typeface="Symbol" pitchFamily="18" charset="2"/>
              </a:rPr>
              <a:t> to determine sufficient capitalisation of large banks </a:t>
            </a:r>
            <a:r>
              <a:rPr lang="en-US" b="1" smtClean="0">
                <a:latin typeface="Arial" charset="0"/>
                <a:ea typeface="MS PGothic"/>
                <a:cs typeface="Arial" charset="0"/>
                <a:sym typeface="Symbol" pitchFamily="18" charset="2"/>
              </a:rPr>
              <a:t>differ widely</a:t>
            </a:r>
            <a:r>
              <a:rPr lang="en-US" smtClean="0">
                <a:latin typeface="Arial" charset="0"/>
                <a:ea typeface="MS PGothic"/>
                <a:cs typeface="Arial" charset="0"/>
                <a:sym typeface="Symbol" pitchFamily="18" charset="2"/>
              </a:rPr>
              <a:t>, ranging from score card models with an apparently high weighting of qualitative factors (e.g. France), to fully quantitative economic capital-based models (e.g. Germany and Belgium) and approaches requiring a flat, significantly higher capitalisation for large and for all banks (e.g. Spain and Switzerland).</a:t>
            </a:r>
          </a:p>
          <a:p>
            <a:pPr marL="838200" lvl="1" indent="-381000"/>
            <a:r>
              <a:rPr lang="en-US" b="1" smtClean="0">
                <a:latin typeface="Arial" charset="0"/>
                <a:ea typeface="MS PGothic"/>
                <a:cs typeface="Arial" charset="0"/>
                <a:sym typeface="Symbol" pitchFamily="18" charset="2"/>
              </a:rPr>
              <a:t>The (required) coverage of risk types</a:t>
            </a:r>
            <a:r>
              <a:rPr lang="en-US" smtClean="0">
                <a:latin typeface="Arial" charset="0"/>
                <a:ea typeface="MS PGothic"/>
                <a:cs typeface="Arial" charset="0"/>
                <a:sym typeface="Symbol" pitchFamily="18" charset="2"/>
              </a:rPr>
              <a:t> under Pillar 2 apparently </a:t>
            </a:r>
            <a:r>
              <a:rPr lang="en-US" b="1" smtClean="0">
                <a:latin typeface="Arial" charset="0"/>
                <a:ea typeface="MS PGothic"/>
                <a:cs typeface="Arial" charset="0"/>
                <a:sym typeface="Symbol" pitchFamily="18" charset="2"/>
              </a:rPr>
              <a:t>places different weights on risks</a:t>
            </a:r>
            <a:r>
              <a:rPr lang="en-US" smtClean="0">
                <a:latin typeface="Arial" charset="0"/>
                <a:ea typeface="MS PGothic"/>
                <a:cs typeface="Arial" charset="0"/>
                <a:sym typeface="Symbol" pitchFamily="18" charset="2"/>
              </a:rPr>
              <a:t> such as credit spread risk (in the banking book), funding spread risk, business risk and pension risk, while other types of risk such as interest rate risk in the banking book and concentration risk always seem to be in focus.</a:t>
            </a:r>
          </a:p>
        </p:txBody>
      </p:sp>
      <p:sp>
        <p:nvSpPr>
          <p:cNvPr id="59394" name="Title 2"/>
          <p:cNvSpPr>
            <a:spLocks noGrp="1"/>
          </p:cNvSpPr>
          <p:nvPr>
            <p:ph type="title" idx="4294967295"/>
          </p:nvPr>
        </p:nvSpPr>
        <p:spPr/>
        <p:txBody>
          <a:bodyPr/>
          <a:lstStyle/>
          <a:p>
            <a:r>
              <a:rPr lang="en-US" smtClean="0">
                <a:latin typeface="Arial" charset="0"/>
                <a:ea typeface="MS PGothic"/>
              </a:rPr>
              <a:t>No general acceptance ...</a:t>
            </a:r>
          </a:p>
        </p:txBody>
      </p:sp>
      <p:sp>
        <p:nvSpPr>
          <p:cNvPr id="5939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1202716D-9855-4A23-A767-B9BCCBD09DBA}" type="slidenum">
              <a:rPr lang="en-US" sz="1000">
                <a:solidFill>
                  <a:srgbClr val="51626F"/>
                </a:solidFill>
              </a:rPr>
              <a:pPr/>
              <a:t>24</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Very large and technical scope</a:t>
            </a:r>
          </a:p>
          <a:p>
            <a:pPr marL="838200" lvl="1" indent="-381000"/>
            <a:r>
              <a:rPr lang="en-US" smtClean="0">
                <a:latin typeface="Arial" charset="0"/>
                <a:ea typeface="MS PGothic"/>
                <a:cs typeface="Arial" charset="0"/>
                <a:sym typeface="Symbol" pitchFamily="18" charset="2"/>
              </a:rPr>
              <a:t>Covers “all” the risks of a bank</a:t>
            </a:r>
          </a:p>
          <a:p>
            <a:pPr marL="838200" lvl="1" indent="-381000"/>
            <a:r>
              <a:rPr lang="en-US" smtClean="0">
                <a:latin typeface="Arial" charset="0"/>
                <a:ea typeface="MS PGothic"/>
                <a:cs typeface="Arial" charset="0"/>
                <a:sym typeface="Symbol" pitchFamily="18" charset="2"/>
              </a:rPr>
              <a:t>Mix of issues from risk, finance, regulation, market views</a:t>
            </a:r>
          </a:p>
          <a:p>
            <a:pPr marL="838200" lvl="1" indent="-381000"/>
            <a:r>
              <a:rPr lang="en-US" smtClean="0">
                <a:latin typeface="Arial" charset="0"/>
                <a:ea typeface="MS PGothic"/>
                <a:cs typeface="Arial" charset="0"/>
                <a:sym typeface="Symbol" pitchFamily="18" charset="2"/>
              </a:rPr>
              <a:t>Not all the goals are compatible</a:t>
            </a:r>
          </a:p>
          <a:p>
            <a:pPr marL="1143000" lvl="2" indent="-228600">
              <a:buSzTx/>
              <a:buFont typeface="Symbol" pitchFamily="18" charset="2"/>
              <a:buChar char="Þ"/>
            </a:pPr>
            <a:r>
              <a:rPr lang="en-US" smtClean="0">
                <a:latin typeface="Arial" charset="0"/>
                <a:ea typeface="MS PGothic"/>
                <a:cs typeface="Arial" charset="0"/>
                <a:sym typeface="Symbol" pitchFamily="18" charset="2"/>
              </a:rPr>
              <a:t> What you do depends on the priorities you set</a:t>
            </a:r>
          </a:p>
          <a:p>
            <a:pPr marL="457200" indent="-457200"/>
            <a:r>
              <a:rPr lang="en-US" smtClean="0">
                <a:latin typeface="Arial" charset="0"/>
                <a:ea typeface="MS PGothic"/>
                <a:cs typeface="MS PGothic"/>
                <a:sym typeface="Symbol" pitchFamily="18" charset="2"/>
              </a:rPr>
              <a:t>“Extreme risks” cannot be appropriately modeled</a:t>
            </a:r>
          </a:p>
          <a:p>
            <a:pPr marL="838200" lvl="1" indent="-381000"/>
            <a:r>
              <a:rPr lang="en-US" smtClean="0">
                <a:latin typeface="Arial" charset="0"/>
                <a:ea typeface="MS PGothic"/>
                <a:cs typeface="Arial" charset="0"/>
                <a:sym typeface="Symbol" pitchFamily="18" charset="2"/>
              </a:rPr>
              <a:t>Strong assumptions are required … and can thus vary</a:t>
            </a:r>
          </a:p>
          <a:p>
            <a:pPr marL="838200" lvl="1" indent="-381000"/>
            <a:endParaRPr lang="en-US" smtClean="0">
              <a:latin typeface="Arial" charset="0"/>
              <a:ea typeface="MS PGothic"/>
              <a:cs typeface="Arial" charset="0"/>
              <a:sym typeface="Symbol" pitchFamily="18" charset="2"/>
            </a:endParaRPr>
          </a:p>
          <a:p>
            <a:pPr marL="838200" lvl="1" indent="-381000"/>
            <a:endParaRPr lang="en-US" smtClean="0">
              <a:latin typeface="Arial" charset="0"/>
              <a:ea typeface="MS PGothic"/>
              <a:cs typeface="Arial" charset="0"/>
              <a:sym typeface="Symbol" pitchFamily="18" charset="2"/>
            </a:endParaRPr>
          </a:p>
        </p:txBody>
      </p:sp>
      <p:sp>
        <p:nvSpPr>
          <p:cNvPr id="61442" name="Title 2"/>
          <p:cNvSpPr>
            <a:spLocks noGrp="1"/>
          </p:cNvSpPr>
          <p:nvPr>
            <p:ph type="title" idx="4294967295"/>
          </p:nvPr>
        </p:nvSpPr>
        <p:spPr/>
        <p:txBody>
          <a:bodyPr/>
          <a:lstStyle/>
          <a:p>
            <a:r>
              <a:rPr lang="en-US" smtClean="0">
                <a:latin typeface="Arial" charset="0"/>
                <a:ea typeface="MS PGothic"/>
              </a:rPr>
              <a:t>Why is it difficult?</a:t>
            </a:r>
          </a:p>
        </p:txBody>
      </p:sp>
      <p:sp>
        <p:nvSpPr>
          <p:cNvPr id="6144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150E2A3C-6926-4711-A999-57407EECFC74}" type="slidenum">
              <a:rPr lang="en-US" sz="1000">
                <a:solidFill>
                  <a:srgbClr val="51626F"/>
                </a:solidFill>
              </a:rPr>
              <a:pPr/>
              <a:t>25</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Economic Capital is a </a:t>
            </a:r>
            <a:r>
              <a:rPr lang="en-US" i="1" smtClean="0">
                <a:latin typeface="Arial" charset="0"/>
                <a:ea typeface="MS PGothic"/>
                <a:cs typeface="MS PGothic"/>
                <a:sym typeface="Symbol" pitchFamily="18" charset="2"/>
              </a:rPr>
              <a:t>framework</a:t>
            </a:r>
          </a:p>
          <a:p>
            <a:pPr marL="838200" lvl="1" indent="-381000"/>
            <a:r>
              <a:rPr lang="en-US" smtClean="0">
                <a:latin typeface="Arial" charset="0"/>
                <a:ea typeface="MS PGothic"/>
                <a:cs typeface="Arial" charset="0"/>
                <a:sym typeface="Symbol" pitchFamily="18" charset="2"/>
              </a:rPr>
              <a:t>Its purpose must be clearly defined and in particular, </a:t>
            </a:r>
            <a:br>
              <a:rPr lang="en-US" smtClean="0">
                <a:latin typeface="Arial" charset="0"/>
                <a:ea typeface="MS PGothic"/>
                <a:cs typeface="Arial" charset="0"/>
                <a:sym typeface="Symbol" pitchFamily="18" charset="2"/>
              </a:rPr>
            </a:br>
            <a:r>
              <a:rPr lang="en-US" smtClean="0">
                <a:latin typeface="Arial" charset="0"/>
                <a:ea typeface="MS PGothic"/>
                <a:cs typeface="Arial" charset="0"/>
                <a:sym typeface="Symbol" pitchFamily="18" charset="2"/>
              </a:rPr>
              <a:t>an adequate answer must be provided to the fundamental question:</a:t>
            </a:r>
          </a:p>
          <a:p>
            <a:pPr marL="838200" lvl="1" indent="-381000" algn="ctr">
              <a:buFontTx/>
              <a:buNone/>
            </a:pPr>
            <a:r>
              <a:rPr lang="en-US" sz="2400" smtClean="0">
                <a:solidFill>
                  <a:schemeClr val="accent1"/>
                </a:solidFill>
                <a:latin typeface="Arial" charset="0"/>
                <a:ea typeface="MS PGothic"/>
                <a:cs typeface="Arial" charset="0"/>
                <a:sym typeface="Symbol" pitchFamily="18" charset="2"/>
              </a:rPr>
              <a:t>Why do you want to hold Capital?</a:t>
            </a:r>
          </a:p>
          <a:p>
            <a:pPr marL="838200" lvl="1" indent="-381000"/>
            <a:r>
              <a:rPr lang="en-US" smtClean="0">
                <a:latin typeface="Arial" charset="0"/>
                <a:ea typeface="MS PGothic"/>
                <a:cs typeface="Arial" charset="0"/>
                <a:sym typeface="Symbol" pitchFamily="18" charset="2"/>
              </a:rPr>
              <a:t>This determines all the other principles</a:t>
            </a:r>
          </a:p>
          <a:p>
            <a:pPr marL="1257300" lvl="2" indent="-342900"/>
            <a:r>
              <a:rPr lang="en-US" smtClean="0">
                <a:latin typeface="Arial" charset="0"/>
                <a:ea typeface="MS PGothic"/>
                <a:cs typeface="Arial" charset="0"/>
                <a:sym typeface="Symbol" pitchFamily="18" charset="2"/>
              </a:rPr>
              <a:t>How will you measure your risks?</a:t>
            </a:r>
          </a:p>
          <a:p>
            <a:pPr marL="1257300" lvl="2" indent="-342900"/>
            <a:r>
              <a:rPr lang="en-US" smtClean="0">
                <a:latin typeface="Arial" charset="0"/>
                <a:ea typeface="MS PGothic"/>
                <a:cs typeface="Arial" charset="0"/>
                <a:sym typeface="Symbol" pitchFamily="18" charset="2"/>
              </a:rPr>
              <a:t>What risks will you include or not?</a:t>
            </a:r>
          </a:p>
          <a:p>
            <a:pPr marL="1257300" lvl="2" indent="-342900"/>
            <a:r>
              <a:rPr lang="en-US" smtClean="0">
                <a:latin typeface="Arial" charset="0"/>
                <a:ea typeface="MS PGothic"/>
                <a:cs typeface="Arial" charset="0"/>
                <a:sym typeface="Symbol" pitchFamily="18" charset="2"/>
              </a:rPr>
              <a:t>How will you define your capital?</a:t>
            </a:r>
          </a:p>
          <a:p>
            <a:pPr marL="457200" indent="-457200">
              <a:buSzTx/>
              <a:buFontTx/>
              <a:buAutoNum type="arabicPeriod"/>
            </a:pPr>
            <a:r>
              <a:rPr lang="en-US" smtClean="0">
                <a:latin typeface="Arial" charset="0"/>
                <a:ea typeface="MS PGothic"/>
                <a:cs typeface="MS PGothic"/>
                <a:sym typeface="Symbol" pitchFamily="18" charset="2"/>
              </a:rPr>
              <a:t>Validate first whether the framework is adequately </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and coherently defined</a:t>
            </a:r>
          </a:p>
          <a:p>
            <a:pPr marL="457200" indent="-457200">
              <a:buSzTx/>
              <a:buFontTx/>
              <a:buAutoNum type="arabicPeriod"/>
            </a:pPr>
            <a:r>
              <a:rPr lang="en-US" smtClean="0">
                <a:latin typeface="Arial" charset="0"/>
                <a:ea typeface="MS PGothic"/>
                <a:cs typeface="MS PGothic"/>
                <a:sym typeface="Symbol" pitchFamily="18" charset="2"/>
              </a:rPr>
              <a:t>Check whether each risk models meets the framework’s objectives and guidelines</a:t>
            </a:r>
          </a:p>
        </p:txBody>
      </p:sp>
      <p:sp>
        <p:nvSpPr>
          <p:cNvPr id="63490" name="Title 2"/>
          <p:cNvSpPr>
            <a:spLocks noGrp="1"/>
          </p:cNvSpPr>
          <p:nvPr>
            <p:ph type="title" idx="4294967295"/>
          </p:nvPr>
        </p:nvSpPr>
        <p:spPr/>
        <p:txBody>
          <a:bodyPr/>
          <a:lstStyle/>
          <a:p>
            <a:r>
              <a:rPr lang="en-US" smtClean="0">
                <a:latin typeface="Arial" charset="0"/>
                <a:ea typeface="MS PGothic"/>
              </a:rPr>
              <a:t>How to Validate then?</a:t>
            </a:r>
            <a:br>
              <a:rPr lang="en-US" smtClean="0">
                <a:latin typeface="Arial" charset="0"/>
                <a:ea typeface="MS PGothic"/>
              </a:rPr>
            </a:br>
            <a:r>
              <a:rPr lang="en-US" sz="2600" smtClean="0">
                <a:latin typeface="Arial" charset="0"/>
                <a:ea typeface="MS PGothic"/>
              </a:rPr>
              <a:t>1- Ideal Version</a:t>
            </a:r>
          </a:p>
        </p:txBody>
      </p:sp>
      <p:sp>
        <p:nvSpPr>
          <p:cNvPr id="63491"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4E0D077D-CA6A-4628-AD0B-E5E620D309C7}" type="slidenum">
              <a:rPr lang="en-US" sz="1000">
                <a:solidFill>
                  <a:srgbClr val="51626F"/>
                </a:solidFill>
              </a:rPr>
              <a:pPr/>
              <a:t>26</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 don’t expect your EC to solve all the problems ahead </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of the market or the regulators</a:t>
            </a:r>
          </a:p>
          <a:p>
            <a:pPr marL="457200" indent="-457200">
              <a:buSzTx/>
              <a:buFont typeface="Symbol" pitchFamily="18" charset="2"/>
              <a:buChar char="Þ"/>
            </a:pPr>
            <a:r>
              <a:rPr lang="en-US" smtClean="0">
                <a:latin typeface="Arial" charset="0"/>
                <a:ea typeface="MS PGothic"/>
                <a:cs typeface="MS PGothic"/>
                <a:sym typeface="Symbol" pitchFamily="18" charset="2"/>
              </a:rPr>
              <a:t>EC framework is likely to be imperfect</a:t>
            </a:r>
          </a:p>
          <a:p>
            <a:pPr marL="457200" indent="-457200"/>
            <a:r>
              <a:rPr lang="en-US" smtClean="0">
                <a:latin typeface="Arial" charset="0"/>
                <a:ea typeface="MS PGothic"/>
                <a:cs typeface="MS PGothic"/>
                <a:sym typeface="Symbol" pitchFamily="18" charset="2"/>
              </a:rPr>
              <a:t>Main added-value of Validation is here to give a perspective and to make clear what makes sense or not</a:t>
            </a:r>
          </a:p>
          <a:p>
            <a:pPr marL="838200" lvl="1" indent="-381000"/>
            <a:r>
              <a:rPr lang="en-US" smtClean="0">
                <a:latin typeface="Arial" charset="0"/>
                <a:ea typeface="MS PGothic"/>
                <a:cs typeface="Arial" charset="0"/>
                <a:sym typeface="Symbol" pitchFamily="18" charset="2"/>
              </a:rPr>
              <a:t>What are the goals (if any) your approach is suitable for</a:t>
            </a:r>
          </a:p>
          <a:p>
            <a:pPr marL="457200" indent="-457200"/>
            <a:endParaRPr lang="en-US" smtClean="0">
              <a:latin typeface="Arial" charset="0"/>
              <a:ea typeface="MS PGothic"/>
              <a:cs typeface="MS PGothic"/>
              <a:sym typeface="Symbol" pitchFamily="18" charset="2"/>
            </a:endParaRPr>
          </a:p>
          <a:p>
            <a:pPr marL="838200" lvl="1" indent="-381000"/>
            <a:endParaRPr lang="en-US" smtClean="0">
              <a:latin typeface="Arial" charset="0"/>
              <a:ea typeface="MS PGothic"/>
              <a:cs typeface="Arial" charset="0"/>
              <a:sym typeface="Symbol" pitchFamily="18" charset="2"/>
            </a:endParaRPr>
          </a:p>
          <a:p>
            <a:pPr marL="838200" lvl="1" indent="-381000"/>
            <a:endParaRPr lang="en-US" smtClean="0">
              <a:latin typeface="Arial" charset="0"/>
              <a:ea typeface="MS PGothic"/>
              <a:cs typeface="Arial" charset="0"/>
              <a:sym typeface="Symbol" pitchFamily="18" charset="2"/>
            </a:endParaRPr>
          </a:p>
        </p:txBody>
      </p:sp>
      <p:sp>
        <p:nvSpPr>
          <p:cNvPr id="65538" name="Title 2"/>
          <p:cNvSpPr>
            <a:spLocks noGrp="1"/>
          </p:cNvSpPr>
          <p:nvPr>
            <p:ph type="title" idx="4294967295"/>
          </p:nvPr>
        </p:nvSpPr>
        <p:spPr/>
        <p:txBody>
          <a:bodyPr/>
          <a:lstStyle/>
          <a:p>
            <a:r>
              <a:rPr lang="en-US" smtClean="0">
                <a:latin typeface="Arial" charset="0"/>
                <a:ea typeface="MS PGothic"/>
              </a:rPr>
              <a:t>How to Validate then?</a:t>
            </a:r>
            <a:br>
              <a:rPr lang="en-US" smtClean="0">
                <a:latin typeface="Arial" charset="0"/>
                <a:ea typeface="MS PGothic"/>
              </a:rPr>
            </a:br>
            <a:r>
              <a:rPr lang="en-US" sz="2600" smtClean="0">
                <a:latin typeface="Arial" charset="0"/>
                <a:ea typeface="MS PGothic"/>
              </a:rPr>
              <a:t>2- Realistic Version</a:t>
            </a:r>
          </a:p>
        </p:txBody>
      </p:sp>
      <p:sp>
        <p:nvSpPr>
          <p:cNvPr id="65539"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9237C4B7-465C-4A9D-8AEB-35C6E7223499}" type="slidenum">
              <a:rPr lang="en-US" sz="1000">
                <a:solidFill>
                  <a:srgbClr val="51626F"/>
                </a:solidFill>
              </a:rPr>
              <a:pPr/>
              <a:t>27</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Content Placeholder 1"/>
          <p:cNvSpPr>
            <a:spLocks noGrp="1"/>
          </p:cNvSpPr>
          <p:nvPr>
            <p:ph idx="4294967295"/>
          </p:nvPr>
        </p:nvSpPr>
        <p:spPr>
          <a:xfrm>
            <a:off x="533400" y="1244600"/>
            <a:ext cx="8359775" cy="4876800"/>
          </a:xfrm>
        </p:spPr>
        <p:txBody>
          <a:bodyPr/>
          <a:lstStyle/>
          <a:p>
            <a:pPr marL="457200" indent="-457200"/>
            <a:r>
              <a:rPr lang="en-US" smtClean="0">
                <a:latin typeface="Arial" charset="0"/>
                <a:ea typeface="MS PGothic"/>
                <a:cs typeface="MS PGothic"/>
                <a:sym typeface="Symbol" pitchFamily="18" charset="2"/>
              </a:rPr>
              <a:t>Standard answer</a:t>
            </a:r>
          </a:p>
          <a:p>
            <a:pPr marL="457200" indent="-457200" algn="ctr">
              <a:buFontTx/>
              <a:buNone/>
            </a:pPr>
            <a:r>
              <a:rPr lang="en-US" smtClean="0">
                <a:solidFill>
                  <a:schemeClr val="accent1"/>
                </a:solidFill>
                <a:latin typeface="Arial" charset="0"/>
                <a:ea typeface="MS PGothic"/>
                <a:cs typeface="MS PGothic"/>
                <a:sym typeface="Symbol" pitchFamily="18" charset="2"/>
              </a:rPr>
              <a:t>Estimate a buffer of capital against “extreme” losses </a:t>
            </a:r>
            <a:br>
              <a:rPr lang="en-US" smtClean="0">
                <a:solidFill>
                  <a:schemeClr val="accent1"/>
                </a:solidFill>
                <a:latin typeface="Arial" charset="0"/>
                <a:ea typeface="MS PGothic"/>
                <a:cs typeface="MS PGothic"/>
                <a:sym typeface="Symbol" pitchFamily="18" charset="2"/>
              </a:rPr>
            </a:br>
            <a:r>
              <a:rPr lang="en-US" smtClean="0">
                <a:solidFill>
                  <a:schemeClr val="accent1"/>
                </a:solidFill>
                <a:latin typeface="Arial" charset="0"/>
                <a:ea typeface="MS PGothic"/>
                <a:cs typeface="MS PGothic"/>
                <a:sym typeface="Symbol" pitchFamily="18" charset="2"/>
              </a:rPr>
              <a:t>in order to protect your creditors</a:t>
            </a:r>
          </a:p>
          <a:p>
            <a:pPr marL="838200" lvl="1" indent="-381000"/>
            <a:r>
              <a:rPr lang="en-US" smtClean="0">
                <a:latin typeface="Arial" charset="0"/>
                <a:ea typeface="MS PGothic"/>
                <a:cs typeface="Arial" charset="0"/>
                <a:sym typeface="Symbol" pitchFamily="18" charset="2"/>
              </a:rPr>
              <a:t>“Extreme” meaning in general: very unlikely losses over 1Y</a:t>
            </a:r>
          </a:p>
          <a:p>
            <a:pPr marL="838200" lvl="1" indent="-381000"/>
            <a:endParaRPr lang="en-US" smtClean="0">
              <a:latin typeface="Arial" charset="0"/>
              <a:ea typeface="MS PGothic"/>
              <a:cs typeface="Arial" charset="0"/>
              <a:sym typeface="Symbol" pitchFamily="18" charset="2"/>
            </a:endParaRPr>
          </a:p>
        </p:txBody>
      </p:sp>
      <p:sp>
        <p:nvSpPr>
          <p:cNvPr id="67586" name="Title 2"/>
          <p:cNvSpPr>
            <a:spLocks noGrp="1"/>
          </p:cNvSpPr>
          <p:nvPr>
            <p:ph type="title" idx="4294967295"/>
          </p:nvPr>
        </p:nvSpPr>
        <p:spPr/>
        <p:txBody>
          <a:bodyPr/>
          <a:lstStyle/>
          <a:p>
            <a:r>
              <a:rPr lang="en-US" sz="2600" smtClean="0">
                <a:latin typeface="Arial" charset="0"/>
                <a:ea typeface="MS PGothic"/>
              </a:rPr>
              <a:t>What is your EC supposed to do?</a:t>
            </a:r>
          </a:p>
        </p:txBody>
      </p:sp>
      <p:sp>
        <p:nvSpPr>
          <p:cNvPr id="6758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FFDBEF60-9809-4263-8E6E-5F588BB03BFF}" type="slidenum">
              <a:rPr lang="en-US" sz="1000">
                <a:solidFill>
                  <a:srgbClr val="51626F"/>
                </a:solidFill>
              </a:rPr>
              <a:pPr/>
              <a:t>28</a:t>
            </a:fld>
            <a:endParaRPr lang="en-US" sz="1000">
              <a:solidFill>
                <a:srgbClr val="51626F"/>
              </a:solidFill>
            </a:endParaRPr>
          </a:p>
        </p:txBody>
      </p:sp>
      <p:sp>
        <p:nvSpPr>
          <p:cNvPr id="67589" name="Rectangle 5"/>
          <p:cNvSpPr>
            <a:spLocks noChangeArrowheads="1"/>
          </p:cNvSpPr>
          <p:nvPr/>
        </p:nvSpPr>
        <p:spPr bwMode="auto">
          <a:xfrm>
            <a:off x="2831347" y="3832287"/>
            <a:ext cx="1350724" cy="2287884"/>
          </a:xfrm>
          <a:prstGeom prst="rect">
            <a:avLst/>
          </a:prstGeom>
          <a:solidFill>
            <a:schemeClr val="hlink"/>
          </a:solidFill>
          <a:ln w="9525">
            <a:solidFill>
              <a:schemeClr val="tx1"/>
            </a:solidFill>
            <a:miter lim="800000"/>
            <a:headEnd/>
            <a:tailEnd/>
          </a:ln>
        </p:spPr>
        <p:txBody>
          <a:bodyPr wrap="none" anchor="ctr"/>
          <a:lstStyle/>
          <a:p>
            <a:pPr algn="ctr" defTabSz="914400"/>
            <a:r>
              <a:rPr lang="en-US"/>
              <a:t>Assets</a:t>
            </a:r>
          </a:p>
        </p:txBody>
      </p:sp>
      <p:sp>
        <p:nvSpPr>
          <p:cNvPr id="67590" name="Rectangle 7"/>
          <p:cNvSpPr>
            <a:spLocks noChangeArrowheads="1"/>
          </p:cNvSpPr>
          <p:nvPr/>
        </p:nvSpPr>
        <p:spPr bwMode="auto">
          <a:xfrm>
            <a:off x="4652169" y="4556394"/>
            <a:ext cx="1350724" cy="1563777"/>
          </a:xfrm>
          <a:prstGeom prst="rect">
            <a:avLst/>
          </a:prstGeom>
          <a:solidFill>
            <a:schemeClr val="folHlink"/>
          </a:solidFill>
          <a:ln w="9525">
            <a:solidFill>
              <a:schemeClr val="tx1"/>
            </a:solidFill>
            <a:miter lim="800000"/>
            <a:headEnd/>
            <a:tailEnd/>
          </a:ln>
        </p:spPr>
        <p:txBody>
          <a:bodyPr wrap="none" anchor="ctr"/>
          <a:lstStyle/>
          <a:p>
            <a:pPr algn="ctr" defTabSz="914400"/>
            <a:r>
              <a:rPr lang="en-US"/>
              <a:t>Debt</a:t>
            </a:r>
          </a:p>
        </p:txBody>
      </p:sp>
      <p:sp>
        <p:nvSpPr>
          <p:cNvPr id="67591" name="Rectangle 8"/>
          <p:cNvSpPr>
            <a:spLocks noChangeArrowheads="1"/>
          </p:cNvSpPr>
          <p:nvPr/>
        </p:nvSpPr>
        <p:spPr bwMode="auto">
          <a:xfrm>
            <a:off x="4652169" y="3832287"/>
            <a:ext cx="1350724" cy="724107"/>
          </a:xfrm>
          <a:prstGeom prst="rect">
            <a:avLst/>
          </a:prstGeom>
          <a:solidFill>
            <a:schemeClr val="folHlink"/>
          </a:solidFill>
          <a:ln w="9525">
            <a:solidFill>
              <a:schemeClr val="tx1"/>
            </a:solidFill>
            <a:miter lim="800000"/>
            <a:headEnd/>
            <a:tailEnd/>
          </a:ln>
        </p:spPr>
        <p:txBody>
          <a:bodyPr wrap="none" anchor="ctr"/>
          <a:lstStyle/>
          <a:p>
            <a:pPr algn="ctr" defTabSz="914400"/>
            <a:r>
              <a:rPr lang="en-US"/>
              <a:t>Equity</a:t>
            </a:r>
          </a:p>
        </p:txBody>
      </p:sp>
      <p:sp>
        <p:nvSpPr>
          <p:cNvPr id="67592" name="Rectangle 9"/>
          <p:cNvSpPr>
            <a:spLocks noChangeArrowheads="1"/>
          </p:cNvSpPr>
          <p:nvPr/>
        </p:nvSpPr>
        <p:spPr bwMode="auto">
          <a:xfrm>
            <a:off x="2831347" y="4556394"/>
            <a:ext cx="1350724" cy="1565006"/>
          </a:xfrm>
          <a:prstGeom prst="rect">
            <a:avLst/>
          </a:prstGeom>
          <a:solidFill>
            <a:schemeClr val="hlink"/>
          </a:solidFill>
          <a:ln w="9525">
            <a:solidFill>
              <a:schemeClr val="tx1"/>
            </a:solidFill>
            <a:miter lim="800000"/>
            <a:headEnd/>
            <a:tailEnd/>
          </a:ln>
        </p:spPr>
        <p:txBody>
          <a:bodyPr wrap="none" anchor="ctr"/>
          <a:lstStyle/>
          <a:p>
            <a:pPr algn="ctr"/>
            <a:r>
              <a:rPr lang="en-US"/>
              <a:t>Assets</a:t>
            </a:r>
          </a:p>
        </p:txBody>
      </p:sp>
      <p:pic>
        <p:nvPicPr>
          <p:cNvPr id="67594" name="Picture 18"/>
          <p:cNvPicPr>
            <a:picLocks noChangeAspect="1" noChangeArrowheads="1"/>
          </p:cNvPicPr>
          <p:nvPr/>
        </p:nvPicPr>
        <p:blipFill>
          <a:blip r:embed="rId3"/>
          <a:srcRect/>
          <a:stretch>
            <a:fillRect/>
          </a:stretch>
        </p:blipFill>
        <p:spPr bwMode="auto">
          <a:xfrm>
            <a:off x="2771775" y="3440113"/>
            <a:ext cx="1528144" cy="1116281"/>
          </a:xfrm>
          <a:prstGeom prst="rect">
            <a:avLst/>
          </a:prstGeom>
          <a:noFill/>
          <a:ln w="9525">
            <a:noFill/>
            <a:miter lim="800000"/>
            <a:headEnd/>
            <a:tailEnd/>
          </a:ln>
        </p:spPr>
      </p:pic>
      <p:grpSp>
        <p:nvGrpSpPr>
          <p:cNvPr id="2" name="Groupe 1"/>
          <p:cNvGrpSpPr/>
          <p:nvPr/>
        </p:nvGrpSpPr>
        <p:grpSpPr>
          <a:xfrm>
            <a:off x="4329057" y="3643500"/>
            <a:ext cx="2173072" cy="937628"/>
            <a:chOff x="4329057" y="3146290"/>
            <a:chExt cx="2173072" cy="937628"/>
          </a:xfrm>
        </p:grpSpPr>
        <p:sp>
          <p:nvSpPr>
            <p:cNvPr id="67593" name="Rectangle 13"/>
            <p:cNvSpPr>
              <a:spLocks noChangeArrowheads="1"/>
            </p:cNvSpPr>
            <p:nvPr/>
          </p:nvSpPr>
          <p:spPr bwMode="auto">
            <a:xfrm>
              <a:off x="4476044" y="3146290"/>
              <a:ext cx="1879099" cy="929414"/>
            </a:xfrm>
            <a:prstGeom prst="rect">
              <a:avLst/>
            </a:prstGeom>
            <a:solidFill>
              <a:schemeClr val="bg1"/>
            </a:solidFill>
            <a:ln w="9525">
              <a:noFill/>
              <a:miter lim="800000"/>
              <a:headEnd/>
              <a:tailEnd/>
            </a:ln>
          </p:spPr>
          <p:txBody>
            <a:bodyPr wrap="none" anchor="ctr"/>
            <a:lstStyle/>
            <a:p>
              <a:endParaRPr lang="fr-FR"/>
            </a:p>
          </p:txBody>
        </p:sp>
        <p:pic>
          <p:nvPicPr>
            <p:cNvPr id="67595" name="Picture 19"/>
            <p:cNvPicPr>
              <a:picLocks noChangeAspect="1" noChangeArrowheads="1"/>
            </p:cNvPicPr>
            <p:nvPr/>
          </p:nvPicPr>
          <p:blipFill>
            <a:blip r:embed="rId4"/>
            <a:srcRect/>
            <a:stretch>
              <a:fillRect/>
            </a:stretch>
          </p:blipFill>
          <p:spPr bwMode="auto">
            <a:xfrm>
              <a:off x="4329057" y="3150815"/>
              <a:ext cx="2173072" cy="933103"/>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Content Placeholder 1"/>
          <p:cNvSpPr>
            <a:spLocks noGrp="1"/>
          </p:cNvSpPr>
          <p:nvPr>
            <p:ph idx="4294967295"/>
          </p:nvPr>
        </p:nvSpPr>
        <p:spPr>
          <a:xfrm>
            <a:off x="533400" y="1244600"/>
            <a:ext cx="8359775" cy="4876800"/>
          </a:xfrm>
        </p:spPr>
        <p:txBody>
          <a:bodyPr/>
          <a:lstStyle/>
          <a:p>
            <a:pPr marL="457200" indent="-457200"/>
            <a:r>
              <a:rPr lang="en-US" smtClean="0">
                <a:latin typeface="Arial" charset="0"/>
                <a:ea typeface="MS PGothic"/>
                <a:cs typeface="MS PGothic"/>
                <a:sym typeface="Symbol" pitchFamily="18" charset="2"/>
              </a:rPr>
              <a:t>Such definition does not tell you much about your risk of bankruptcy (likely to occur long before you have lost all your capital)</a:t>
            </a:r>
          </a:p>
          <a:p>
            <a:pPr marL="838200" lvl="1" indent="-381000"/>
            <a:r>
              <a:rPr lang="en-US" smtClean="0">
                <a:latin typeface="Arial" charset="0"/>
                <a:ea typeface="MS PGothic"/>
                <a:cs typeface="Arial" charset="0"/>
                <a:sym typeface="Symbol" pitchFamily="18" charset="2"/>
              </a:rPr>
              <a:t>Interesting question: how much can I loose before I need a recapitalisation?  going concern view asked by German regulator</a:t>
            </a:r>
          </a:p>
          <a:p>
            <a:pPr marL="457200" indent="-457200"/>
            <a:endParaRPr lang="en-US" smtClean="0">
              <a:latin typeface="Arial" charset="0"/>
              <a:ea typeface="MS PGothic"/>
              <a:cs typeface="MS PGothic"/>
              <a:sym typeface="Symbol" pitchFamily="18" charset="2"/>
            </a:endParaRPr>
          </a:p>
          <a:p>
            <a:pPr marL="838200" lvl="1" indent="-381000"/>
            <a:endParaRPr lang="en-US" smtClean="0">
              <a:latin typeface="Arial" charset="0"/>
              <a:ea typeface="MS PGothic"/>
              <a:cs typeface="Arial" charset="0"/>
              <a:sym typeface="Symbol" pitchFamily="18" charset="2"/>
            </a:endParaRPr>
          </a:p>
        </p:txBody>
      </p:sp>
      <p:sp>
        <p:nvSpPr>
          <p:cNvPr id="69634" name="Title 2"/>
          <p:cNvSpPr>
            <a:spLocks noGrp="1"/>
          </p:cNvSpPr>
          <p:nvPr>
            <p:ph type="title" idx="4294967295"/>
          </p:nvPr>
        </p:nvSpPr>
        <p:spPr/>
        <p:txBody>
          <a:bodyPr/>
          <a:lstStyle/>
          <a:p>
            <a:r>
              <a:rPr lang="en-US" sz="2600" smtClean="0">
                <a:latin typeface="Arial" charset="0"/>
                <a:ea typeface="MS PGothic"/>
              </a:rPr>
              <a:t>What is your EC supposed to do?</a:t>
            </a:r>
          </a:p>
        </p:txBody>
      </p:sp>
      <p:sp>
        <p:nvSpPr>
          <p:cNvPr id="6963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FAAA600-EA2C-494D-AFC9-00043F0A4C9D}" type="slidenum">
              <a:rPr lang="en-US" sz="1000">
                <a:solidFill>
                  <a:srgbClr val="51626F"/>
                </a:solidFill>
              </a:rPr>
              <a:pPr/>
              <a:t>29</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4294967295"/>
          </p:nvPr>
        </p:nvSpPr>
        <p:spPr/>
        <p:txBody>
          <a:bodyPr/>
          <a:lstStyle/>
          <a:p>
            <a:r>
              <a:rPr lang="en-US" dirty="0" smtClean="0">
                <a:solidFill>
                  <a:schemeClr val="tx1"/>
                </a:solidFill>
                <a:latin typeface="Arial" charset="0"/>
                <a:ea typeface="MS PGothic"/>
                <a:cs typeface="MS PGothic"/>
              </a:rPr>
              <a:t>Luc Léonard</a:t>
            </a:r>
            <a:endParaRPr lang="en-US" dirty="0" smtClean="0">
              <a:solidFill>
                <a:schemeClr val="accent1"/>
              </a:solidFill>
              <a:latin typeface="Times New Roman" pitchFamily="18" charset="0"/>
              <a:ea typeface="MS PGothic"/>
              <a:cs typeface="MS PGothic"/>
            </a:endParaRPr>
          </a:p>
          <a:p>
            <a:pPr marL="742950" lvl="1" indent="-285750">
              <a:spcBef>
                <a:spcPct val="200000"/>
              </a:spcBef>
            </a:pPr>
            <a:r>
              <a:rPr lang="en-US" dirty="0" smtClean="0">
                <a:solidFill>
                  <a:schemeClr val="accent1"/>
                </a:solidFill>
                <a:latin typeface="Times New Roman" pitchFamily="18" charset="0"/>
                <a:ea typeface="MS PGothic"/>
                <a:cs typeface="Arial" charset="0"/>
              </a:rPr>
              <a:t>Belfius Bank </a:t>
            </a:r>
            <a:r>
              <a:rPr lang="en-US" sz="1600" dirty="0" smtClean="0">
                <a:solidFill>
                  <a:schemeClr val="accent1"/>
                </a:solidFill>
                <a:latin typeface="Times New Roman" pitchFamily="18" charset="0"/>
                <a:ea typeface="MS PGothic"/>
                <a:cs typeface="Arial" charset="0"/>
              </a:rPr>
              <a:t>(April 12 – to date)</a:t>
            </a:r>
            <a:r>
              <a:rPr lang="en-US" dirty="0" smtClean="0">
                <a:latin typeface="Arial" charset="0"/>
                <a:ea typeface="MS PGothic"/>
                <a:cs typeface="Arial" charset="0"/>
              </a:rPr>
              <a:t>	</a:t>
            </a:r>
            <a:r>
              <a:rPr lang="en-US" b="1" dirty="0" smtClean="0">
                <a:solidFill>
                  <a:schemeClr val="tx1"/>
                </a:solidFill>
                <a:latin typeface="Arial" charset="0"/>
                <a:ea typeface="MS PGothic"/>
                <a:cs typeface="Arial" charset="0"/>
              </a:rPr>
              <a:t>Head of Model Validation</a:t>
            </a:r>
            <a:r>
              <a:rPr lang="en-US" b="1" dirty="0" smtClean="0">
                <a:latin typeface="Arial" charset="0"/>
                <a:ea typeface="MS PGothic"/>
                <a:cs typeface="Arial" charset="0"/>
              </a:rPr>
              <a:t> </a:t>
            </a:r>
            <a:br>
              <a:rPr lang="en-US" b="1" dirty="0" smtClean="0">
                <a:latin typeface="Arial" charset="0"/>
                <a:ea typeface="MS PGothic"/>
                <a:cs typeface="Arial" charset="0"/>
              </a:rPr>
            </a:br>
            <a:r>
              <a:rPr lang="en-US" b="1" dirty="0" smtClean="0">
                <a:latin typeface="Arial" charset="0"/>
                <a:ea typeface="MS PGothic"/>
                <a:cs typeface="Arial" charset="0"/>
              </a:rPr>
              <a:t>								&amp; Quality Control</a:t>
            </a:r>
            <a:endParaRPr lang="en-US" dirty="0" smtClean="0">
              <a:latin typeface="Times New Roman" pitchFamily="18" charset="0"/>
              <a:ea typeface="MS PGothic"/>
              <a:cs typeface="Arial" charset="0"/>
            </a:endParaRPr>
          </a:p>
          <a:p>
            <a:pPr marL="742950" lvl="1" indent="-285750">
              <a:spcBef>
                <a:spcPct val="200000"/>
              </a:spcBef>
            </a:pPr>
            <a:r>
              <a:rPr lang="en-US" dirty="0" smtClean="0">
                <a:solidFill>
                  <a:schemeClr val="accent1"/>
                </a:solidFill>
                <a:latin typeface="Times New Roman" pitchFamily="18" charset="0"/>
                <a:ea typeface="MS PGothic"/>
                <a:cs typeface="Arial" charset="0"/>
              </a:rPr>
              <a:t>Dexia SA </a:t>
            </a:r>
            <a:r>
              <a:rPr lang="en-US" sz="1600" dirty="0" smtClean="0">
                <a:solidFill>
                  <a:schemeClr val="accent1"/>
                </a:solidFill>
                <a:latin typeface="Times New Roman" pitchFamily="18" charset="0"/>
                <a:ea typeface="MS PGothic"/>
                <a:cs typeface="Arial" charset="0"/>
              </a:rPr>
              <a:t>(April 10 – March 12)</a:t>
            </a:r>
            <a:r>
              <a:rPr lang="en-US" dirty="0" smtClean="0">
                <a:latin typeface="Arial" charset="0"/>
                <a:ea typeface="MS PGothic"/>
                <a:cs typeface="Arial" charset="0"/>
              </a:rPr>
              <a:t> 	</a:t>
            </a:r>
            <a:r>
              <a:rPr lang="en-US" b="1" dirty="0" smtClean="0">
                <a:latin typeface="Arial" charset="0"/>
                <a:ea typeface="MS PGothic"/>
                <a:cs typeface="Arial" charset="0"/>
              </a:rPr>
              <a:t>Head of Model Validation </a:t>
            </a:r>
            <a:br>
              <a:rPr lang="en-US" b="1" dirty="0" smtClean="0">
                <a:latin typeface="Arial" charset="0"/>
                <a:ea typeface="MS PGothic"/>
                <a:cs typeface="Arial" charset="0"/>
              </a:rPr>
            </a:br>
            <a:r>
              <a:rPr lang="en-US" b="1" dirty="0" smtClean="0">
                <a:latin typeface="Arial" charset="0"/>
                <a:ea typeface="MS PGothic"/>
                <a:cs typeface="Arial" charset="0"/>
              </a:rPr>
              <a:t>								&amp; Quality Control</a:t>
            </a:r>
            <a:endParaRPr lang="en-US" dirty="0" smtClean="0">
              <a:latin typeface="Times New Roman" pitchFamily="18" charset="0"/>
              <a:ea typeface="MS PGothic"/>
              <a:cs typeface="Arial" charset="0"/>
            </a:endParaRPr>
          </a:p>
          <a:p>
            <a:pPr marL="742950" lvl="1" indent="-285750">
              <a:spcBef>
                <a:spcPct val="200000"/>
              </a:spcBef>
            </a:pPr>
            <a:r>
              <a:rPr lang="en-US" dirty="0" smtClean="0">
                <a:solidFill>
                  <a:schemeClr val="accent1"/>
                </a:solidFill>
                <a:latin typeface="Times New Roman" pitchFamily="18" charset="0"/>
                <a:ea typeface="MS PGothic"/>
                <a:cs typeface="Arial" charset="0"/>
              </a:rPr>
              <a:t>Dexia SA </a:t>
            </a:r>
            <a:r>
              <a:rPr lang="en-US" sz="1600" dirty="0" smtClean="0">
                <a:solidFill>
                  <a:schemeClr val="accent1"/>
                </a:solidFill>
                <a:latin typeface="Times New Roman" pitchFamily="18" charset="0"/>
                <a:ea typeface="MS PGothic"/>
                <a:cs typeface="Arial" charset="0"/>
              </a:rPr>
              <a:t>(July 02 – March 10)</a:t>
            </a:r>
            <a:r>
              <a:rPr lang="en-US" dirty="0" smtClean="0">
                <a:latin typeface="Arial" charset="0"/>
                <a:ea typeface="MS PGothic"/>
                <a:cs typeface="Arial" charset="0"/>
              </a:rPr>
              <a:t> 		</a:t>
            </a:r>
            <a:r>
              <a:rPr lang="en-US" b="1" dirty="0" smtClean="0">
                <a:solidFill>
                  <a:schemeClr val="tx1"/>
                </a:solidFill>
                <a:latin typeface="Arial" charset="0"/>
                <a:ea typeface="MS PGothic"/>
                <a:cs typeface="Arial" charset="0"/>
              </a:rPr>
              <a:t>Head of Credit </a:t>
            </a:r>
            <a:r>
              <a:rPr lang="en-US" b="1" dirty="0" err="1" smtClean="0">
                <a:solidFill>
                  <a:schemeClr val="tx1"/>
                </a:solidFill>
                <a:latin typeface="Arial" charset="0"/>
                <a:ea typeface="MS PGothic"/>
                <a:cs typeface="Arial" charset="0"/>
              </a:rPr>
              <a:t>Modelling</a:t>
            </a:r>
            <a:endParaRPr lang="en-US" b="1" dirty="0" smtClean="0">
              <a:solidFill>
                <a:schemeClr val="tx1"/>
              </a:solidFill>
              <a:latin typeface="Arial" charset="0"/>
              <a:ea typeface="MS PGothic"/>
              <a:cs typeface="Arial" charset="0"/>
            </a:endParaRPr>
          </a:p>
        </p:txBody>
      </p:sp>
      <p:sp>
        <p:nvSpPr>
          <p:cNvPr id="16386" name="Title 2"/>
          <p:cNvSpPr>
            <a:spLocks noGrp="1"/>
          </p:cNvSpPr>
          <p:nvPr>
            <p:ph type="title" idx="4294967295"/>
          </p:nvPr>
        </p:nvSpPr>
        <p:spPr/>
        <p:txBody>
          <a:bodyPr/>
          <a:lstStyle/>
          <a:p>
            <a:r>
              <a:rPr lang="en-US" smtClean="0">
                <a:latin typeface="Arial" charset="0"/>
                <a:ea typeface="MS PGothic"/>
              </a:rPr>
              <a:t>Background</a:t>
            </a:r>
          </a:p>
        </p:txBody>
      </p:sp>
      <p:sp>
        <p:nvSpPr>
          <p:cNvPr id="1638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8E2F5459-5D46-4DCA-968F-0E6BBBDB42D3}" type="slidenum">
              <a:rPr lang="en-US" sz="1000">
                <a:solidFill>
                  <a:srgbClr val="51626F"/>
                </a:solidFill>
              </a:rPr>
              <a:pPr/>
              <a:t>3</a:t>
            </a:fld>
            <a:endParaRPr lang="en-US" sz="1000">
              <a:solidFill>
                <a:srgbClr val="51626F"/>
              </a:solidFill>
            </a:endParaRPr>
          </a:p>
        </p:txBody>
      </p:sp>
      <p:sp>
        <p:nvSpPr>
          <p:cNvPr id="49157" name="Rectangle 5"/>
          <p:cNvSpPr>
            <a:spLocks noChangeArrowheads="1"/>
          </p:cNvSpPr>
          <p:nvPr/>
        </p:nvSpPr>
        <p:spPr bwMode="auto">
          <a:xfrm>
            <a:off x="1019175" y="2997200"/>
            <a:ext cx="7440613" cy="2376488"/>
          </a:xfrm>
          <a:prstGeom prst="rect">
            <a:avLst/>
          </a:prstGeom>
          <a:solidFill>
            <a:schemeClr val="bg1"/>
          </a:solidFill>
          <a:ln w="9525">
            <a:noFill/>
            <a:miter lim="800000"/>
            <a:headEnd/>
            <a:tailEnd/>
          </a:ln>
        </p:spPr>
        <p:txBody>
          <a:bodyPr wrap="none" anchor="ctr"/>
          <a:lstStyle/>
          <a:p>
            <a:r>
              <a:rPr lang="fr-F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9157"/>
                                        </p:tgtEl>
                                      </p:cBhvr>
                                    </p:animEffect>
                                    <p:set>
                                      <p:cBhvr>
                                        <p:cTn id="7" dur="1" fill="hold">
                                          <p:stCondLst>
                                            <p:cond delay="499"/>
                                          </p:stCondLst>
                                        </p:cTn>
                                        <p:tgtEl>
                                          <p:spTgt spid="491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Some topics to consider</a:t>
            </a:r>
          </a:p>
          <a:p>
            <a:pPr marL="457200" indent="-457200">
              <a:buSzPct val="75000"/>
              <a:buFontTx/>
              <a:buAutoNum type="arabicPeriod"/>
            </a:pPr>
            <a:r>
              <a:rPr lang="en-US" smtClean="0">
                <a:latin typeface="Arial" charset="0"/>
                <a:ea typeface="MS PGothic"/>
                <a:cs typeface="MS PGothic"/>
                <a:sym typeface="Symbol" pitchFamily="18" charset="2"/>
              </a:rPr>
              <a:t>Resolution losses</a:t>
            </a:r>
          </a:p>
          <a:p>
            <a:pPr marL="838200" lvl="1" indent="-381000"/>
            <a:r>
              <a:rPr lang="en-US" smtClean="0">
                <a:latin typeface="Arial" charset="0"/>
                <a:ea typeface="MS PGothic"/>
                <a:cs typeface="Arial" charset="0"/>
                <a:sym typeface="Symbol" pitchFamily="18" charset="2"/>
              </a:rPr>
              <a:t>Do I foresee also “resolution” losses (German regulator says yes)</a:t>
            </a:r>
          </a:p>
          <a:p>
            <a:pPr marL="1257300" lvl="2" indent="-342900"/>
            <a:r>
              <a:rPr lang="en-US" smtClean="0">
                <a:latin typeface="Arial" charset="0"/>
                <a:ea typeface="MS PGothic"/>
                <a:cs typeface="Arial" charset="0"/>
                <a:sym typeface="Symbol" pitchFamily="18" charset="2"/>
              </a:rPr>
              <a:t>Complicated to estimate</a:t>
            </a:r>
          </a:p>
          <a:p>
            <a:pPr marL="838200" lvl="1" indent="-381000"/>
            <a:r>
              <a:rPr lang="en-US" smtClean="0">
                <a:latin typeface="Arial" charset="0"/>
                <a:ea typeface="MS PGothic"/>
                <a:cs typeface="Arial" charset="0"/>
                <a:sym typeface="Symbol" pitchFamily="18" charset="2"/>
              </a:rPr>
              <a:t>Or do I consider a “going concern” perspective</a:t>
            </a:r>
          </a:p>
          <a:p>
            <a:pPr marL="1257300" lvl="2" indent="-342900"/>
            <a:r>
              <a:rPr lang="en-US" smtClean="0">
                <a:latin typeface="Arial" charset="0"/>
                <a:ea typeface="MS PGothic"/>
                <a:cs typeface="Arial" charset="0"/>
                <a:sym typeface="Symbol" pitchFamily="18" charset="2"/>
              </a:rPr>
              <a:t>Not credible</a:t>
            </a:r>
          </a:p>
          <a:p>
            <a:pPr marL="838200" lvl="1" indent="-381000"/>
            <a:r>
              <a:rPr lang="en-US" smtClean="0">
                <a:latin typeface="Arial" charset="0"/>
                <a:ea typeface="MS PGothic"/>
                <a:cs typeface="Arial" charset="0"/>
                <a:sym typeface="Symbol" pitchFamily="18" charset="2"/>
              </a:rPr>
              <a:t>Or do I simply not care? The risk estimate is rather arbitrary anyway (uncertain measures, 1 year period …)</a:t>
            </a:r>
          </a:p>
        </p:txBody>
      </p:sp>
      <p:sp>
        <p:nvSpPr>
          <p:cNvPr id="71682" name="Title 2"/>
          <p:cNvSpPr>
            <a:spLocks noGrp="1"/>
          </p:cNvSpPr>
          <p:nvPr>
            <p:ph type="title" idx="4294967295"/>
          </p:nvPr>
        </p:nvSpPr>
        <p:spPr/>
        <p:txBody>
          <a:bodyPr/>
          <a:lstStyle/>
          <a:p>
            <a:r>
              <a:rPr lang="en-US" sz="2600" smtClean="0">
                <a:latin typeface="Arial" charset="0"/>
                <a:ea typeface="MS PGothic"/>
              </a:rPr>
              <a:t>Is it what your EC actually does?</a:t>
            </a:r>
          </a:p>
        </p:txBody>
      </p:sp>
      <p:sp>
        <p:nvSpPr>
          <p:cNvPr id="7168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1583EBE3-FB42-4579-A306-6BB72B77C600}" type="slidenum">
              <a:rPr lang="en-US" sz="1000">
                <a:solidFill>
                  <a:srgbClr val="51626F"/>
                </a:solidFill>
              </a:rPr>
              <a:pPr/>
              <a:t>30</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Content Placeholder 1"/>
          <p:cNvSpPr>
            <a:spLocks noGrp="1"/>
          </p:cNvSpPr>
          <p:nvPr>
            <p:ph idx="4294967295"/>
          </p:nvPr>
        </p:nvSpPr>
        <p:spPr>
          <a:xfrm>
            <a:off x="533400" y="1219200"/>
            <a:ext cx="8359775" cy="4876800"/>
          </a:xfrm>
        </p:spPr>
        <p:txBody>
          <a:bodyPr/>
          <a:lstStyle/>
          <a:p>
            <a:pPr marL="457200" indent="-457200">
              <a:buSzPct val="75000"/>
              <a:buFontTx/>
              <a:buAutoNum type="arabicPeriod" startAt="2"/>
            </a:pPr>
            <a:r>
              <a:rPr lang="en-US" dirty="0">
                <a:latin typeface="Arial" charset="0"/>
                <a:ea typeface="MS PGothic"/>
                <a:cs typeface="MS PGothic"/>
                <a:sym typeface="Symbol" pitchFamily="18" charset="2"/>
              </a:rPr>
              <a:t>Which losses are taken into account?</a:t>
            </a:r>
          </a:p>
          <a:p>
            <a:pPr marL="838200" lvl="1" indent="-381000"/>
            <a:r>
              <a:rPr lang="en-US" dirty="0">
                <a:latin typeface="Arial" charset="0"/>
                <a:ea typeface="MS PGothic"/>
                <a:cs typeface="Arial" charset="0"/>
                <a:sym typeface="Symbol" pitchFamily="18" charset="2"/>
              </a:rPr>
              <a:t>Do I compute my losses from an economical or from an accounting perspective?</a:t>
            </a:r>
          </a:p>
          <a:p>
            <a:pPr marL="1257300" lvl="2" indent="-342900"/>
            <a:r>
              <a:rPr lang="en-US" dirty="0">
                <a:latin typeface="Arial" charset="0"/>
                <a:ea typeface="MS PGothic"/>
                <a:cs typeface="Arial" charset="0"/>
                <a:sym typeface="Symbol" pitchFamily="18" charset="2"/>
              </a:rPr>
              <a:t>i.e. do I take all the losses into account or only those with an impact on my results / available capital?</a:t>
            </a:r>
          </a:p>
          <a:p>
            <a:pPr marL="838200" lvl="1" indent="-381000"/>
            <a:r>
              <a:rPr lang="en-US" dirty="0">
                <a:latin typeface="Arial" charset="0"/>
                <a:ea typeface="MS PGothic"/>
                <a:cs typeface="Arial" charset="0"/>
                <a:sym typeface="Symbol" pitchFamily="18" charset="2"/>
              </a:rPr>
              <a:t>Strong impact on the decision to include some risks or not</a:t>
            </a:r>
          </a:p>
          <a:p>
            <a:pPr marL="1257300" lvl="2" indent="-342900"/>
            <a:r>
              <a:rPr lang="en-US" dirty="0">
                <a:latin typeface="Arial" charset="0"/>
                <a:ea typeface="MS PGothic"/>
                <a:cs typeface="Arial" charset="0"/>
                <a:sym typeface="Symbol" pitchFamily="18" charset="2"/>
              </a:rPr>
              <a:t>Example: spread &amp; transition risk on the loans</a:t>
            </a:r>
          </a:p>
          <a:p>
            <a:pPr marL="838200" lvl="1" indent="-381000"/>
            <a:r>
              <a:rPr lang="en-US" dirty="0">
                <a:latin typeface="Arial" charset="0"/>
                <a:ea typeface="MS PGothic"/>
                <a:cs typeface="Arial" charset="0"/>
                <a:sym typeface="Symbol" pitchFamily="18" charset="2"/>
              </a:rPr>
              <a:t>If the goal is to assess the (remaining) value of my assets: economic value would be normal</a:t>
            </a:r>
          </a:p>
          <a:p>
            <a:pPr marL="838200" lvl="1" indent="-381000"/>
            <a:r>
              <a:rPr lang="en-US" dirty="0">
                <a:latin typeface="Arial" charset="0"/>
                <a:ea typeface="MS PGothic"/>
                <a:cs typeface="Arial" charset="0"/>
                <a:sym typeface="Symbol" pitchFamily="18" charset="2"/>
              </a:rPr>
              <a:t>If it is to prevent from bankruptcy: more difficult to say</a:t>
            </a:r>
          </a:p>
          <a:p>
            <a:pPr marL="1257300" lvl="2" indent="-342900"/>
            <a:r>
              <a:rPr lang="en-US" dirty="0">
                <a:latin typeface="Arial" charset="0"/>
                <a:ea typeface="MS PGothic"/>
                <a:cs typeface="Arial" charset="0"/>
                <a:sym typeface="Symbol" pitchFamily="18" charset="2"/>
              </a:rPr>
              <a:t>Risks that impact regulatory capital</a:t>
            </a:r>
          </a:p>
          <a:p>
            <a:pPr marL="1257300" lvl="2" indent="-342900"/>
            <a:r>
              <a:rPr lang="en-US" dirty="0">
                <a:latin typeface="Arial" charset="0"/>
                <a:ea typeface="MS PGothic"/>
                <a:cs typeface="Arial" charset="0"/>
                <a:sym typeface="Symbol" pitchFamily="18" charset="2"/>
              </a:rPr>
              <a:t>What is the market perception</a:t>
            </a:r>
          </a:p>
        </p:txBody>
      </p:sp>
      <p:sp>
        <p:nvSpPr>
          <p:cNvPr id="73730" name="Title 2"/>
          <p:cNvSpPr>
            <a:spLocks noGrp="1"/>
          </p:cNvSpPr>
          <p:nvPr>
            <p:ph type="title" idx="4294967295"/>
          </p:nvPr>
        </p:nvSpPr>
        <p:spPr/>
        <p:txBody>
          <a:bodyPr/>
          <a:lstStyle/>
          <a:p>
            <a:r>
              <a:rPr lang="en-US" sz="2600" smtClean="0">
                <a:latin typeface="Arial" charset="0"/>
                <a:ea typeface="MS PGothic"/>
              </a:rPr>
              <a:t>Is it what your EC actually does?</a:t>
            </a:r>
          </a:p>
        </p:txBody>
      </p:sp>
      <p:sp>
        <p:nvSpPr>
          <p:cNvPr id="73731"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7B88E2A5-0FE4-44B8-8F75-98F9379EA37A}" type="slidenum">
              <a:rPr lang="en-US" sz="1000">
                <a:solidFill>
                  <a:srgbClr val="51626F"/>
                </a:solidFill>
              </a:rPr>
              <a:pPr/>
              <a:t>31</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1"/>
          <p:cNvSpPr>
            <a:spLocks noGrp="1"/>
          </p:cNvSpPr>
          <p:nvPr>
            <p:ph idx="4294967295"/>
          </p:nvPr>
        </p:nvSpPr>
        <p:spPr>
          <a:xfrm>
            <a:off x="533400" y="1219200"/>
            <a:ext cx="8359775" cy="4876800"/>
          </a:xfrm>
        </p:spPr>
        <p:txBody>
          <a:bodyPr/>
          <a:lstStyle/>
          <a:p>
            <a:pPr marL="838200" lvl="1" indent="-381000"/>
            <a:r>
              <a:rPr lang="en-US" smtClean="0">
                <a:latin typeface="Arial" charset="0"/>
                <a:ea typeface="MS PGothic"/>
                <a:cs typeface="Arial" charset="0"/>
                <a:sym typeface="Symbol" pitchFamily="18" charset="2"/>
              </a:rPr>
              <a:t>NB: no clear answer from the regulation</a:t>
            </a:r>
          </a:p>
          <a:p>
            <a:pPr marL="1143000" lvl="2" indent="-228600"/>
            <a:r>
              <a:rPr lang="en-US" smtClean="0">
                <a:latin typeface="Arial" charset="0"/>
                <a:ea typeface="MS PGothic"/>
                <a:cs typeface="Arial" charset="0"/>
                <a:sym typeface="Symbol" pitchFamily="18" charset="2"/>
              </a:rPr>
              <a:t>Maturity adjustments in the Basel formula can be seen as an estimate of market value losses due to credit quality degradation</a:t>
            </a:r>
          </a:p>
          <a:p>
            <a:pPr marL="1143000" lvl="2" indent="-228600"/>
            <a:r>
              <a:rPr lang="en-US" smtClean="0">
                <a:latin typeface="Arial" charset="0"/>
                <a:ea typeface="MS PGothic"/>
                <a:cs typeface="Arial" charset="0"/>
                <a:sym typeface="Symbol" pitchFamily="18" charset="2"/>
              </a:rPr>
              <a:t>They are imposed to all credits  economic view</a:t>
            </a:r>
          </a:p>
          <a:p>
            <a:pPr marL="1600200" lvl="3" indent="-228600"/>
            <a:r>
              <a:rPr lang="en-US" smtClean="0">
                <a:latin typeface="Arial" charset="0"/>
                <a:ea typeface="MS PGothic"/>
                <a:cs typeface="Arial" charset="0"/>
                <a:sym typeface="Symbol" pitchFamily="18" charset="2"/>
              </a:rPr>
              <a:t>But they are too light to account for spread volatility</a:t>
            </a:r>
          </a:p>
          <a:p>
            <a:pPr marL="1143000" lvl="2" indent="-228600"/>
            <a:r>
              <a:rPr lang="en-US" smtClean="0">
                <a:latin typeface="Arial" charset="0"/>
                <a:ea typeface="MS PGothic"/>
                <a:cs typeface="Arial" charset="0"/>
                <a:sym typeface="Symbol" pitchFamily="18" charset="2"/>
              </a:rPr>
              <a:t>Basel III foresees adjustments for AFS reserves losses, not for loans</a:t>
            </a:r>
          </a:p>
        </p:txBody>
      </p:sp>
      <p:sp>
        <p:nvSpPr>
          <p:cNvPr id="75778" name="Title 2"/>
          <p:cNvSpPr>
            <a:spLocks noGrp="1"/>
          </p:cNvSpPr>
          <p:nvPr>
            <p:ph type="title" idx="4294967295"/>
          </p:nvPr>
        </p:nvSpPr>
        <p:spPr/>
        <p:txBody>
          <a:bodyPr/>
          <a:lstStyle/>
          <a:p>
            <a:r>
              <a:rPr lang="en-US" sz="2600" smtClean="0">
                <a:latin typeface="Arial" charset="0"/>
                <a:ea typeface="MS PGothic"/>
              </a:rPr>
              <a:t>Is it what your EC actually does?</a:t>
            </a:r>
          </a:p>
        </p:txBody>
      </p:sp>
      <p:sp>
        <p:nvSpPr>
          <p:cNvPr id="75779"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3CF1B22C-739E-48A6-AE37-D6B0BA0FE107}" type="slidenum">
              <a:rPr lang="en-US" sz="1000">
                <a:solidFill>
                  <a:srgbClr val="51626F"/>
                </a:solidFill>
              </a:rPr>
              <a:pPr/>
              <a:t>32</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Content Placeholder 1"/>
          <p:cNvSpPr>
            <a:spLocks noGrp="1"/>
          </p:cNvSpPr>
          <p:nvPr>
            <p:ph idx="4294967295"/>
          </p:nvPr>
        </p:nvSpPr>
        <p:spPr>
          <a:xfrm>
            <a:off x="533400" y="1219200"/>
            <a:ext cx="8359775" cy="4876800"/>
          </a:xfrm>
        </p:spPr>
        <p:txBody>
          <a:bodyPr/>
          <a:lstStyle/>
          <a:p>
            <a:pPr marL="457200" indent="-457200">
              <a:buSzPct val="75000"/>
              <a:buFontTx/>
              <a:buAutoNum type="arabicPeriod" startAt="3"/>
            </a:pPr>
            <a:r>
              <a:rPr lang="en-US" dirty="0" smtClean="0">
                <a:latin typeface="Arial" charset="0"/>
                <a:ea typeface="MS PGothic"/>
                <a:cs typeface="MS PGothic"/>
              </a:rPr>
              <a:t>How do you define your available capital?</a:t>
            </a:r>
            <a:r>
              <a:rPr lang="en-US" dirty="0" smtClean="0">
                <a:latin typeface="Arial" charset="0"/>
                <a:ea typeface="MS PGothic"/>
                <a:cs typeface="MS PGothic"/>
                <a:sym typeface="Symbol" pitchFamily="18" charset="2"/>
              </a:rPr>
              <a:t> </a:t>
            </a:r>
          </a:p>
          <a:p>
            <a:pPr marL="838200" lvl="1" indent="-381000"/>
            <a:r>
              <a:rPr lang="en-US" dirty="0" smtClean="0">
                <a:latin typeface="Arial" charset="0"/>
                <a:ea typeface="MS PGothic"/>
                <a:cs typeface="Arial" charset="0"/>
                <a:sym typeface="Symbol" pitchFamily="18" charset="2"/>
              </a:rPr>
              <a:t>Regulatory capital?</a:t>
            </a:r>
          </a:p>
          <a:p>
            <a:pPr marL="1085850" lvl="2" indent="-381000"/>
            <a:r>
              <a:rPr lang="en-US" dirty="0" smtClean="0">
                <a:latin typeface="Arial" charset="0"/>
                <a:ea typeface="MS PGothic"/>
                <a:cs typeface="Arial" charset="0"/>
                <a:sym typeface="Symbol" pitchFamily="18" charset="2"/>
              </a:rPr>
              <a:t>plus or less some adjustments?</a:t>
            </a:r>
          </a:p>
          <a:p>
            <a:pPr marL="838200" lvl="1" indent="-381000"/>
            <a:r>
              <a:rPr lang="en-US" dirty="0" smtClean="0">
                <a:latin typeface="Arial" charset="0"/>
                <a:ea typeface="MS PGothic"/>
                <a:cs typeface="Arial" charset="0"/>
                <a:sym typeface="Symbol" pitchFamily="18" charset="2"/>
              </a:rPr>
              <a:t>Available Financial Resources?</a:t>
            </a:r>
          </a:p>
          <a:p>
            <a:pPr marL="838200" lvl="1" indent="-381000"/>
            <a:r>
              <a:rPr lang="en-US" dirty="0" smtClean="0">
                <a:latin typeface="Arial" charset="0"/>
                <a:ea typeface="MS PGothic"/>
                <a:cs typeface="Arial" charset="0"/>
                <a:sym typeface="Symbol" pitchFamily="18" charset="2"/>
              </a:rPr>
              <a:t>Coherence with the risks</a:t>
            </a:r>
          </a:p>
          <a:p>
            <a:pPr marL="1085850" lvl="2" indent="-381000"/>
            <a:r>
              <a:rPr lang="en-US" dirty="0" smtClean="0">
                <a:latin typeface="Arial" charset="0"/>
                <a:ea typeface="MS PGothic"/>
                <a:cs typeface="Arial" charset="0"/>
                <a:sym typeface="Symbol" pitchFamily="18" charset="2"/>
              </a:rPr>
              <a:t>e.g. value of your assets</a:t>
            </a:r>
          </a:p>
          <a:p>
            <a:pPr marL="457200" indent="-457200"/>
            <a:endParaRPr lang="en-US" dirty="0" smtClean="0">
              <a:latin typeface="Arial" charset="0"/>
              <a:ea typeface="MS PGothic"/>
              <a:cs typeface="MS PGothic"/>
              <a:sym typeface="Symbol" pitchFamily="18" charset="2"/>
            </a:endParaRPr>
          </a:p>
        </p:txBody>
      </p:sp>
      <p:sp>
        <p:nvSpPr>
          <p:cNvPr id="77826" name="Title 2"/>
          <p:cNvSpPr>
            <a:spLocks noGrp="1"/>
          </p:cNvSpPr>
          <p:nvPr>
            <p:ph type="title" idx="4294967295"/>
          </p:nvPr>
        </p:nvSpPr>
        <p:spPr/>
        <p:txBody>
          <a:bodyPr/>
          <a:lstStyle/>
          <a:p>
            <a:r>
              <a:rPr lang="en-US" sz="2600" smtClean="0">
                <a:latin typeface="Arial" charset="0"/>
                <a:ea typeface="MS PGothic"/>
              </a:rPr>
              <a:t>Is it what your EC actually does?</a:t>
            </a:r>
          </a:p>
        </p:txBody>
      </p:sp>
      <p:sp>
        <p:nvSpPr>
          <p:cNvPr id="7782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D2085728-12B3-4AFB-BE09-D10DC9ECE431}" type="slidenum">
              <a:rPr lang="en-US" sz="1000">
                <a:solidFill>
                  <a:srgbClr val="51626F"/>
                </a:solidFill>
              </a:rPr>
              <a:pPr/>
              <a:t>33</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Content Placeholder 1"/>
          <p:cNvSpPr>
            <a:spLocks noGrp="1"/>
          </p:cNvSpPr>
          <p:nvPr>
            <p:ph idx="4294967295"/>
          </p:nvPr>
        </p:nvSpPr>
        <p:spPr>
          <a:xfrm>
            <a:off x="533400" y="1219200"/>
            <a:ext cx="8359775" cy="4876800"/>
          </a:xfrm>
        </p:spPr>
        <p:txBody>
          <a:bodyPr/>
          <a:lstStyle/>
          <a:p>
            <a:pPr marL="457200" indent="-457200">
              <a:buSzPct val="75000"/>
              <a:buFontTx/>
              <a:buAutoNum type="arabicPeriod" startAt="4"/>
            </a:pPr>
            <a:r>
              <a:rPr lang="en-US" smtClean="0">
                <a:latin typeface="Arial" charset="0"/>
                <a:ea typeface="MS PGothic"/>
                <a:cs typeface="MS PGothic"/>
              </a:rPr>
              <a:t>How do you measure your risks?</a:t>
            </a:r>
            <a:endParaRPr lang="en-US" smtClean="0">
              <a:latin typeface="Arial" charset="0"/>
              <a:ea typeface="MS PGothic"/>
              <a:cs typeface="MS PGothic"/>
              <a:sym typeface="Symbol" pitchFamily="18" charset="2"/>
            </a:endParaRPr>
          </a:p>
          <a:p>
            <a:pPr marL="838200" lvl="1" indent="-381000"/>
            <a:r>
              <a:rPr lang="en-US" smtClean="0">
                <a:latin typeface="Arial" charset="0"/>
                <a:ea typeface="MS PGothic"/>
                <a:cs typeface="Arial" charset="0"/>
                <a:sym typeface="Symbol" pitchFamily="18" charset="2"/>
              </a:rPr>
              <a:t>Most problematic issue actually</a:t>
            </a:r>
          </a:p>
          <a:p>
            <a:pPr marL="838200" lvl="1" indent="-381000"/>
            <a:r>
              <a:rPr lang="en-US" smtClean="0">
                <a:latin typeface="Arial" charset="0"/>
                <a:ea typeface="MS PGothic"/>
                <a:cs typeface="Arial" charset="0"/>
                <a:sym typeface="Symbol" pitchFamily="18" charset="2"/>
              </a:rPr>
              <a:t>How to “model” extreme losses … without enough data?</a:t>
            </a:r>
          </a:p>
          <a:p>
            <a:pPr marL="838200" lvl="1" indent="-381000"/>
            <a:r>
              <a:rPr lang="en-US" smtClean="0">
                <a:latin typeface="Arial" charset="0"/>
                <a:ea typeface="MS PGothic"/>
                <a:cs typeface="Arial" charset="0"/>
                <a:sym typeface="Symbol" pitchFamily="18" charset="2"/>
              </a:rPr>
              <a:t>Best cases: 30 years? of reasonably relevant data</a:t>
            </a:r>
          </a:p>
          <a:p>
            <a:pPr marL="1257300" lvl="2" indent="-342900"/>
            <a:r>
              <a:rPr lang="en-US" smtClean="0">
                <a:latin typeface="Arial" charset="0"/>
                <a:ea typeface="MS PGothic"/>
                <a:cs typeface="Arial" charset="0"/>
                <a:sym typeface="Symbol" pitchFamily="18" charset="2"/>
              </a:rPr>
              <a:t>Often, almost no meaningful data (e.g. operational risk)</a:t>
            </a:r>
          </a:p>
          <a:p>
            <a:pPr marL="838200" lvl="1" indent="-381000"/>
            <a:r>
              <a:rPr lang="en-US" smtClean="0">
                <a:latin typeface="Arial" charset="0"/>
                <a:ea typeface="MS PGothic"/>
                <a:cs typeface="Arial" charset="0"/>
                <a:sym typeface="Symbol" pitchFamily="18" charset="2"/>
              </a:rPr>
              <a:t>And you aim at losses that would occur with a probability of 1/1000? 1/2000? 1/3000?</a:t>
            </a:r>
          </a:p>
        </p:txBody>
      </p:sp>
      <p:sp>
        <p:nvSpPr>
          <p:cNvPr id="79874" name="Title 2"/>
          <p:cNvSpPr>
            <a:spLocks noGrp="1"/>
          </p:cNvSpPr>
          <p:nvPr>
            <p:ph type="title" idx="4294967295"/>
          </p:nvPr>
        </p:nvSpPr>
        <p:spPr/>
        <p:txBody>
          <a:bodyPr/>
          <a:lstStyle/>
          <a:p>
            <a:r>
              <a:rPr lang="en-US" sz="2600" smtClean="0">
                <a:latin typeface="Arial" charset="0"/>
                <a:ea typeface="MS PGothic"/>
              </a:rPr>
              <a:t>Is it what your EC actually does?</a:t>
            </a:r>
          </a:p>
        </p:txBody>
      </p:sp>
      <p:sp>
        <p:nvSpPr>
          <p:cNvPr id="7987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DD3C9566-D814-47AA-B478-C9CCD50F3DFA}" type="slidenum">
              <a:rPr lang="en-US" sz="1000">
                <a:solidFill>
                  <a:srgbClr val="51626F"/>
                </a:solidFill>
              </a:rPr>
              <a:pPr/>
              <a:t>34</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Content Placeholder 1"/>
          <p:cNvSpPr>
            <a:spLocks noGrp="1"/>
          </p:cNvSpPr>
          <p:nvPr>
            <p:ph idx="4294967295"/>
          </p:nvPr>
        </p:nvSpPr>
        <p:spPr>
          <a:xfrm>
            <a:off x="533400" y="1219200"/>
            <a:ext cx="8359775" cy="4876800"/>
          </a:xfrm>
        </p:spPr>
        <p:txBody>
          <a:bodyPr/>
          <a:lstStyle/>
          <a:p>
            <a:pPr marL="457200" indent="-457200"/>
            <a:endParaRPr lang="fr-FR" smtClean="0">
              <a:latin typeface="Arial" charset="0"/>
              <a:ea typeface="MS PGothic"/>
              <a:cs typeface="MS PGothic"/>
              <a:sym typeface="Symbol" pitchFamily="18" charset="2"/>
            </a:endParaRPr>
          </a:p>
        </p:txBody>
      </p:sp>
      <p:sp>
        <p:nvSpPr>
          <p:cNvPr id="81922" name="Title 2"/>
          <p:cNvSpPr>
            <a:spLocks noGrp="1"/>
          </p:cNvSpPr>
          <p:nvPr>
            <p:ph type="title" idx="4294967295"/>
          </p:nvPr>
        </p:nvSpPr>
        <p:spPr/>
        <p:txBody>
          <a:bodyPr/>
          <a:lstStyle/>
          <a:p>
            <a:r>
              <a:rPr lang="en-US" sz="2600" smtClean="0">
                <a:latin typeface="Arial" charset="0"/>
                <a:ea typeface="MS PGothic"/>
              </a:rPr>
              <a:t>How do you measure your risks?</a:t>
            </a:r>
          </a:p>
        </p:txBody>
      </p:sp>
      <p:sp>
        <p:nvSpPr>
          <p:cNvPr id="8192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F62FB57D-DC24-4EF6-B281-E2E0C02E4852}" type="slidenum">
              <a:rPr lang="en-US" sz="1000">
                <a:solidFill>
                  <a:srgbClr val="51626F"/>
                </a:solidFill>
              </a:rPr>
              <a:pPr/>
              <a:t>35</a:t>
            </a:fld>
            <a:endParaRPr lang="en-US" sz="1000">
              <a:solidFill>
                <a:srgbClr val="51626F"/>
              </a:solidFill>
            </a:endParaRPr>
          </a:p>
        </p:txBody>
      </p:sp>
      <p:pic>
        <p:nvPicPr>
          <p:cNvPr id="81924" name="Picture 5"/>
          <p:cNvPicPr>
            <a:picLocks noChangeAspect="1" noChangeArrowheads="1"/>
          </p:cNvPicPr>
          <p:nvPr/>
        </p:nvPicPr>
        <p:blipFill>
          <a:blip r:embed="rId3"/>
          <a:srcRect/>
          <a:stretch>
            <a:fillRect/>
          </a:stretch>
        </p:blipFill>
        <p:spPr bwMode="auto">
          <a:xfrm>
            <a:off x="35496" y="652463"/>
            <a:ext cx="9098650" cy="55848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In practice: no other solution than to “extrapolate” </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with strong assumptions</a:t>
            </a:r>
          </a:p>
          <a:p>
            <a:pPr marL="838200" lvl="1" indent="-381000"/>
            <a:endParaRPr lang="en-US" smtClean="0">
              <a:latin typeface="Arial" charset="0"/>
              <a:ea typeface="MS PGothic"/>
              <a:cs typeface="Arial" charset="0"/>
              <a:sym typeface="Symbol" pitchFamily="18" charset="2"/>
            </a:endParaRPr>
          </a:p>
          <a:p>
            <a:pPr marL="457200" indent="-457200"/>
            <a:r>
              <a:rPr lang="en-US" smtClean="0">
                <a:latin typeface="Arial" charset="0"/>
                <a:ea typeface="MS PGothic"/>
                <a:cs typeface="MS PGothic"/>
                <a:sym typeface="Symbol" pitchFamily="18" charset="2"/>
              </a:rPr>
              <a:t>As a consequence “statistics” do not make much sense and should be interpreted cautiously</a:t>
            </a:r>
          </a:p>
          <a:p>
            <a:pPr marL="838200" lvl="1" indent="-381000"/>
            <a:r>
              <a:rPr lang="en-US" smtClean="0">
                <a:latin typeface="Arial" charset="0"/>
                <a:ea typeface="MS PGothic"/>
                <a:cs typeface="Arial" charset="0"/>
                <a:sym typeface="Symbol" pitchFamily="18" charset="2"/>
              </a:rPr>
              <a:t>Risk of being misleading otherwise</a:t>
            </a:r>
          </a:p>
        </p:txBody>
      </p:sp>
      <p:sp>
        <p:nvSpPr>
          <p:cNvPr id="83970" name="Title 2"/>
          <p:cNvSpPr>
            <a:spLocks noGrp="1"/>
          </p:cNvSpPr>
          <p:nvPr>
            <p:ph type="title" idx="4294967295"/>
          </p:nvPr>
        </p:nvSpPr>
        <p:spPr/>
        <p:txBody>
          <a:bodyPr/>
          <a:lstStyle/>
          <a:p>
            <a:r>
              <a:rPr lang="en-US" sz="2600" smtClean="0">
                <a:latin typeface="Arial" charset="0"/>
                <a:ea typeface="MS PGothic"/>
              </a:rPr>
              <a:t>How do you measure your risks?</a:t>
            </a:r>
          </a:p>
        </p:txBody>
      </p:sp>
      <p:sp>
        <p:nvSpPr>
          <p:cNvPr id="83971"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C13E4B65-AF21-4D9B-8B81-E66722906E96}" type="slidenum">
              <a:rPr lang="en-US" sz="1000">
                <a:solidFill>
                  <a:srgbClr val="51626F"/>
                </a:solidFill>
              </a:rPr>
              <a:pPr/>
              <a:t>36</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Very useful exercise to go through all your risks </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and assess their materiality</a:t>
            </a:r>
          </a:p>
          <a:p>
            <a:pPr marL="457200" indent="-457200"/>
            <a:r>
              <a:rPr lang="en-US" smtClean="0">
                <a:latin typeface="Arial" charset="0"/>
                <a:ea typeface="MS PGothic"/>
                <a:cs typeface="MS PGothic"/>
                <a:sym typeface="Symbol" pitchFamily="18" charset="2"/>
              </a:rPr>
              <a:t>Good basis for management to decide</a:t>
            </a:r>
          </a:p>
          <a:p>
            <a:pPr marL="838200" lvl="1" indent="-381000"/>
            <a:r>
              <a:rPr lang="en-US" smtClean="0">
                <a:latin typeface="Arial" charset="0"/>
                <a:ea typeface="MS PGothic"/>
                <a:cs typeface="Arial" charset="0"/>
                <a:sym typeface="Symbol" pitchFamily="18" charset="2"/>
              </a:rPr>
              <a:t>Provided the assumptions are presented in a transparent manner</a:t>
            </a:r>
          </a:p>
          <a:p>
            <a:pPr marL="457200" indent="-457200"/>
            <a:r>
              <a:rPr lang="en-US" smtClean="0">
                <a:latin typeface="Arial" charset="0"/>
                <a:ea typeface="MS PGothic"/>
                <a:cs typeface="MS PGothic"/>
                <a:sym typeface="Symbol" pitchFamily="18" charset="2"/>
              </a:rPr>
              <a:t>Can be used for strategic decisions</a:t>
            </a:r>
          </a:p>
          <a:p>
            <a:pPr marL="838200" lvl="1" indent="-381000"/>
            <a:r>
              <a:rPr lang="en-US" smtClean="0">
                <a:latin typeface="Arial" charset="0"/>
                <a:ea typeface="MS PGothic"/>
                <a:cs typeface="Arial" charset="0"/>
                <a:sym typeface="Symbol" pitchFamily="18" charset="2"/>
              </a:rPr>
              <a:t>But again in a transparent manner</a:t>
            </a:r>
          </a:p>
          <a:p>
            <a:pPr marL="457200" indent="-457200"/>
            <a:r>
              <a:rPr lang="en-US" smtClean="0">
                <a:latin typeface="Arial" charset="0"/>
                <a:ea typeface="MS PGothic"/>
                <a:cs typeface="MS PGothic"/>
                <a:sym typeface="Symbol" pitchFamily="18" charset="2"/>
              </a:rPr>
              <a:t>NB: it is not mandatory to:</a:t>
            </a:r>
          </a:p>
          <a:p>
            <a:pPr marL="838200" lvl="1" indent="-381000"/>
            <a:r>
              <a:rPr lang="en-US" smtClean="0">
                <a:latin typeface="Arial" charset="0"/>
                <a:ea typeface="MS PGothic"/>
                <a:cs typeface="Arial" charset="0"/>
                <a:sym typeface="Symbol" pitchFamily="18" charset="2"/>
              </a:rPr>
              <a:t>Compute just one figure</a:t>
            </a:r>
          </a:p>
          <a:p>
            <a:pPr marL="838200" lvl="1" indent="-381000"/>
            <a:r>
              <a:rPr lang="en-US" smtClean="0">
                <a:latin typeface="Arial" charset="0"/>
                <a:ea typeface="MS PGothic"/>
                <a:cs typeface="Arial" charset="0"/>
                <a:sym typeface="Symbol" pitchFamily="18" charset="2"/>
              </a:rPr>
              <a:t>Use VaR methods. </a:t>
            </a:r>
            <a:br>
              <a:rPr lang="en-US" smtClean="0">
                <a:latin typeface="Arial" charset="0"/>
                <a:ea typeface="MS PGothic"/>
                <a:cs typeface="Arial" charset="0"/>
                <a:sym typeface="Symbol" pitchFamily="18" charset="2"/>
              </a:rPr>
            </a:br>
            <a:r>
              <a:rPr lang="en-US" smtClean="0">
                <a:latin typeface="Arial" charset="0"/>
                <a:ea typeface="MS PGothic"/>
                <a:cs typeface="Arial" charset="0"/>
                <a:sym typeface="Symbol" pitchFamily="18" charset="2"/>
              </a:rPr>
              <a:t>Stress Tests (deterministic scenarios) can be more explicit.</a:t>
            </a:r>
          </a:p>
        </p:txBody>
      </p:sp>
      <p:sp>
        <p:nvSpPr>
          <p:cNvPr id="88066" name="Title 2"/>
          <p:cNvSpPr>
            <a:spLocks noGrp="1"/>
          </p:cNvSpPr>
          <p:nvPr>
            <p:ph type="title" idx="4294967295"/>
          </p:nvPr>
        </p:nvSpPr>
        <p:spPr/>
        <p:txBody>
          <a:bodyPr/>
          <a:lstStyle/>
          <a:p>
            <a:r>
              <a:rPr lang="en-US" smtClean="0">
                <a:latin typeface="Arial" charset="0"/>
                <a:ea typeface="MS PGothic"/>
                <a:sym typeface="Symbol" pitchFamily="18" charset="2"/>
              </a:rPr>
              <a:t>What makes sense then?</a:t>
            </a:r>
          </a:p>
        </p:txBody>
      </p:sp>
      <p:sp>
        <p:nvSpPr>
          <p:cNvPr id="8806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0737D13-2E31-496B-AA40-E7E3A2E2FCB1}" type="slidenum">
              <a:rPr lang="en-US" sz="1000">
                <a:solidFill>
                  <a:srgbClr val="51626F"/>
                </a:solidFill>
              </a:rPr>
              <a:pPr/>
              <a:t>37</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Require a clear definition of the purpose(s)</a:t>
            </a:r>
          </a:p>
          <a:p>
            <a:pPr marL="457200" indent="-457200"/>
            <a:r>
              <a:rPr lang="en-US" smtClean="0">
                <a:latin typeface="Arial" charset="0"/>
                <a:ea typeface="MS PGothic"/>
                <a:cs typeface="MS PGothic"/>
                <a:sym typeface="Symbol" pitchFamily="18" charset="2"/>
              </a:rPr>
              <a:t>Check that the framework(s) is (are) consistent with these purposes</a:t>
            </a:r>
          </a:p>
          <a:p>
            <a:pPr marL="838200" lvl="1" indent="-381000"/>
            <a:r>
              <a:rPr lang="en-US" smtClean="0">
                <a:latin typeface="Arial" charset="0"/>
                <a:ea typeface="MS PGothic"/>
                <a:cs typeface="Arial" charset="0"/>
                <a:sym typeface="Symbol" pitchFamily="18" charset="2"/>
              </a:rPr>
              <a:t>Risks retained</a:t>
            </a:r>
          </a:p>
          <a:p>
            <a:pPr marL="838200" lvl="1" indent="-381000"/>
            <a:r>
              <a:rPr lang="en-US" smtClean="0">
                <a:latin typeface="Arial" charset="0"/>
                <a:ea typeface="MS PGothic"/>
                <a:cs typeface="Arial" charset="0"/>
                <a:sym typeface="Symbol" pitchFamily="18" charset="2"/>
              </a:rPr>
              <a:t>Capital definition</a:t>
            </a:r>
          </a:p>
          <a:p>
            <a:pPr marL="838200" lvl="1" indent="-381000"/>
            <a:r>
              <a:rPr lang="en-US" smtClean="0">
                <a:latin typeface="Arial" charset="0"/>
                <a:ea typeface="MS PGothic"/>
                <a:cs typeface="Arial" charset="0"/>
                <a:sym typeface="Symbol" pitchFamily="18" charset="2"/>
              </a:rPr>
              <a:t>Risk measures</a:t>
            </a:r>
          </a:p>
          <a:p>
            <a:pPr marL="457200" indent="-457200"/>
            <a:r>
              <a:rPr lang="en-US" b="1" smtClean="0">
                <a:latin typeface="Arial" charset="0"/>
                <a:ea typeface="MS PGothic"/>
                <a:cs typeface="MS PGothic"/>
                <a:sym typeface="Symbol" pitchFamily="18" charset="2"/>
              </a:rPr>
              <a:t>Check that the list of risks is complete</a:t>
            </a:r>
          </a:p>
          <a:p>
            <a:pPr marL="457200" indent="-457200"/>
            <a:r>
              <a:rPr lang="en-US" smtClean="0">
                <a:latin typeface="Arial" charset="0"/>
                <a:ea typeface="MS PGothic"/>
                <a:cs typeface="MS PGothic"/>
                <a:sym typeface="Symbol" pitchFamily="18" charset="2"/>
              </a:rPr>
              <a:t>Check that all the risk models are in line with </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the framework</a:t>
            </a:r>
          </a:p>
          <a:p>
            <a:pPr marL="457200" indent="-457200"/>
            <a:r>
              <a:rPr lang="en-US" smtClean="0">
                <a:latin typeface="Arial" charset="0"/>
                <a:ea typeface="MS PGothic"/>
                <a:cs typeface="MS PGothic"/>
                <a:sym typeface="Symbol" pitchFamily="18" charset="2"/>
              </a:rPr>
              <a:t>Check that the communication around the EC framework is adequate</a:t>
            </a:r>
          </a:p>
          <a:p>
            <a:pPr marL="838200" lvl="1" indent="-381000"/>
            <a:r>
              <a:rPr lang="en-US" smtClean="0">
                <a:latin typeface="Arial" charset="0"/>
                <a:ea typeface="MS PGothic"/>
                <a:cs typeface="Arial" charset="0"/>
                <a:sym typeface="Symbol" pitchFamily="18" charset="2"/>
              </a:rPr>
              <a:t>Otherwise, do it yourself</a:t>
            </a:r>
          </a:p>
        </p:txBody>
      </p:sp>
      <p:sp>
        <p:nvSpPr>
          <p:cNvPr id="90114" name="Title 2"/>
          <p:cNvSpPr>
            <a:spLocks noGrp="1"/>
          </p:cNvSpPr>
          <p:nvPr>
            <p:ph type="title" idx="4294967295"/>
          </p:nvPr>
        </p:nvSpPr>
        <p:spPr/>
        <p:txBody>
          <a:bodyPr/>
          <a:lstStyle/>
          <a:p>
            <a:r>
              <a:rPr lang="en-US" smtClean="0">
                <a:latin typeface="Arial" charset="0"/>
                <a:ea typeface="MS PGothic"/>
                <a:sym typeface="Symbol" pitchFamily="18" charset="2"/>
              </a:rPr>
              <a:t>Summary: what to validate?</a:t>
            </a:r>
          </a:p>
        </p:txBody>
      </p:sp>
      <p:sp>
        <p:nvSpPr>
          <p:cNvPr id="9011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1FC39E5C-3D6F-41B3-AF88-D5F038A677F4}" type="slidenum">
              <a:rPr lang="en-US" sz="1000">
                <a:solidFill>
                  <a:srgbClr val="51626F"/>
                </a:solidFill>
              </a:rPr>
              <a:pPr/>
              <a:t>38</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p:cNvSpPr>
            <a:spLocks noGrp="1"/>
          </p:cNvSpPr>
          <p:nvPr>
            <p:ph idx="4294967295"/>
          </p:nvPr>
        </p:nvSpPr>
        <p:spPr>
          <a:xfrm>
            <a:off x="533400" y="1219200"/>
            <a:ext cx="8359775" cy="4876800"/>
          </a:xfrm>
        </p:spPr>
        <p:txBody>
          <a:bodyPr/>
          <a:lstStyle/>
          <a:p>
            <a:pPr marL="457200" indent="-457200">
              <a:defRPr/>
            </a:pPr>
            <a:r>
              <a:rPr lang="en-US" dirty="0" smtClean="0">
                <a:latin typeface="Arial" charset="0"/>
                <a:ea typeface="MS PGothic"/>
                <a:cs typeface="MS PGothic"/>
                <a:sym typeface="Symbol" pitchFamily="18" charset="2"/>
              </a:rPr>
              <a:t>How to decide that an “extreme” figure is adequate</a:t>
            </a:r>
          </a:p>
          <a:p>
            <a:pPr marL="838200" lvl="1" indent="-381000">
              <a:buSzPct val="75000"/>
              <a:buFontTx/>
              <a:buAutoNum type="arabicPeriod"/>
              <a:defRPr/>
            </a:pPr>
            <a:r>
              <a:rPr lang="en-US" dirty="0" smtClean="0">
                <a:latin typeface="Arial" charset="0"/>
                <a:ea typeface="MS PGothic"/>
                <a:cs typeface="Arial" charset="0"/>
                <a:sym typeface="Symbol" pitchFamily="18" charset="2"/>
              </a:rPr>
              <a:t>Precise stats do not make much sense</a:t>
            </a:r>
          </a:p>
          <a:p>
            <a:pPr marL="838200" lvl="1" indent="-381000">
              <a:buSzPct val="75000"/>
              <a:buFontTx/>
              <a:buAutoNum type="arabicPeriod"/>
              <a:defRPr/>
            </a:pPr>
            <a:r>
              <a:rPr lang="en-US" dirty="0" smtClean="0">
                <a:latin typeface="Arial" charset="0"/>
                <a:ea typeface="MS PGothic"/>
                <a:cs typeface="Arial" charset="0"/>
                <a:sym typeface="Symbol" pitchFamily="18" charset="2"/>
              </a:rPr>
              <a:t>Challenge the level with stress tests: it must be at least significantly above “past” events.</a:t>
            </a:r>
          </a:p>
          <a:p>
            <a:pPr marL="1085850" lvl="2" indent="-381000">
              <a:buSzPct val="75000"/>
              <a:buFont typeface="Arial" pitchFamily="34" charset="0"/>
              <a:buChar char="•"/>
              <a:defRPr/>
            </a:pPr>
            <a:r>
              <a:rPr lang="en-US" dirty="0" smtClean="0">
                <a:latin typeface="Arial" charset="0"/>
                <a:ea typeface="MS PGothic"/>
                <a:cs typeface="Arial" charset="0"/>
                <a:sym typeface="Symbol" pitchFamily="18" charset="2"/>
              </a:rPr>
              <a:t>Challenge also with imagination</a:t>
            </a:r>
          </a:p>
          <a:p>
            <a:pPr marL="1085850" lvl="2" indent="-381000">
              <a:buSzPct val="75000"/>
              <a:buFont typeface="Arial" pitchFamily="34" charset="0"/>
              <a:buChar char="•"/>
              <a:defRPr/>
            </a:pPr>
            <a:r>
              <a:rPr lang="en-US" dirty="0" smtClean="0">
                <a:latin typeface="Arial" charset="0"/>
                <a:ea typeface="MS PGothic"/>
                <a:cs typeface="Arial" charset="0"/>
                <a:sym typeface="Symbol" pitchFamily="18" charset="2"/>
              </a:rPr>
              <a:t>Beware of over-reliance on past data (no catastrophe ever occurred then … no catastrophe will ever occur?).</a:t>
            </a:r>
          </a:p>
          <a:p>
            <a:pPr marL="838200" lvl="1" indent="-381000">
              <a:buSzPct val="75000"/>
              <a:buFontTx/>
              <a:buAutoNum type="arabicPeriod"/>
              <a:defRPr/>
            </a:pPr>
            <a:r>
              <a:rPr lang="en-US" dirty="0" smtClean="0">
                <a:latin typeface="Arial" charset="0"/>
                <a:ea typeface="MS PGothic"/>
                <a:cs typeface="Arial" charset="0"/>
                <a:sym typeface="Symbol" pitchFamily="18" charset="2"/>
              </a:rPr>
              <a:t>It is not necessarily up to you to decide.</a:t>
            </a:r>
          </a:p>
          <a:p>
            <a:pPr marL="1257300" lvl="2" indent="-342900">
              <a:defRPr/>
            </a:pPr>
            <a:r>
              <a:rPr lang="en-US" dirty="0" smtClean="0">
                <a:latin typeface="Arial" charset="0"/>
                <a:ea typeface="MS PGothic"/>
                <a:cs typeface="Arial" charset="0"/>
                <a:sym typeface="Symbol" pitchFamily="18" charset="2"/>
              </a:rPr>
              <a:t>Provide management with a clear view on the strengths </a:t>
            </a:r>
            <a:br>
              <a:rPr lang="en-US" dirty="0" smtClean="0">
                <a:latin typeface="Arial" charset="0"/>
                <a:ea typeface="MS PGothic"/>
                <a:cs typeface="Arial" charset="0"/>
                <a:sym typeface="Symbol" pitchFamily="18" charset="2"/>
              </a:rPr>
            </a:br>
            <a:r>
              <a:rPr lang="en-US" dirty="0" smtClean="0">
                <a:latin typeface="Arial" charset="0"/>
                <a:ea typeface="MS PGothic"/>
                <a:cs typeface="Arial" charset="0"/>
                <a:sym typeface="Symbol" pitchFamily="18" charset="2"/>
              </a:rPr>
              <a:t>and weaknesses of the approach.</a:t>
            </a:r>
          </a:p>
          <a:p>
            <a:pPr marL="1257300" lvl="2" indent="-342900">
              <a:defRPr/>
            </a:pPr>
            <a:r>
              <a:rPr lang="en-US" dirty="0" smtClean="0">
                <a:latin typeface="Arial" charset="0"/>
                <a:ea typeface="MS PGothic"/>
                <a:cs typeface="Arial" charset="0"/>
                <a:sym typeface="Symbol" pitchFamily="18" charset="2"/>
              </a:rPr>
              <a:t>It is mainly an “expert” management decision</a:t>
            </a:r>
          </a:p>
        </p:txBody>
      </p:sp>
      <p:sp>
        <p:nvSpPr>
          <p:cNvPr id="92162" name="Title 2"/>
          <p:cNvSpPr>
            <a:spLocks noGrp="1"/>
          </p:cNvSpPr>
          <p:nvPr>
            <p:ph type="title" idx="4294967295"/>
          </p:nvPr>
        </p:nvSpPr>
        <p:spPr/>
        <p:txBody>
          <a:bodyPr/>
          <a:lstStyle/>
          <a:p>
            <a:r>
              <a:rPr lang="en-US" smtClean="0">
                <a:latin typeface="Arial" charset="0"/>
                <a:ea typeface="MS PGothic"/>
                <a:sym typeface="Symbol" pitchFamily="18" charset="2"/>
              </a:rPr>
              <a:t>Summary: what to validate?</a:t>
            </a:r>
          </a:p>
        </p:txBody>
      </p:sp>
      <p:sp>
        <p:nvSpPr>
          <p:cNvPr id="9216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33E48B7-C5D2-48F8-BCD1-1B55500717DE}" type="slidenum">
              <a:rPr lang="en-US" sz="1000">
                <a:solidFill>
                  <a:srgbClr val="51626F"/>
                </a:solidFill>
              </a:rPr>
              <a:pPr/>
              <a:t>39</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4294967295"/>
          </p:nvPr>
        </p:nvSpPr>
        <p:spPr/>
        <p:txBody>
          <a:bodyPr/>
          <a:lstStyle/>
          <a:p>
            <a:endParaRPr lang="fr-FR" smtClean="0">
              <a:latin typeface="Arial" charset="0"/>
              <a:ea typeface="MS PGothic"/>
              <a:cs typeface="MS PGothic"/>
            </a:endParaRPr>
          </a:p>
        </p:txBody>
      </p:sp>
      <p:sp>
        <p:nvSpPr>
          <p:cNvPr id="18434" name="Title 2"/>
          <p:cNvSpPr>
            <a:spLocks noGrp="1"/>
          </p:cNvSpPr>
          <p:nvPr>
            <p:ph type="title" idx="4294967295"/>
          </p:nvPr>
        </p:nvSpPr>
        <p:spPr/>
        <p:txBody>
          <a:bodyPr/>
          <a:lstStyle/>
          <a:p>
            <a:r>
              <a:rPr lang="en-US" smtClean="0">
                <a:latin typeface="Arial" charset="0"/>
                <a:ea typeface="MS PGothic"/>
              </a:rPr>
              <a:t>Did something go wrong?</a:t>
            </a:r>
          </a:p>
        </p:txBody>
      </p:sp>
      <p:sp>
        <p:nvSpPr>
          <p:cNvPr id="1843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6CECB981-603A-4A87-81DB-53BE6FC6BB95}" type="slidenum">
              <a:rPr lang="en-US" sz="1000">
                <a:solidFill>
                  <a:srgbClr val="51626F"/>
                </a:solidFill>
              </a:rPr>
              <a:pPr/>
              <a:t>4</a:t>
            </a:fld>
            <a:endParaRPr lang="en-US" sz="1000">
              <a:solidFill>
                <a:srgbClr val="51626F"/>
              </a:solidFill>
            </a:endParaRPr>
          </a:p>
        </p:txBody>
      </p:sp>
      <p:pic>
        <p:nvPicPr>
          <p:cNvPr id="18436" name="Picture 6" descr="t4"/>
          <p:cNvPicPr>
            <a:picLocks noChangeAspect="1" noChangeArrowheads="1"/>
          </p:cNvPicPr>
          <p:nvPr/>
        </p:nvPicPr>
        <p:blipFill>
          <a:blip r:embed="rId3"/>
          <a:srcRect/>
          <a:stretch>
            <a:fillRect/>
          </a:stretch>
        </p:blipFill>
        <p:spPr bwMode="auto">
          <a:xfrm>
            <a:off x="179388" y="1422400"/>
            <a:ext cx="8799512" cy="4945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en-US" smtClean="0">
                <a:latin typeface="Arial" charset="0"/>
                <a:ea typeface="MS PGothic"/>
              </a:rPr>
              <a:t>Is it the fault of model(ler)s?</a:t>
            </a:r>
          </a:p>
        </p:txBody>
      </p:sp>
      <p:sp>
        <p:nvSpPr>
          <p:cNvPr id="20482" name="Rectangle 3"/>
          <p:cNvSpPr>
            <a:spLocks noGrp="1"/>
          </p:cNvSpPr>
          <p:nvPr>
            <p:ph type="body" idx="1"/>
          </p:nvPr>
        </p:nvSpPr>
        <p:spPr/>
        <p:txBody>
          <a:bodyPr/>
          <a:lstStyle/>
          <a:p>
            <a:endParaRPr lang="fr-FR" smtClean="0">
              <a:latin typeface="Arial" charset="0"/>
              <a:ea typeface="MS PGothic"/>
              <a:cs typeface="MS PGothic"/>
            </a:endParaRPr>
          </a:p>
        </p:txBody>
      </p:sp>
      <p:pic>
        <p:nvPicPr>
          <p:cNvPr id="52229" name="Picture 5" descr="ihn"/>
          <p:cNvPicPr>
            <a:picLocks noChangeAspect="1" noChangeArrowheads="1"/>
          </p:cNvPicPr>
          <p:nvPr/>
        </p:nvPicPr>
        <p:blipFill>
          <a:blip r:embed="rId3"/>
          <a:srcRect/>
          <a:stretch>
            <a:fillRect/>
          </a:stretch>
        </p:blipFill>
        <p:spPr bwMode="auto">
          <a:xfrm>
            <a:off x="2311400" y="981075"/>
            <a:ext cx="4551363" cy="5691188"/>
          </a:xfrm>
          <a:prstGeom prst="rect">
            <a:avLst/>
          </a:prstGeom>
          <a:noFill/>
          <a:ln w="9525">
            <a:noFill/>
            <a:miter lim="800000"/>
            <a:headEnd/>
            <a:tailEnd/>
          </a:ln>
        </p:spPr>
      </p:pic>
      <p:sp>
        <p:nvSpPr>
          <p:cNvPr id="20484"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E3615922-2FF9-4BE6-8044-FF25390E1A3F}" type="slidenum">
              <a:rPr lang="en-US" sz="1000">
                <a:solidFill>
                  <a:srgbClr val="51626F"/>
                </a:solidFill>
              </a:rPr>
              <a:pPr/>
              <a:t>5</a:t>
            </a:fld>
            <a:endParaRPr lang="en-US" sz="1000">
              <a:solidFill>
                <a:srgbClr val="51626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checkerboard(across)">
                                      <p:cBhvr>
                                        <p:cTn id="7"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4"/>
          <p:cNvPicPr>
            <a:picLocks noChangeAspect="1" noChangeArrowheads="1"/>
          </p:cNvPicPr>
          <p:nvPr/>
        </p:nvPicPr>
        <p:blipFill>
          <a:blip r:embed="rId3"/>
          <a:srcRect/>
          <a:stretch>
            <a:fillRect/>
          </a:stretch>
        </p:blipFill>
        <p:spPr bwMode="auto">
          <a:xfrm>
            <a:off x="533400" y="1412875"/>
            <a:ext cx="8229600" cy="3878263"/>
          </a:xfrm>
          <a:prstGeom prst="rect">
            <a:avLst/>
          </a:prstGeom>
          <a:noFill/>
          <a:ln w="9525">
            <a:noFill/>
            <a:miter lim="800000"/>
            <a:headEnd/>
            <a:tailEnd/>
          </a:ln>
        </p:spPr>
      </p:pic>
      <p:grpSp>
        <p:nvGrpSpPr>
          <p:cNvPr id="54277" name="Group 5"/>
          <p:cNvGrpSpPr>
            <a:grpSpLocks/>
          </p:cNvGrpSpPr>
          <p:nvPr/>
        </p:nvGrpSpPr>
        <p:grpSpPr bwMode="auto">
          <a:xfrm>
            <a:off x="2771775" y="5734050"/>
            <a:ext cx="2711450" cy="720725"/>
            <a:chOff x="1974" y="3517"/>
            <a:chExt cx="1708" cy="454"/>
          </a:xfrm>
        </p:grpSpPr>
        <p:sp>
          <p:nvSpPr>
            <p:cNvPr id="22534" name="Text Box 6"/>
            <p:cNvSpPr txBox="1">
              <a:spLocks noChangeArrowheads="1"/>
            </p:cNvSpPr>
            <p:nvPr/>
          </p:nvSpPr>
          <p:spPr bwMode="auto">
            <a:xfrm>
              <a:off x="1974" y="3757"/>
              <a:ext cx="1708" cy="214"/>
            </a:xfrm>
            <a:prstGeom prst="rect">
              <a:avLst/>
            </a:prstGeom>
            <a:noFill/>
            <a:ln w="9525" algn="ctr">
              <a:noFill/>
              <a:miter lim="800000"/>
              <a:headEnd/>
              <a:tailEnd/>
            </a:ln>
          </p:spPr>
          <p:txBody>
            <a:bodyPr wrap="none">
              <a:spAutoFit/>
            </a:bodyPr>
            <a:lstStyle/>
            <a:p>
              <a:pPr algn="ctr">
                <a:lnSpc>
                  <a:spcPct val="90000"/>
                </a:lnSpc>
                <a:spcBef>
                  <a:spcPct val="20000"/>
                </a:spcBef>
              </a:pPr>
              <a:r>
                <a:rPr lang="en-US">
                  <a:ea typeface="Osaka"/>
                  <a:cs typeface="Osaka"/>
                </a:rPr>
                <a:t>Annual Impairment Rate </a:t>
              </a:r>
            </a:p>
          </p:txBody>
        </p:sp>
        <p:sp>
          <p:nvSpPr>
            <p:cNvPr id="22535" name="Text Box 7"/>
            <p:cNvSpPr txBox="1">
              <a:spLocks noChangeArrowheads="1"/>
            </p:cNvSpPr>
            <p:nvPr/>
          </p:nvSpPr>
          <p:spPr bwMode="auto">
            <a:xfrm>
              <a:off x="2135" y="3517"/>
              <a:ext cx="1388" cy="214"/>
            </a:xfrm>
            <a:prstGeom prst="rect">
              <a:avLst/>
            </a:prstGeom>
            <a:noFill/>
            <a:ln w="9525" algn="ctr">
              <a:noFill/>
              <a:miter lim="800000"/>
              <a:headEnd/>
              <a:tailEnd/>
            </a:ln>
          </p:spPr>
          <p:txBody>
            <a:bodyPr wrap="none">
              <a:spAutoFit/>
            </a:bodyPr>
            <a:lstStyle/>
            <a:p>
              <a:pPr algn="ctr">
                <a:lnSpc>
                  <a:spcPct val="90000"/>
                </a:lnSpc>
                <a:spcBef>
                  <a:spcPct val="20000"/>
                </a:spcBef>
              </a:pPr>
              <a:r>
                <a:rPr lang="en-US">
                  <a:ea typeface="Osaka"/>
                  <a:cs typeface="Osaka"/>
                </a:rPr>
                <a:t>Structured Products</a:t>
              </a:r>
            </a:p>
          </p:txBody>
        </p:sp>
      </p:grpSp>
      <p:sp>
        <p:nvSpPr>
          <p:cNvPr id="54280" name="Rectangle 8"/>
          <p:cNvSpPr>
            <a:spLocks noChangeArrowheads="1"/>
          </p:cNvSpPr>
          <p:nvPr/>
        </p:nvSpPr>
        <p:spPr bwMode="auto">
          <a:xfrm>
            <a:off x="7107238" y="1557338"/>
            <a:ext cx="1655762" cy="4176712"/>
          </a:xfrm>
          <a:prstGeom prst="rect">
            <a:avLst/>
          </a:prstGeom>
          <a:solidFill>
            <a:schemeClr val="bg1"/>
          </a:solidFill>
          <a:ln w="9525">
            <a:noFill/>
            <a:miter lim="800000"/>
            <a:headEnd/>
            <a:tailEnd/>
          </a:ln>
        </p:spPr>
        <p:txBody>
          <a:bodyPr wrap="none" anchor="ctr"/>
          <a:lstStyle/>
          <a:p>
            <a:endParaRPr lang="fr-FR"/>
          </a:p>
        </p:txBody>
      </p:sp>
      <p:sp>
        <p:nvSpPr>
          <p:cNvPr id="22532" name="Rectangle 9"/>
          <p:cNvSpPr>
            <a:spLocks noGrp="1"/>
          </p:cNvSpPr>
          <p:nvPr>
            <p:ph type="title"/>
          </p:nvPr>
        </p:nvSpPr>
        <p:spPr/>
        <p:txBody>
          <a:bodyPr/>
          <a:lstStyle/>
          <a:p>
            <a:r>
              <a:rPr lang="fr-BE" smtClean="0">
                <a:latin typeface="Arial" charset="0"/>
                <a:ea typeface="MS PGothic"/>
              </a:rPr>
              <a:t>Well … perhaps a little bit …</a:t>
            </a:r>
            <a:endParaRPr lang="fr-FR" smtClean="0">
              <a:latin typeface="Arial" charset="0"/>
              <a:ea typeface="MS PGothic"/>
            </a:endParaRPr>
          </a:p>
        </p:txBody>
      </p:sp>
      <p:sp>
        <p:nvSpPr>
          <p:cNvPr id="22533"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DAEBD6A6-89DE-4EF2-9DB6-7C45D1EA76C5}" type="slidenum">
              <a:rPr lang="en-US" sz="1000">
                <a:solidFill>
                  <a:srgbClr val="51626F"/>
                </a:solidFill>
              </a:rPr>
              <a:pPr/>
              <a:t>6</a:t>
            </a:fld>
            <a:endParaRPr lang="en-US" sz="1000">
              <a:solidFill>
                <a:srgbClr val="51626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4280"/>
                                        </p:tgtEl>
                                        <p:attrNameLst>
                                          <p:attrName>ppt_x</p:attrName>
                                        </p:attrNameLst>
                                      </p:cBhvr>
                                      <p:tavLst>
                                        <p:tav tm="0">
                                          <p:val>
                                            <p:strVal val="ppt_x"/>
                                          </p:val>
                                        </p:tav>
                                        <p:tav tm="100000">
                                          <p:val>
                                            <p:strVal val="ppt_x"/>
                                          </p:val>
                                        </p:tav>
                                      </p:tavLst>
                                    </p:anim>
                                    <p:anim calcmode="lin" valueType="num">
                                      <p:cBhvr additive="base">
                                        <p:cTn id="7" dur="500"/>
                                        <p:tgtEl>
                                          <p:spTgt spid="54280"/>
                                        </p:tgtEl>
                                        <p:attrNameLst>
                                          <p:attrName>ppt_y</p:attrName>
                                        </p:attrNameLst>
                                      </p:cBhvr>
                                      <p:tavLst>
                                        <p:tav tm="0">
                                          <p:val>
                                            <p:strVal val="ppt_y"/>
                                          </p:val>
                                        </p:tav>
                                        <p:tav tm="100000">
                                          <p:val>
                                            <p:strVal val="1+ppt_h/2"/>
                                          </p:val>
                                        </p:tav>
                                      </p:tavLst>
                                    </p:anim>
                                    <p:set>
                                      <p:cBhvr>
                                        <p:cTn id="8" dur="1" fill="hold">
                                          <p:stCondLst>
                                            <p:cond delay="499"/>
                                          </p:stCondLst>
                                        </p:cTn>
                                        <p:tgtEl>
                                          <p:spTgt spid="5428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4277"/>
                                        </p:tgtEl>
                                        <p:attrNameLst>
                                          <p:attrName>style.visibility</p:attrName>
                                        </p:attrNameLst>
                                      </p:cBhvr>
                                      <p:to>
                                        <p:strVal val="visible"/>
                                      </p:to>
                                    </p:set>
                                    <p:animEffect transition="in" filter="blinds(horizontal)">
                                      <p:cBhvr>
                                        <p:cTn id="13"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fr-BE" smtClean="0">
                <a:latin typeface="Arial" charset="0"/>
                <a:ea typeface="MS PGothic"/>
              </a:rPr>
              <a:t>So, what?</a:t>
            </a:r>
            <a:endParaRPr lang="fr-FR" smtClean="0">
              <a:latin typeface="Arial" charset="0"/>
              <a:ea typeface="MS PGothic"/>
            </a:endParaRPr>
          </a:p>
        </p:txBody>
      </p:sp>
      <p:sp>
        <p:nvSpPr>
          <p:cNvPr id="24578" name="Rectangle 3"/>
          <p:cNvSpPr>
            <a:spLocks noGrp="1"/>
          </p:cNvSpPr>
          <p:nvPr>
            <p:ph type="body" idx="1"/>
          </p:nvPr>
        </p:nvSpPr>
        <p:spPr/>
        <p:txBody>
          <a:bodyPr/>
          <a:lstStyle/>
          <a:p>
            <a:pPr marL="457200" indent="-457200">
              <a:spcBef>
                <a:spcPct val="40000"/>
              </a:spcBef>
              <a:buSzPct val="75000"/>
              <a:buFontTx/>
              <a:buAutoNum type="arabicPeriod"/>
            </a:pPr>
            <a:r>
              <a:rPr lang="en-US" sz="2000" smtClean="0">
                <a:latin typeface="Arial" charset="0"/>
                <a:ea typeface="MS PGothic"/>
                <a:cs typeface="MS PGothic"/>
              </a:rPr>
              <a:t>The issue is not about making better risk models</a:t>
            </a:r>
          </a:p>
          <a:p>
            <a:pPr marL="560388" lvl="1" indent="-381000">
              <a:spcBef>
                <a:spcPct val="40000"/>
              </a:spcBef>
              <a:buFontTx/>
              <a:buBlip>
                <a:blip r:embed="rId3"/>
              </a:buBlip>
            </a:pPr>
            <a:r>
              <a:rPr lang="en-US" sz="1800" smtClean="0">
                <a:latin typeface="Arial" charset="0"/>
                <a:ea typeface="MS PGothic"/>
                <a:cs typeface="Arial" charset="0"/>
              </a:rPr>
              <a:t>Not much room for improvement</a:t>
            </a:r>
          </a:p>
          <a:p>
            <a:pPr marL="457200" indent="-457200">
              <a:spcBef>
                <a:spcPct val="40000"/>
              </a:spcBef>
              <a:buSzPct val="75000"/>
              <a:buFontTx/>
              <a:buAutoNum type="arabicPeriod"/>
            </a:pPr>
            <a:r>
              <a:rPr lang="en-US" sz="2000" smtClean="0">
                <a:latin typeface="Arial" charset="0"/>
                <a:ea typeface="MS PGothic"/>
                <a:cs typeface="MS PGothic"/>
              </a:rPr>
              <a:t>It is about better understanding their limits / capacities</a:t>
            </a:r>
            <a:br>
              <a:rPr lang="en-US" sz="2000" smtClean="0">
                <a:latin typeface="Arial" charset="0"/>
                <a:ea typeface="MS PGothic"/>
                <a:cs typeface="MS PGothic"/>
              </a:rPr>
            </a:br>
            <a:r>
              <a:rPr lang="en-US" sz="2000" smtClean="0">
                <a:latin typeface="Arial" charset="0"/>
                <a:ea typeface="MS PGothic"/>
                <a:cs typeface="MS PGothic"/>
              </a:rPr>
              <a:t>and about taking those into account</a:t>
            </a:r>
          </a:p>
          <a:p>
            <a:pPr marL="560388" lvl="1" indent="-381000">
              <a:spcBef>
                <a:spcPct val="40000"/>
              </a:spcBef>
              <a:buSzPct val="75000"/>
              <a:buFont typeface="Symbol" pitchFamily="18" charset="2"/>
              <a:buChar char="Þ"/>
            </a:pPr>
            <a:r>
              <a:rPr lang="en-US" sz="1800" smtClean="0">
                <a:latin typeface="Arial" charset="0"/>
                <a:ea typeface="MS PGothic"/>
                <a:cs typeface="Arial" charset="0"/>
              </a:rPr>
              <a:t>Mitigate model risk with critical eye, expertise</a:t>
            </a:r>
          </a:p>
          <a:p>
            <a:pPr marL="457200" indent="-457200">
              <a:spcBef>
                <a:spcPct val="40000"/>
              </a:spcBef>
            </a:pPr>
            <a:r>
              <a:rPr lang="en-US" sz="2000" smtClean="0">
                <a:latin typeface="Arial" charset="0"/>
                <a:ea typeface="MS PGothic"/>
                <a:cs typeface="MS PGothic"/>
              </a:rPr>
              <a:t>This requires efforts</a:t>
            </a:r>
          </a:p>
          <a:p>
            <a:pPr marL="560388" lvl="1" indent="-381000">
              <a:spcBef>
                <a:spcPct val="40000"/>
              </a:spcBef>
            </a:pPr>
            <a:r>
              <a:rPr lang="en-US" sz="1800" smtClean="0">
                <a:latin typeface="Arial" charset="0"/>
                <a:ea typeface="MS PGothic"/>
                <a:cs typeface="Arial" charset="0"/>
              </a:rPr>
              <a:t>From modelers and validation</a:t>
            </a:r>
          </a:p>
          <a:p>
            <a:pPr marL="1143000" lvl="2" indent="-228600">
              <a:spcBef>
                <a:spcPct val="40000"/>
              </a:spcBef>
            </a:pPr>
            <a:r>
              <a:rPr lang="en-US" sz="1600" smtClean="0">
                <a:latin typeface="Arial" charset="0"/>
                <a:ea typeface="MS PGothic"/>
                <a:cs typeface="Arial" charset="0"/>
              </a:rPr>
              <a:t>Be transparent and down-to-earth when communicating about the models</a:t>
            </a:r>
          </a:p>
          <a:p>
            <a:pPr marL="1143000" lvl="2" indent="-228600">
              <a:spcBef>
                <a:spcPct val="40000"/>
              </a:spcBef>
            </a:pPr>
            <a:r>
              <a:rPr lang="en-US" sz="1600" smtClean="0">
                <a:latin typeface="Arial" charset="0"/>
                <a:ea typeface="MS PGothic"/>
                <a:cs typeface="Arial" charset="0"/>
              </a:rPr>
              <a:t>Don’t oversell what you (and your models) can do</a:t>
            </a:r>
          </a:p>
          <a:p>
            <a:pPr marL="560388" lvl="1" indent="-381000">
              <a:spcBef>
                <a:spcPct val="40000"/>
              </a:spcBef>
            </a:pPr>
            <a:r>
              <a:rPr lang="en-US" sz="1800" smtClean="0">
                <a:latin typeface="Arial" charset="0"/>
                <a:ea typeface="MS PGothic"/>
                <a:cs typeface="Arial" charset="0"/>
              </a:rPr>
              <a:t>From models users (inc. top management)</a:t>
            </a:r>
          </a:p>
          <a:p>
            <a:pPr marL="1143000" lvl="2" indent="-228600">
              <a:spcBef>
                <a:spcPct val="40000"/>
              </a:spcBef>
            </a:pPr>
            <a:r>
              <a:rPr lang="en-US" sz="1600" smtClean="0">
                <a:latin typeface="Arial" charset="0"/>
                <a:ea typeface="MS PGothic"/>
                <a:cs typeface="Arial" charset="0"/>
              </a:rPr>
              <a:t>Risk models are not </a:t>
            </a:r>
            <a:r>
              <a:rPr lang="en-US" sz="1600" i="1" smtClean="0">
                <a:latin typeface="Arial" charset="0"/>
                <a:ea typeface="MS PGothic"/>
                <a:cs typeface="Arial" charset="0"/>
              </a:rPr>
              <a:t>that</a:t>
            </a:r>
            <a:r>
              <a:rPr lang="en-US" sz="1600" smtClean="0">
                <a:latin typeface="Arial" charset="0"/>
                <a:ea typeface="MS PGothic"/>
                <a:cs typeface="Arial" charset="0"/>
              </a:rPr>
              <a:t> complex</a:t>
            </a:r>
          </a:p>
          <a:p>
            <a:pPr marL="1143000" lvl="2" indent="-228600">
              <a:spcBef>
                <a:spcPct val="40000"/>
              </a:spcBef>
            </a:pPr>
            <a:r>
              <a:rPr lang="en-US" sz="1600" smtClean="0">
                <a:latin typeface="Arial" charset="0"/>
                <a:ea typeface="MS PGothic"/>
                <a:cs typeface="Arial" charset="0"/>
              </a:rPr>
              <a:t>Be more realistic in your expectations</a:t>
            </a:r>
          </a:p>
        </p:txBody>
      </p:sp>
      <p:sp>
        <p:nvSpPr>
          <p:cNvPr id="24579"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B2F9273-C9B5-4A28-9956-AB237FFD26AF}" type="slidenum">
              <a:rPr lang="en-US" sz="1000">
                <a:solidFill>
                  <a:srgbClr val="51626F"/>
                </a:solidFill>
              </a:rPr>
              <a:pPr/>
              <a:t>7</a:t>
            </a:fld>
            <a:endParaRPr lang="en-US" sz="1000">
              <a:solidFill>
                <a:srgbClr val="51626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4294967295"/>
          </p:nvPr>
        </p:nvSpPr>
        <p:spPr>
          <a:xfrm>
            <a:off x="533400" y="1219200"/>
            <a:ext cx="8359775" cy="4876800"/>
          </a:xfrm>
        </p:spPr>
        <p:txBody>
          <a:bodyPr/>
          <a:lstStyle/>
          <a:p>
            <a:pPr marL="457200" indent="-457200"/>
            <a:r>
              <a:rPr lang="en-US" smtClean="0">
                <a:latin typeface="Arial" charset="0"/>
                <a:ea typeface="MS PGothic"/>
                <a:cs typeface="MS PGothic"/>
                <a:sym typeface="Symbol" pitchFamily="18" charset="2"/>
              </a:rPr>
              <a:t>Associate Modeling teams as early as possible </a:t>
            </a:r>
            <a:br>
              <a:rPr lang="en-US" smtClean="0">
                <a:latin typeface="Arial" charset="0"/>
                <a:ea typeface="MS PGothic"/>
                <a:cs typeface="MS PGothic"/>
                <a:sym typeface="Symbol" pitchFamily="18" charset="2"/>
              </a:rPr>
            </a:br>
            <a:r>
              <a:rPr lang="en-US" smtClean="0">
                <a:latin typeface="Arial" charset="0"/>
                <a:ea typeface="MS PGothic"/>
                <a:cs typeface="MS PGothic"/>
                <a:sym typeface="Symbol" pitchFamily="18" charset="2"/>
              </a:rPr>
              <a:t>in the definition of the needs</a:t>
            </a:r>
          </a:p>
          <a:p>
            <a:pPr marL="838200" lvl="1" indent="-381000"/>
            <a:r>
              <a:rPr lang="en-US" smtClean="0">
                <a:latin typeface="Arial" charset="0"/>
                <a:ea typeface="MS PGothic"/>
                <a:cs typeface="Arial" charset="0"/>
                <a:sym typeface="Symbol" pitchFamily="18" charset="2"/>
              </a:rPr>
              <a:t>They must not be seen as internal service provider who deliver models on demand without being associated to the strategy. </a:t>
            </a:r>
          </a:p>
          <a:p>
            <a:pPr marL="838200" lvl="1" indent="-381000"/>
            <a:endParaRPr lang="en-US" smtClean="0">
              <a:latin typeface="Arial" charset="0"/>
              <a:ea typeface="MS PGothic"/>
              <a:cs typeface="Arial" charset="0"/>
              <a:sym typeface="Symbol" pitchFamily="18" charset="2"/>
            </a:endParaRPr>
          </a:p>
          <a:p>
            <a:pPr marL="838200" lvl="1" indent="-381000"/>
            <a:endParaRPr lang="en-US" smtClean="0">
              <a:latin typeface="Arial" charset="0"/>
              <a:ea typeface="MS PGothic"/>
              <a:cs typeface="Arial" charset="0"/>
              <a:sym typeface="Symbol" pitchFamily="18" charset="2"/>
            </a:endParaRPr>
          </a:p>
        </p:txBody>
      </p:sp>
      <p:sp>
        <p:nvSpPr>
          <p:cNvPr id="26626" name="Title 2"/>
          <p:cNvSpPr>
            <a:spLocks noGrp="1"/>
          </p:cNvSpPr>
          <p:nvPr>
            <p:ph type="title" idx="4294967295"/>
          </p:nvPr>
        </p:nvSpPr>
        <p:spPr/>
        <p:txBody>
          <a:bodyPr/>
          <a:lstStyle/>
          <a:p>
            <a:r>
              <a:rPr lang="en-US" smtClean="0">
                <a:latin typeface="Arial" charset="0"/>
                <a:ea typeface="MS PGothic"/>
              </a:rPr>
              <a:t>Realistic expectations</a:t>
            </a:r>
          </a:p>
        </p:txBody>
      </p:sp>
      <p:sp>
        <p:nvSpPr>
          <p:cNvPr id="26627"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2545B410-3805-4263-917E-1ED8B7F3BC6C}" type="slidenum">
              <a:rPr lang="en-US" sz="1000">
                <a:solidFill>
                  <a:srgbClr val="51626F"/>
                </a:solidFill>
              </a:rPr>
              <a:pPr/>
              <a:t>8</a:t>
            </a:fld>
            <a:endParaRPr lang="en-US" sz="1000">
              <a:solidFill>
                <a:srgbClr val="51626F"/>
              </a:solidFill>
            </a:endParaRPr>
          </a:p>
        </p:txBody>
      </p:sp>
      <p:grpSp>
        <p:nvGrpSpPr>
          <p:cNvPr id="73732" name="Group 9"/>
          <p:cNvGrpSpPr>
            <a:grpSpLocks/>
          </p:cNvGrpSpPr>
          <p:nvPr/>
        </p:nvGrpSpPr>
        <p:grpSpPr bwMode="auto">
          <a:xfrm>
            <a:off x="1258888" y="3565525"/>
            <a:ext cx="3529012" cy="3105150"/>
            <a:chOff x="930" y="1389"/>
            <a:chExt cx="2400" cy="2178"/>
          </a:xfrm>
        </p:grpSpPr>
        <p:pic>
          <p:nvPicPr>
            <p:cNvPr id="26632" name="Picture 6" descr="factory machine cartoons, factory machine cartoon, factory machine picture, factory machine pictures, factory machine image, factory machine images, factory machine illustration, factory machine illustrations"/>
            <p:cNvPicPr>
              <a:picLocks noChangeAspect="1" noChangeArrowheads="1"/>
            </p:cNvPicPr>
            <p:nvPr/>
          </p:nvPicPr>
          <p:blipFill>
            <a:blip r:embed="rId3"/>
            <a:srcRect/>
            <a:stretch>
              <a:fillRect/>
            </a:stretch>
          </p:blipFill>
          <p:spPr bwMode="auto">
            <a:xfrm>
              <a:off x="930" y="1389"/>
              <a:ext cx="2400" cy="2178"/>
            </a:xfrm>
            <a:prstGeom prst="rect">
              <a:avLst/>
            </a:prstGeom>
            <a:noFill/>
            <a:ln w="9525">
              <a:noFill/>
              <a:miter lim="800000"/>
              <a:headEnd/>
              <a:tailEnd/>
            </a:ln>
          </p:spPr>
        </p:pic>
        <p:sp>
          <p:nvSpPr>
            <p:cNvPr id="26633" name="Rectangle 7"/>
            <p:cNvSpPr>
              <a:spLocks noChangeArrowheads="1"/>
            </p:cNvSpPr>
            <p:nvPr/>
          </p:nvSpPr>
          <p:spPr bwMode="auto">
            <a:xfrm>
              <a:off x="3198" y="1979"/>
              <a:ext cx="132" cy="952"/>
            </a:xfrm>
            <a:prstGeom prst="rect">
              <a:avLst/>
            </a:prstGeom>
            <a:solidFill>
              <a:schemeClr val="bg1"/>
            </a:solidFill>
            <a:ln w="9525">
              <a:noFill/>
              <a:miter lim="800000"/>
              <a:headEnd/>
              <a:tailEnd/>
            </a:ln>
          </p:spPr>
          <p:txBody>
            <a:bodyPr wrap="none" anchor="ctr"/>
            <a:lstStyle/>
            <a:p>
              <a:endParaRPr lang="fr-FR"/>
            </a:p>
          </p:txBody>
        </p:sp>
        <p:sp>
          <p:nvSpPr>
            <p:cNvPr id="26634" name="Rectangle 8"/>
            <p:cNvSpPr>
              <a:spLocks noChangeArrowheads="1"/>
            </p:cNvSpPr>
            <p:nvPr/>
          </p:nvSpPr>
          <p:spPr bwMode="auto">
            <a:xfrm>
              <a:off x="1292" y="3430"/>
              <a:ext cx="1724" cy="137"/>
            </a:xfrm>
            <a:prstGeom prst="rect">
              <a:avLst/>
            </a:prstGeom>
            <a:solidFill>
              <a:schemeClr val="bg1"/>
            </a:solidFill>
            <a:ln w="9525">
              <a:noFill/>
              <a:miter lim="800000"/>
              <a:headEnd/>
              <a:tailEnd/>
            </a:ln>
          </p:spPr>
          <p:txBody>
            <a:bodyPr wrap="none" anchor="ctr"/>
            <a:lstStyle/>
            <a:p>
              <a:endParaRPr lang="fr-FR"/>
            </a:p>
          </p:txBody>
        </p:sp>
      </p:grpSp>
      <p:grpSp>
        <p:nvGrpSpPr>
          <p:cNvPr id="45068" name="Group 12"/>
          <p:cNvGrpSpPr>
            <a:grpSpLocks/>
          </p:cNvGrpSpPr>
          <p:nvPr/>
        </p:nvGrpSpPr>
        <p:grpSpPr bwMode="auto">
          <a:xfrm>
            <a:off x="2984500" y="3109913"/>
            <a:ext cx="5545138" cy="1296987"/>
            <a:chOff x="2109" y="1298"/>
            <a:chExt cx="3493" cy="817"/>
          </a:xfrm>
        </p:grpSpPr>
        <p:sp>
          <p:nvSpPr>
            <p:cNvPr id="26630" name="Text Box 10"/>
            <p:cNvSpPr txBox="1">
              <a:spLocks noChangeArrowheads="1"/>
            </p:cNvSpPr>
            <p:nvPr/>
          </p:nvSpPr>
          <p:spPr bwMode="auto">
            <a:xfrm>
              <a:off x="3900" y="1298"/>
              <a:ext cx="1702" cy="596"/>
            </a:xfrm>
            <a:prstGeom prst="rect">
              <a:avLst/>
            </a:prstGeom>
            <a:noFill/>
            <a:ln w="9525">
              <a:noFill/>
              <a:miter lim="800000"/>
              <a:headEnd/>
              <a:tailEnd/>
            </a:ln>
          </p:spPr>
          <p:txBody>
            <a:bodyPr wrap="none">
              <a:spAutoFit/>
            </a:bodyPr>
            <a:lstStyle/>
            <a:p>
              <a:pPr defTabSz="914400"/>
              <a:r>
                <a:rPr lang="en-US" sz="2800">
                  <a:latin typeface="French Script MT"/>
                </a:rPr>
                <a:t>Here, we need a model</a:t>
              </a:r>
              <a:br>
                <a:rPr lang="en-US" sz="2800">
                  <a:latin typeface="French Script MT"/>
                </a:rPr>
              </a:br>
              <a:r>
                <a:rPr lang="en-US" sz="2800">
                  <a:latin typeface="French Script MT"/>
                </a:rPr>
                <a:t>that will do this and that</a:t>
              </a:r>
            </a:p>
          </p:txBody>
        </p:sp>
        <p:sp>
          <p:nvSpPr>
            <p:cNvPr id="26631" name="Line 11"/>
            <p:cNvSpPr>
              <a:spLocks noChangeShapeType="1"/>
            </p:cNvSpPr>
            <p:nvPr/>
          </p:nvSpPr>
          <p:spPr bwMode="auto">
            <a:xfrm flipH="1">
              <a:off x="2109" y="1480"/>
              <a:ext cx="1791" cy="635"/>
            </a:xfrm>
            <a:prstGeom prst="line">
              <a:avLst/>
            </a:prstGeom>
            <a:noFill/>
            <a:ln w="28575">
              <a:solidFill>
                <a:schemeClr val="tx1"/>
              </a:solidFill>
              <a:round/>
              <a:headEnd/>
              <a:tailEnd type="triangle" w="med" len="med"/>
            </a:ln>
          </p:spPr>
          <p:txBody>
            <a:bodyP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diamond(in)">
                                      <p:cBhvr>
                                        <p:cTn id="7" dur="500"/>
                                        <p:tgtEl>
                                          <p:spTgt spid="737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068"/>
                                        </p:tgtEl>
                                        <p:attrNameLst>
                                          <p:attrName>style.visibility</p:attrName>
                                        </p:attrNameLst>
                                      </p:cBhvr>
                                      <p:to>
                                        <p:strVal val="visible"/>
                                      </p:to>
                                    </p:set>
                                    <p:animEffect transition="in" filter="blinds(horizontal)">
                                      <p:cBhvr>
                                        <p:cTn id="12" dur="500"/>
                                        <p:tgtEl>
                                          <p:spTgt spid="45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en-US" smtClean="0">
                <a:latin typeface="Arial" charset="0"/>
                <a:ea typeface="MS PGothic"/>
              </a:rPr>
              <a:t>Transparent, down-to-earth look at risk models</a:t>
            </a:r>
          </a:p>
        </p:txBody>
      </p:sp>
      <p:sp>
        <p:nvSpPr>
          <p:cNvPr id="28674" name="Rectangle 3"/>
          <p:cNvSpPr>
            <a:spLocks noGrp="1"/>
          </p:cNvSpPr>
          <p:nvPr>
            <p:ph type="body" idx="4294967295"/>
          </p:nvPr>
        </p:nvSpPr>
        <p:spPr/>
        <p:txBody>
          <a:bodyPr/>
          <a:lstStyle/>
          <a:p>
            <a:pPr marL="457200" indent="-457200">
              <a:spcBef>
                <a:spcPct val="40000"/>
              </a:spcBef>
            </a:pPr>
            <a:r>
              <a:rPr lang="en-US" sz="2000" smtClean="0">
                <a:latin typeface="Arial" charset="0"/>
                <a:ea typeface="MS PGothic"/>
                <a:cs typeface="MS PGothic"/>
              </a:rPr>
              <a:t>Central role for Validation (if not done by modeling)</a:t>
            </a:r>
          </a:p>
          <a:p>
            <a:pPr marL="457200" indent="-457200">
              <a:spcBef>
                <a:spcPct val="40000"/>
              </a:spcBef>
            </a:pPr>
            <a:r>
              <a:rPr lang="en-US" sz="2000" smtClean="0">
                <a:latin typeface="Arial" charset="0"/>
                <a:ea typeface="MS PGothic"/>
                <a:cs typeface="MS PGothic"/>
              </a:rPr>
              <a:t>Main responsibility:</a:t>
            </a:r>
          </a:p>
          <a:p>
            <a:pPr marL="560388" lvl="1" indent="-381000">
              <a:spcBef>
                <a:spcPct val="40000"/>
              </a:spcBef>
              <a:buSzPct val="75000"/>
              <a:buFontTx/>
              <a:buAutoNum type="arabicPeriod"/>
            </a:pPr>
            <a:r>
              <a:rPr lang="en-US" sz="1800" smtClean="0">
                <a:latin typeface="Arial" charset="0"/>
                <a:ea typeface="MS PGothic"/>
                <a:cs typeface="Arial" charset="0"/>
              </a:rPr>
              <a:t>Enlighten what the model </a:t>
            </a:r>
            <a:r>
              <a:rPr lang="en-US" sz="1800" i="1" smtClean="0">
                <a:latin typeface="Arial" charset="0"/>
                <a:ea typeface="MS PGothic"/>
                <a:cs typeface="Arial" charset="0"/>
              </a:rPr>
              <a:t>actually does</a:t>
            </a:r>
            <a:r>
              <a:rPr lang="en-US" sz="1800" smtClean="0">
                <a:latin typeface="Arial" charset="0"/>
                <a:ea typeface="MS PGothic"/>
                <a:cs typeface="Arial" charset="0"/>
              </a:rPr>
              <a:t> …</a:t>
            </a:r>
          </a:p>
          <a:p>
            <a:pPr marL="560388" lvl="1" indent="-381000">
              <a:spcBef>
                <a:spcPct val="40000"/>
              </a:spcBef>
              <a:buSzPct val="75000"/>
              <a:buFontTx/>
              <a:buAutoNum type="arabicPeriod"/>
            </a:pPr>
            <a:r>
              <a:rPr lang="en-US" sz="1800" smtClean="0">
                <a:latin typeface="Arial" charset="0"/>
                <a:ea typeface="MS PGothic"/>
                <a:cs typeface="Arial" charset="0"/>
              </a:rPr>
              <a:t>… then check how it fits with what it is </a:t>
            </a:r>
            <a:r>
              <a:rPr lang="en-US" sz="1800" i="1" smtClean="0">
                <a:latin typeface="Arial" charset="0"/>
                <a:ea typeface="MS PGothic"/>
                <a:cs typeface="Arial" charset="0"/>
              </a:rPr>
              <a:t>supposed to do</a:t>
            </a:r>
          </a:p>
          <a:p>
            <a:pPr marL="1257300" lvl="2" indent="-342900">
              <a:spcBef>
                <a:spcPct val="40000"/>
              </a:spcBef>
            </a:pPr>
            <a:r>
              <a:rPr lang="en-US" sz="1600" smtClean="0">
                <a:latin typeface="Arial" charset="0"/>
                <a:ea typeface="MS PGothic"/>
                <a:cs typeface="Arial" charset="0"/>
              </a:rPr>
              <a:t>If this is not well defined, explain what the model can be used at</a:t>
            </a:r>
          </a:p>
          <a:p>
            <a:pPr marL="560388" lvl="1" indent="-381000">
              <a:spcBef>
                <a:spcPct val="40000"/>
              </a:spcBef>
            </a:pPr>
            <a:r>
              <a:rPr lang="en-US" sz="1800" smtClean="0">
                <a:latin typeface="Arial" charset="0"/>
                <a:ea typeface="MS PGothic"/>
                <a:cs typeface="Arial" charset="0"/>
              </a:rPr>
              <a:t>Keeping in mind the intrinsic limitations of risk models which are …</a:t>
            </a:r>
          </a:p>
        </p:txBody>
      </p:sp>
      <p:sp>
        <p:nvSpPr>
          <p:cNvPr id="28675" name="Slide Number Placeholder 3"/>
          <p:cNvSpPr txBox="1">
            <a:spLocks noGrp="1"/>
          </p:cNvSpPr>
          <p:nvPr/>
        </p:nvSpPr>
        <p:spPr bwMode="auto">
          <a:xfrm>
            <a:off x="541338" y="6367463"/>
            <a:ext cx="477837" cy="365125"/>
          </a:xfrm>
          <a:prstGeom prst="rect">
            <a:avLst/>
          </a:prstGeom>
          <a:noFill/>
          <a:ln w="9525">
            <a:noFill/>
            <a:miter lim="800000"/>
            <a:headEnd/>
            <a:tailEnd/>
          </a:ln>
        </p:spPr>
        <p:txBody>
          <a:bodyPr anchor="ctr"/>
          <a:lstStyle/>
          <a:p>
            <a:fld id="{CC22ED54-659D-4569-BC7A-0B2D90BFCEC1}" type="slidenum">
              <a:rPr lang="en-US" sz="1000">
                <a:solidFill>
                  <a:srgbClr val="51626F"/>
                </a:solidFill>
              </a:rPr>
              <a:pPr/>
              <a:t>9</a:t>
            </a:fld>
            <a:endParaRPr lang="en-US" sz="1000">
              <a:solidFill>
                <a:srgbClr val="51626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ELFIUS OK">
      <a:dk1>
        <a:srgbClr val="51626F"/>
      </a:dk1>
      <a:lt1>
        <a:sysClr val="window" lastClr="FFFFFF"/>
      </a:lt1>
      <a:dk2>
        <a:srgbClr val="1C0B4B"/>
      </a:dk2>
      <a:lt2>
        <a:srgbClr val="979FAA"/>
      </a:lt2>
      <a:accent1>
        <a:srgbClr val="C30045"/>
      </a:accent1>
      <a:accent2>
        <a:srgbClr val="D0893C"/>
      </a:accent2>
      <a:accent3>
        <a:srgbClr val="DFE77B"/>
      </a:accent3>
      <a:accent4>
        <a:srgbClr val="697D19"/>
      </a:accent4>
      <a:accent5>
        <a:srgbClr val="6E3386"/>
      </a:accent5>
      <a:accent6>
        <a:srgbClr val="42589E"/>
      </a:accent6>
      <a:hlink>
        <a:srgbClr val="CF6A6D"/>
      </a:hlink>
      <a:folHlink>
        <a:srgbClr val="B7B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sz="1400" dirty="0" err="1" smtClean="0"/>
        </a:defPPr>
      </a:lstStyle>
      <a:style>
        <a:lnRef idx="1">
          <a:schemeClr val="accent1"/>
        </a:lnRef>
        <a:fillRef idx="3">
          <a:schemeClr val="accent1"/>
        </a:fillRef>
        <a:effectRef idx="2">
          <a:schemeClr val="accent1"/>
        </a:effectRef>
        <a:fontRef idx="minor">
          <a:schemeClr val="lt1"/>
        </a:fontRef>
      </a:style>
    </a:spDef>
    <a:lnDef>
      <a:spPr>
        <a:ln w="1270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1732</Words>
  <Application>Microsoft Office PowerPoint</Application>
  <PresentationFormat>Affichage à l'écran (4:3)</PresentationFormat>
  <Paragraphs>343</Paragraphs>
  <Slides>39</Slides>
  <Notes>39</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Office Theme</vt:lpstr>
      <vt:lpstr>How to manage the risk  of Economic Capital</vt:lpstr>
      <vt:lpstr>Agenda</vt:lpstr>
      <vt:lpstr>Background</vt:lpstr>
      <vt:lpstr>Did something go wrong?</vt:lpstr>
      <vt:lpstr>Is it the fault of model(ler)s?</vt:lpstr>
      <vt:lpstr>Well … perhaps a little bit …</vt:lpstr>
      <vt:lpstr>So, what?</vt:lpstr>
      <vt:lpstr>Realistic expectations</vt:lpstr>
      <vt:lpstr>Transparent, down-to-earth look at risk models</vt:lpstr>
      <vt:lpstr>What does the model deliver?</vt:lpstr>
      <vt:lpstr>What does the model deliver?</vt:lpstr>
      <vt:lpstr>What does the model deliver?</vt:lpstr>
      <vt:lpstr>What are the limits of Risk Models?</vt:lpstr>
      <vt:lpstr>What is the reference period?</vt:lpstr>
      <vt:lpstr>Model Risk Indicators</vt:lpstr>
      <vt:lpstr>Model Risk Indicators</vt:lpstr>
      <vt:lpstr>How to communicate about models</vt:lpstr>
      <vt:lpstr>How to communicate about models</vt:lpstr>
      <vt:lpstr>By the way: Were Model(er)s responsible for the crisis?</vt:lpstr>
      <vt:lpstr>Agenda</vt:lpstr>
      <vt:lpstr>What is Economic Capital?</vt:lpstr>
      <vt:lpstr>What is Economic Capital?</vt:lpstr>
      <vt:lpstr>What is (also) Economic Capital?</vt:lpstr>
      <vt:lpstr>No general acceptance ...</vt:lpstr>
      <vt:lpstr>Why is it difficult?</vt:lpstr>
      <vt:lpstr>How to Validate then? 1- Ideal Version</vt:lpstr>
      <vt:lpstr>How to Validate then? 2- Realistic Version</vt:lpstr>
      <vt:lpstr>What is your EC supposed to do?</vt:lpstr>
      <vt:lpstr>What is your EC supposed to do?</vt:lpstr>
      <vt:lpstr>Is it what your EC actually does?</vt:lpstr>
      <vt:lpstr>Is it what your EC actually does?</vt:lpstr>
      <vt:lpstr>Is it what your EC actually does?</vt:lpstr>
      <vt:lpstr>Is it what your EC actually does?</vt:lpstr>
      <vt:lpstr>Is it what your EC actually does?</vt:lpstr>
      <vt:lpstr>How do you measure your risks?</vt:lpstr>
      <vt:lpstr>How do you measure your risks?</vt:lpstr>
      <vt:lpstr>What makes sense then?</vt:lpstr>
      <vt:lpstr>Summary: what to validate?</vt:lpstr>
      <vt:lpstr>Summary: what to validate?</vt:lpstr>
    </vt:vector>
  </TitlesOfParts>
  <Company>Dexia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Dominique Pireyn</dc:creator>
  <cp:lastModifiedBy>Léonard Luc (Belfius)</cp:lastModifiedBy>
  <cp:revision>457</cp:revision>
  <dcterms:created xsi:type="dcterms:W3CDTF">2012-04-18T09:55:04Z</dcterms:created>
  <dcterms:modified xsi:type="dcterms:W3CDTF">2013-08-29T07:56:19Z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0x01010004A949914605BF4895CB824586482D62</vt:lpwstr>
  </property>
  <property fmtid="{D5CDD505-2E9C-101B-9397-08002B2CF9AE}" pid="3" name="Folder status">
    <vt:lpwstr>Final</vt:lpwstr>
  </property>
  <property fmtid="{D5CDD505-2E9C-101B-9397-08002B2CF9AE}" pid="4" name="_AdHocReviewCycleID">
    <vt:i4>1246010911</vt:i4>
  </property>
  <property fmtid="{D5CDD505-2E9C-101B-9397-08002B2CF9AE}" pid="5" name="_NewReviewCycle">
    <vt:lpwstr/>
  </property>
  <property fmtid="{D5CDD505-2E9C-101B-9397-08002B2CF9AE}" pid="6" name="_EmailSubject">
    <vt:lpwstr>Speaking Engagement marcus evans: GENERAL INFO &amp; VENUE DETAILS - 6th Annual Pricing Model Validation / 9th-11th September 2013 / Hilton London Canary Wharf, UK</vt:lpwstr>
  </property>
  <property fmtid="{D5CDD505-2E9C-101B-9397-08002B2CF9AE}" pid="7" name="_AuthorEmail">
    <vt:lpwstr>luc.leonard@belfius.be</vt:lpwstr>
  </property>
  <property fmtid="{D5CDD505-2E9C-101B-9397-08002B2CF9AE}" pid="8" name="_AuthorEmailDisplayName">
    <vt:lpwstr>Léonard Luc (Belfius)</vt:lpwstr>
  </property>
</Properties>
</file>