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75" r:id="rId3"/>
    <p:sldId id="276" r:id="rId4"/>
    <p:sldId id="260" r:id="rId5"/>
    <p:sldId id="266" r:id="rId6"/>
    <p:sldId id="259" r:id="rId7"/>
    <p:sldId id="272" r:id="rId8"/>
    <p:sldId id="262" r:id="rId9"/>
    <p:sldId id="273" r:id="rId10"/>
    <p:sldId id="264" r:id="rId11"/>
    <p:sldId id="274" r:id="rId12"/>
    <p:sldId id="265" r:id="rId13"/>
    <p:sldId id="277" r:id="rId14"/>
    <p:sldId id="278" r:id="rId15"/>
    <p:sldId id="279" r:id="rId16"/>
    <p:sldId id="280" r:id="rId17"/>
    <p:sldId id="281" r:id="rId18"/>
    <p:sldId id="282" r:id="rId19"/>
    <p:sldId id="283" r:id="rId20"/>
    <p:sldId id="284" r:id="rId21"/>
    <p:sldId id="285" r:id="rId22"/>
    <p:sldId id="286" r:id="rId23"/>
    <p:sldId id="287" r:id="rId24"/>
  </p:sldIdLst>
  <p:sldSz cx="9144000" cy="6858000" type="screen4x3"/>
  <p:notesSz cx="6789738"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509" autoAdjust="0"/>
    <p:restoredTop sz="94660"/>
  </p:normalViewPr>
  <p:slideViewPr>
    <p:cSldViewPr>
      <p:cViewPr>
        <p:scale>
          <a:sx n="100" d="100"/>
          <a:sy n="100" d="100"/>
        </p:scale>
        <p:origin x="-222"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sgbmfs07\fixedin\QRG\7%20-%20Users\Lincoln\FVA%20and%20Capital\BII_example_b.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gbmfs07\fixedin\QRG\7%20-%20Users\Lincoln\FVA%20and%20Capital\BII_example_b.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sz="1600"/>
            </a:pPr>
            <a:r>
              <a:rPr lang="en-GB" sz="1600"/>
              <a:t>Bond</a:t>
            </a:r>
            <a:r>
              <a:rPr lang="en-GB" sz="1600" baseline="0"/>
              <a:t> Yields</a:t>
            </a:r>
            <a:endParaRPr lang="en-GB" sz="1600"/>
          </a:p>
        </c:rich>
      </c:tx>
      <c:layout/>
      <c:overlay val="1"/>
    </c:title>
    <c:plotArea>
      <c:layout>
        <c:manualLayout>
          <c:layoutTarget val="inner"/>
          <c:xMode val="edge"/>
          <c:yMode val="edge"/>
          <c:x val="8.5123318327841743E-2"/>
          <c:y val="4.3796921834474957E-2"/>
          <c:w val="0.89972020687983856"/>
          <c:h val="0.84779729456894903"/>
        </c:manualLayout>
      </c:layout>
      <c:lineChart>
        <c:grouping val="standard"/>
        <c:ser>
          <c:idx val="0"/>
          <c:order val="0"/>
          <c:tx>
            <c:strRef>
              <c:f>a!$H$2</c:f>
              <c:strCache>
                <c:ptCount val="1"/>
                <c:pt idx="0">
                  <c:v>Market Yield</c:v>
                </c:pt>
              </c:strCache>
            </c:strRef>
          </c:tx>
          <c:marker>
            <c:symbol val="none"/>
          </c:marker>
          <c:cat>
            <c:strRef>
              <c:f>a!$B$4:$B$18</c:f>
              <c:strCache>
                <c:ptCount val="15"/>
                <c:pt idx="0">
                  <c:v>AAA</c:v>
                </c:pt>
                <c:pt idx="1">
                  <c:v>AA+</c:v>
                </c:pt>
                <c:pt idx="2">
                  <c:v>AA</c:v>
                </c:pt>
                <c:pt idx="3">
                  <c:v>AA-</c:v>
                </c:pt>
                <c:pt idx="4">
                  <c:v>A+</c:v>
                </c:pt>
                <c:pt idx="5">
                  <c:v>A</c:v>
                </c:pt>
                <c:pt idx="6">
                  <c:v>A-</c:v>
                </c:pt>
                <c:pt idx="7">
                  <c:v>BBB+</c:v>
                </c:pt>
                <c:pt idx="8">
                  <c:v>BBB</c:v>
                </c:pt>
                <c:pt idx="9">
                  <c:v>BBB-</c:v>
                </c:pt>
                <c:pt idx="10">
                  <c:v>BB+</c:v>
                </c:pt>
                <c:pt idx="11">
                  <c:v>BB</c:v>
                </c:pt>
                <c:pt idx="12">
                  <c:v>BB-</c:v>
                </c:pt>
                <c:pt idx="13">
                  <c:v>B+</c:v>
                </c:pt>
                <c:pt idx="14">
                  <c:v>B</c:v>
                </c:pt>
              </c:strCache>
            </c:strRef>
          </c:cat>
          <c:val>
            <c:numRef>
              <c:f>a!$H$4:$H$18</c:f>
              <c:numCache>
                <c:formatCode>0%</c:formatCode>
                <c:ptCount val="15"/>
                <c:pt idx="0">
                  <c:v>1.2000000000000005E-2</c:v>
                </c:pt>
                <c:pt idx="1">
                  <c:v>1.4000000000000005E-2</c:v>
                </c:pt>
                <c:pt idx="2" formatCode="0.0%">
                  <c:v>1.6000000000000014E-2</c:v>
                </c:pt>
                <c:pt idx="3">
                  <c:v>1.8000000000000016E-2</c:v>
                </c:pt>
                <c:pt idx="4">
                  <c:v>2.0000000000000011E-2</c:v>
                </c:pt>
                <c:pt idx="5">
                  <c:v>2.2500000000000017E-2</c:v>
                </c:pt>
                <c:pt idx="6">
                  <c:v>2.5000000000000012E-2</c:v>
                </c:pt>
                <c:pt idx="7">
                  <c:v>2.7500000000000021E-2</c:v>
                </c:pt>
                <c:pt idx="8">
                  <c:v>3.0000000000000016E-2</c:v>
                </c:pt>
                <c:pt idx="9">
                  <c:v>3.5000000000000031E-2</c:v>
                </c:pt>
                <c:pt idx="10">
                  <c:v>3.7500000000000012E-2</c:v>
                </c:pt>
                <c:pt idx="11">
                  <c:v>4.0000000000000022E-2</c:v>
                </c:pt>
                <c:pt idx="12">
                  <c:v>5.0000000000000024E-2</c:v>
                </c:pt>
                <c:pt idx="13">
                  <c:v>6.0000000000000032E-2</c:v>
                </c:pt>
                <c:pt idx="14">
                  <c:v>8.0000000000000043E-2</c:v>
                </c:pt>
              </c:numCache>
            </c:numRef>
          </c:val>
        </c:ser>
        <c:ser>
          <c:idx val="2"/>
          <c:order val="1"/>
          <c:tx>
            <c:strRef>
              <c:f>a!$L$3</c:f>
              <c:strCache>
                <c:ptCount val="1"/>
                <c:pt idx="0">
                  <c:v>Required Yield / Internal Price</c:v>
                </c:pt>
              </c:strCache>
            </c:strRef>
          </c:tx>
          <c:marker>
            <c:symbol val="none"/>
          </c:marker>
          <c:cat>
            <c:strRef>
              <c:f>a!$B$4:$B$18</c:f>
              <c:strCache>
                <c:ptCount val="15"/>
                <c:pt idx="0">
                  <c:v>AAA</c:v>
                </c:pt>
                <c:pt idx="1">
                  <c:v>AA+</c:v>
                </c:pt>
                <c:pt idx="2">
                  <c:v>AA</c:v>
                </c:pt>
                <c:pt idx="3">
                  <c:v>AA-</c:v>
                </c:pt>
                <c:pt idx="4">
                  <c:v>A+</c:v>
                </c:pt>
                <c:pt idx="5">
                  <c:v>A</c:v>
                </c:pt>
                <c:pt idx="6">
                  <c:v>A-</c:v>
                </c:pt>
                <c:pt idx="7">
                  <c:v>BBB+</c:v>
                </c:pt>
                <c:pt idx="8">
                  <c:v>BBB</c:v>
                </c:pt>
                <c:pt idx="9">
                  <c:v>BBB-</c:v>
                </c:pt>
                <c:pt idx="10">
                  <c:v>BB+</c:v>
                </c:pt>
                <c:pt idx="11">
                  <c:v>BB</c:v>
                </c:pt>
                <c:pt idx="12">
                  <c:v>BB-</c:v>
                </c:pt>
                <c:pt idx="13">
                  <c:v>B+</c:v>
                </c:pt>
                <c:pt idx="14">
                  <c:v>B</c:v>
                </c:pt>
              </c:strCache>
            </c:strRef>
          </c:cat>
          <c:val>
            <c:numRef>
              <c:f>a!$G$4:$G$18</c:f>
              <c:numCache>
                <c:formatCode>0.0%</c:formatCode>
                <c:ptCount val="15"/>
                <c:pt idx="0">
                  <c:v>1.6678484465315852E-2</c:v>
                </c:pt>
                <c:pt idx="1">
                  <c:v>1.7202971806497012E-2</c:v>
                </c:pt>
                <c:pt idx="2">
                  <c:v>1.7670732599014204E-2</c:v>
                </c:pt>
                <c:pt idx="3">
                  <c:v>1.8102254427685663E-2</c:v>
                </c:pt>
                <c:pt idx="4">
                  <c:v>1.8507157441008747E-2</c:v>
                </c:pt>
                <c:pt idx="5">
                  <c:v>1.8891058994191745E-2</c:v>
                </c:pt>
                <c:pt idx="6">
                  <c:v>1.9609523043338656E-2</c:v>
                </c:pt>
                <c:pt idx="7">
                  <c:v>2.0902894027116332E-2</c:v>
                </c:pt>
                <c:pt idx="8">
                  <c:v>2.2334117172464522E-2</c:v>
                </c:pt>
                <c:pt idx="9">
                  <c:v>2.5465107183829709E-2</c:v>
                </c:pt>
                <c:pt idx="10">
                  <c:v>3.0988556809180102E-2</c:v>
                </c:pt>
                <c:pt idx="11">
                  <c:v>3.6601713985512652E-2</c:v>
                </c:pt>
                <c:pt idx="12">
                  <c:v>4.7364975618927434E-2</c:v>
                </c:pt>
                <c:pt idx="13">
                  <c:v>5.6578422983564393E-2</c:v>
                </c:pt>
                <c:pt idx="14">
                  <c:v>7.4110778607472172E-2</c:v>
                </c:pt>
              </c:numCache>
            </c:numRef>
          </c:val>
        </c:ser>
        <c:marker val="1"/>
        <c:axId val="121283328"/>
        <c:axId val="121284864"/>
      </c:lineChart>
      <c:catAx>
        <c:axId val="121283328"/>
        <c:scaling>
          <c:orientation val="minMax"/>
        </c:scaling>
        <c:axPos val="b"/>
        <c:numFmt formatCode="General" sourceLinked="1"/>
        <c:tickLblPos val="nextTo"/>
        <c:crossAx val="121284864"/>
        <c:crosses val="autoZero"/>
        <c:auto val="1"/>
        <c:lblAlgn val="ctr"/>
        <c:lblOffset val="100"/>
      </c:catAx>
      <c:valAx>
        <c:axId val="121284864"/>
        <c:scaling>
          <c:orientation val="minMax"/>
        </c:scaling>
        <c:axPos val="l"/>
        <c:numFmt formatCode="0%" sourceLinked="1"/>
        <c:tickLblPos val="nextTo"/>
        <c:crossAx val="121283328"/>
        <c:crosses val="autoZero"/>
        <c:crossBetween val="between"/>
      </c:valAx>
    </c:plotArea>
    <c:legend>
      <c:legendPos val="r"/>
      <c:layout>
        <c:manualLayout>
          <c:xMode val="edge"/>
          <c:yMode val="edge"/>
          <c:x val="0.13227232646999673"/>
          <c:y val="0.1485881128764234"/>
          <c:w val="0.51147358053720626"/>
          <c:h val="0.20578235412881091"/>
        </c:manualLayout>
      </c:layout>
    </c:legend>
    <c:plotVisOnly val="1"/>
    <c:dispBlanksAs val="gap"/>
  </c:chart>
  <c:spPr>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manualLayout>
          <c:layoutTarget val="inner"/>
          <c:xMode val="edge"/>
          <c:yMode val="edge"/>
          <c:x val="8.5123318327841743E-2"/>
          <c:y val="4.3796921834474978E-2"/>
          <c:w val="0.89972020687983834"/>
          <c:h val="0.84779729456894914"/>
        </c:manualLayout>
      </c:layout>
      <c:lineChart>
        <c:grouping val="standard"/>
        <c:ser>
          <c:idx val="0"/>
          <c:order val="0"/>
          <c:tx>
            <c:strRef>
              <c:f>a!$H$2</c:f>
              <c:strCache>
                <c:ptCount val="1"/>
                <c:pt idx="0">
                  <c:v>Market Yield</c:v>
                </c:pt>
              </c:strCache>
            </c:strRef>
          </c:tx>
          <c:marker>
            <c:symbol val="none"/>
          </c:marker>
          <c:cat>
            <c:strRef>
              <c:f>a!$B$4:$B$18</c:f>
              <c:strCache>
                <c:ptCount val="15"/>
                <c:pt idx="0">
                  <c:v>AAA</c:v>
                </c:pt>
                <c:pt idx="1">
                  <c:v>AA+</c:v>
                </c:pt>
                <c:pt idx="2">
                  <c:v>AA</c:v>
                </c:pt>
                <c:pt idx="3">
                  <c:v>AA-</c:v>
                </c:pt>
                <c:pt idx="4">
                  <c:v>A+</c:v>
                </c:pt>
                <c:pt idx="5">
                  <c:v>A</c:v>
                </c:pt>
                <c:pt idx="6">
                  <c:v>A-</c:v>
                </c:pt>
                <c:pt idx="7">
                  <c:v>BBB+</c:v>
                </c:pt>
                <c:pt idx="8">
                  <c:v>BBB</c:v>
                </c:pt>
                <c:pt idx="9">
                  <c:v>BBB-</c:v>
                </c:pt>
                <c:pt idx="10">
                  <c:v>BB+</c:v>
                </c:pt>
                <c:pt idx="11">
                  <c:v>BB</c:v>
                </c:pt>
                <c:pt idx="12">
                  <c:v>BB-</c:v>
                </c:pt>
                <c:pt idx="13">
                  <c:v>B+</c:v>
                </c:pt>
                <c:pt idx="14">
                  <c:v>B</c:v>
                </c:pt>
              </c:strCache>
            </c:strRef>
          </c:cat>
          <c:val>
            <c:numRef>
              <c:f>a!$H$4:$H$18</c:f>
              <c:numCache>
                <c:formatCode>0%</c:formatCode>
                <c:ptCount val="15"/>
                <c:pt idx="0">
                  <c:v>1.2E-2</c:v>
                </c:pt>
                <c:pt idx="1">
                  <c:v>1.4E-2</c:v>
                </c:pt>
                <c:pt idx="2" formatCode="0.0%">
                  <c:v>1.6000000000000014E-2</c:v>
                </c:pt>
                <c:pt idx="3">
                  <c:v>1.8000000000000016E-2</c:v>
                </c:pt>
                <c:pt idx="4">
                  <c:v>2.0000000000000011E-2</c:v>
                </c:pt>
                <c:pt idx="5">
                  <c:v>2.2500000000000006E-2</c:v>
                </c:pt>
                <c:pt idx="6">
                  <c:v>2.5000000000000001E-2</c:v>
                </c:pt>
                <c:pt idx="7">
                  <c:v>2.7500000000000011E-2</c:v>
                </c:pt>
                <c:pt idx="8">
                  <c:v>3.0000000000000002E-2</c:v>
                </c:pt>
                <c:pt idx="9">
                  <c:v>3.500000000000001E-2</c:v>
                </c:pt>
                <c:pt idx="10">
                  <c:v>3.7500000000000006E-2</c:v>
                </c:pt>
                <c:pt idx="11">
                  <c:v>4.0000000000000022E-2</c:v>
                </c:pt>
                <c:pt idx="12">
                  <c:v>0.05</c:v>
                </c:pt>
                <c:pt idx="13">
                  <c:v>6.0000000000000032E-2</c:v>
                </c:pt>
                <c:pt idx="14">
                  <c:v>8.0000000000000043E-2</c:v>
                </c:pt>
              </c:numCache>
            </c:numRef>
          </c:val>
        </c:ser>
        <c:ser>
          <c:idx val="2"/>
          <c:order val="1"/>
          <c:tx>
            <c:strRef>
              <c:f>a!$L$3</c:f>
              <c:strCache>
                <c:ptCount val="1"/>
                <c:pt idx="0">
                  <c:v>Required Yield / Internal Price</c:v>
                </c:pt>
              </c:strCache>
            </c:strRef>
          </c:tx>
          <c:marker>
            <c:symbol val="none"/>
          </c:marker>
          <c:cat>
            <c:strRef>
              <c:f>a!$B$4:$B$18</c:f>
              <c:strCache>
                <c:ptCount val="15"/>
                <c:pt idx="0">
                  <c:v>AAA</c:v>
                </c:pt>
                <c:pt idx="1">
                  <c:v>AA+</c:v>
                </c:pt>
                <c:pt idx="2">
                  <c:v>AA</c:v>
                </c:pt>
                <c:pt idx="3">
                  <c:v>AA-</c:v>
                </c:pt>
                <c:pt idx="4">
                  <c:v>A+</c:v>
                </c:pt>
                <c:pt idx="5">
                  <c:v>A</c:v>
                </c:pt>
                <c:pt idx="6">
                  <c:v>A-</c:v>
                </c:pt>
                <c:pt idx="7">
                  <c:v>BBB+</c:v>
                </c:pt>
                <c:pt idx="8">
                  <c:v>BBB</c:v>
                </c:pt>
                <c:pt idx="9">
                  <c:v>BBB-</c:v>
                </c:pt>
                <c:pt idx="10">
                  <c:v>BB+</c:v>
                </c:pt>
                <c:pt idx="11">
                  <c:v>BB</c:v>
                </c:pt>
                <c:pt idx="12">
                  <c:v>BB-</c:v>
                </c:pt>
                <c:pt idx="13">
                  <c:v>B+</c:v>
                </c:pt>
                <c:pt idx="14">
                  <c:v>B</c:v>
                </c:pt>
              </c:strCache>
            </c:strRef>
          </c:cat>
          <c:val>
            <c:numRef>
              <c:f>a!$G$4:$G$18</c:f>
              <c:numCache>
                <c:formatCode>0.0%</c:formatCode>
                <c:ptCount val="15"/>
                <c:pt idx="0">
                  <c:v>1.6678484465315849E-2</c:v>
                </c:pt>
                <c:pt idx="1">
                  <c:v>1.7202971806496995E-2</c:v>
                </c:pt>
                <c:pt idx="2">
                  <c:v>1.7670732599014197E-2</c:v>
                </c:pt>
                <c:pt idx="3">
                  <c:v>1.8102254427685663E-2</c:v>
                </c:pt>
                <c:pt idx="4">
                  <c:v>1.850715744100874E-2</c:v>
                </c:pt>
                <c:pt idx="5">
                  <c:v>1.8891058994191745E-2</c:v>
                </c:pt>
                <c:pt idx="6">
                  <c:v>1.9609523043338656E-2</c:v>
                </c:pt>
                <c:pt idx="7">
                  <c:v>2.0902894027116332E-2</c:v>
                </c:pt>
                <c:pt idx="8">
                  <c:v>2.2334117172464512E-2</c:v>
                </c:pt>
                <c:pt idx="9">
                  <c:v>2.5465107183829699E-2</c:v>
                </c:pt>
                <c:pt idx="10">
                  <c:v>3.0988556809180095E-2</c:v>
                </c:pt>
                <c:pt idx="11">
                  <c:v>3.6601713985512638E-2</c:v>
                </c:pt>
                <c:pt idx="12">
                  <c:v>4.7364975618927427E-2</c:v>
                </c:pt>
                <c:pt idx="13">
                  <c:v>5.6578422983564386E-2</c:v>
                </c:pt>
                <c:pt idx="14">
                  <c:v>7.4110778607472172E-2</c:v>
                </c:pt>
              </c:numCache>
            </c:numRef>
          </c:val>
        </c:ser>
        <c:marker val="1"/>
        <c:axId val="122516224"/>
        <c:axId val="122517760"/>
      </c:lineChart>
      <c:catAx>
        <c:axId val="122516224"/>
        <c:scaling>
          <c:orientation val="minMax"/>
        </c:scaling>
        <c:axPos val="b"/>
        <c:numFmt formatCode="General" sourceLinked="1"/>
        <c:tickLblPos val="nextTo"/>
        <c:crossAx val="122517760"/>
        <c:crosses val="autoZero"/>
        <c:auto val="1"/>
        <c:lblAlgn val="ctr"/>
        <c:lblOffset val="100"/>
      </c:catAx>
      <c:valAx>
        <c:axId val="122517760"/>
        <c:scaling>
          <c:orientation val="minMax"/>
        </c:scaling>
        <c:axPos val="l"/>
        <c:numFmt formatCode="0%" sourceLinked="1"/>
        <c:tickLblPos val="nextTo"/>
        <c:crossAx val="122516224"/>
        <c:crosses val="autoZero"/>
        <c:crossBetween val="between"/>
      </c:valAx>
    </c:plotArea>
    <c:legend>
      <c:legendPos val="r"/>
      <c:layout>
        <c:manualLayout>
          <c:xMode val="edge"/>
          <c:yMode val="edge"/>
          <c:x val="0.11339325947088479"/>
          <c:y val="6.9042591267000783E-2"/>
          <c:w val="0.44701962697140735"/>
          <c:h val="0.23736309949892642"/>
        </c:manualLayout>
      </c:layout>
      <c:txPr>
        <a:bodyPr/>
        <a:lstStyle/>
        <a:p>
          <a:pPr>
            <a:defRPr sz="1200"/>
          </a:pPr>
          <a:endParaRPr lang="en-US"/>
        </a:p>
      </c:txPr>
    </c:legend>
    <c:plotVisOnly val="1"/>
    <c:dispBlanksAs val="gap"/>
  </c:chart>
  <c:spPr>
    <a:ln>
      <a:noFill/>
    </a:ln>
  </c:sp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1638" cy="49688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6514" y="1"/>
            <a:ext cx="2941637" cy="496889"/>
          </a:xfrm>
          <a:prstGeom prst="rect">
            <a:avLst/>
          </a:prstGeom>
        </p:spPr>
        <p:txBody>
          <a:bodyPr vert="horz" lIns="91440" tIns="45720" rIns="91440" bIns="45720" rtlCol="0"/>
          <a:lstStyle>
            <a:lvl1pPr algn="r">
              <a:defRPr sz="1200"/>
            </a:lvl1pPr>
          </a:lstStyle>
          <a:p>
            <a:fld id="{E536A5F6-64A6-4F93-99C5-7BE694FC1C7E}" type="datetimeFigureOut">
              <a:rPr lang="en-US" smtClean="0"/>
              <a:pPr/>
              <a:t>9/9/2013</a:t>
            </a:fld>
            <a:endParaRPr lang="en-GB"/>
          </a:p>
        </p:txBody>
      </p:sp>
      <p:sp>
        <p:nvSpPr>
          <p:cNvPr id="4" name="Footer Placeholder 3"/>
          <p:cNvSpPr>
            <a:spLocks noGrp="1"/>
          </p:cNvSpPr>
          <p:nvPr>
            <p:ph type="ftr" sz="quarter" idx="2"/>
          </p:nvPr>
        </p:nvSpPr>
        <p:spPr>
          <a:xfrm>
            <a:off x="0" y="9431339"/>
            <a:ext cx="2941638"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6514" y="9431339"/>
            <a:ext cx="2941637" cy="496887"/>
          </a:xfrm>
          <a:prstGeom prst="rect">
            <a:avLst/>
          </a:prstGeom>
        </p:spPr>
        <p:txBody>
          <a:bodyPr vert="horz" lIns="91440" tIns="45720" rIns="91440" bIns="45720" rtlCol="0" anchor="b"/>
          <a:lstStyle>
            <a:lvl1pPr algn="r">
              <a:defRPr sz="1200"/>
            </a:lvl1pPr>
          </a:lstStyle>
          <a:p>
            <a:fld id="{4E6369BD-97F8-429E-BF94-1FB0DDD88B7D}"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589DAC86-D92D-468A-BA68-561E2E9CE88F}" type="datetimeFigureOut">
              <a:rPr lang="en-US" smtClean="0"/>
              <a:pPr/>
              <a:t>9/9/2013</a:t>
            </a:fld>
            <a:endParaRPr lang="en-GB"/>
          </a:p>
        </p:txBody>
      </p:sp>
      <p:sp>
        <p:nvSpPr>
          <p:cNvPr id="4" name="Slide Image Placeholder 3"/>
          <p:cNvSpPr>
            <a:spLocks noGrp="1" noRot="1" noChangeAspect="1"/>
          </p:cNvSpPr>
          <p:nvPr>
            <p:ph type="sldImg" idx="2"/>
          </p:nvPr>
        </p:nvSpPr>
        <p:spPr>
          <a:xfrm>
            <a:off x="912813" y="744538"/>
            <a:ext cx="4964112"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0838" cy="44688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1BA32FE9-75D8-44B1-ACCF-D34CA3FCF018}"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BA32FE9-75D8-44B1-ACCF-D34CA3FCF018}"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39BD44-6BDD-4EEA-AD2A-C9509C48F135}" type="datetime1">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90E0A9-E9B9-43E5-8EE2-FDFEA71E95FA}" type="datetime1">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FFD063-4B18-43C8-A351-9FE126F5192B}" type="datetime1">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D85A0B-805C-408B-B1F4-7F73984A1A82}" type="datetime1">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AC47EF-33A8-4C7F-BA6C-AC33B5610E8F}" type="datetime1">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7E001A-8D04-48F9-BE35-B5D8FEB26B0C}" type="datetime1">
              <a:rPr lang="en-US" smtClean="0"/>
              <a:pPr/>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874387-4357-4053-B406-DC5A91E94519}" type="datetime1">
              <a:rPr lang="en-US" smtClean="0"/>
              <a:pPr/>
              <a:t>9/9/2013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29466B-E69B-4DCE-9F73-719BE768D596}" type="datetime1">
              <a:rPr lang="en-US" smtClean="0"/>
              <a:pPr/>
              <a:t>9/9/2013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8EAFF5-357D-4C97-9D89-E2C9E530AF8F}" type="datetime1">
              <a:rPr lang="en-US" smtClean="0"/>
              <a:pPr/>
              <a:t>9/9/2013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155A97-BEA7-4C9A-BB76-A80D14A185D5}" type="datetime1">
              <a:rPr lang="en-US" smtClean="0"/>
              <a:pPr/>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CED3C0-C77A-4D67-90D5-90B67CC91E67}" type="datetime1">
              <a:rPr lang="en-US" smtClean="0"/>
              <a:pPr/>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99A403-D84D-4756-96BE-A65B6A8276CC}" type="datetime1">
              <a:rPr lang="en-US" smtClean="0"/>
              <a:pPr/>
              <a:t>9/9/2013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incoln.hannah@santandergbm.com" TargetMode="External"/><Relationship Id="rId2" Type="http://schemas.openxmlformats.org/officeDocument/2006/relationships/hyperlink" Target="http://www.ssrn.com/abstract_id=2268062"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srn.com/abstract=228264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762000"/>
            <a:ext cx="8458200" cy="5791200"/>
          </a:xfrm>
        </p:spPr>
        <p:txBody>
          <a:bodyPr>
            <a:noAutofit/>
          </a:bodyPr>
          <a:lstStyle/>
          <a:p>
            <a:r>
              <a:rPr lang="en-GB" sz="3800" b="1" dirty="0" smtClean="0"/>
              <a:t/>
            </a:r>
            <a:br>
              <a:rPr lang="en-GB" sz="3800" b="1" dirty="0" smtClean="0"/>
            </a:br>
            <a:r>
              <a:rPr lang="en-GB" sz="3800" b="1" dirty="0" smtClean="0"/>
              <a:t>FVA and </a:t>
            </a:r>
            <a:r>
              <a:rPr lang="en-GB" sz="3800" b="1" dirty="0" smtClean="0"/>
              <a:t>Capital </a:t>
            </a:r>
            <a:br>
              <a:rPr lang="en-GB" sz="3800" b="1" dirty="0" smtClean="0"/>
            </a:br>
            <a:r>
              <a:rPr lang="en-GB" sz="3000" dirty="0" smtClean="0"/>
              <a:t>Lincoln </a:t>
            </a:r>
            <a:r>
              <a:rPr lang="en-GB" sz="3000" dirty="0" smtClean="0"/>
              <a:t>Hannah</a:t>
            </a:r>
            <a:br>
              <a:rPr lang="en-GB" sz="3000" dirty="0" smtClean="0"/>
            </a:br>
            <a:r>
              <a:rPr lang="en-GB" sz="3000" dirty="0" smtClean="0"/>
              <a:t>September </a:t>
            </a:r>
            <a:r>
              <a:rPr lang="en-GB" sz="3000" dirty="0" smtClean="0"/>
              <a:t>2013</a:t>
            </a:r>
            <a:br>
              <a:rPr lang="en-GB" sz="3000" dirty="0" smtClean="0"/>
            </a:br>
            <a:r>
              <a:rPr lang="en-GB" sz="3000" dirty="0" smtClean="0"/>
              <a:t/>
            </a:r>
            <a:br>
              <a:rPr lang="en-GB" sz="3000" dirty="0" smtClean="0"/>
            </a:br>
            <a:r>
              <a:rPr lang="en-GB" sz="1800" i="1" dirty="0" smtClean="0"/>
              <a:t> These slides express the views of the author not his employer.</a:t>
            </a:r>
            <a:br>
              <a:rPr lang="en-GB" sz="1800" i="1" dirty="0" smtClean="0"/>
            </a:br>
            <a:r>
              <a:rPr lang="en-GB" sz="1800" i="1" dirty="0" smtClean="0"/>
              <a:t>These slides summarise the paper:  </a:t>
            </a:r>
            <a:r>
              <a:rPr lang="en-GB" sz="1400" u="sng" dirty="0" smtClean="0">
                <a:hlinkClick r:id="rId2"/>
              </a:rPr>
              <a:t>www.ssrn.com/abstract_id=2268062</a:t>
            </a:r>
            <a:r>
              <a:rPr lang="en-GB" sz="1400" dirty="0" smtClean="0"/>
              <a:t> </a:t>
            </a:r>
            <a:br>
              <a:rPr lang="en-GB" sz="1400" dirty="0" smtClean="0"/>
            </a:br>
            <a:r>
              <a:rPr lang="en-GB" sz="1400" i="1" u="sng" dirty="0" smtClean="0">
                <a:hlinkClick r:id="rId3"/>
              </a:rPr>
              <a:t>lincoln.hannah@santandergbm.com</a:t>
            </a:r>
            <a:r>
              <a:rPr lang="en-GB" sz="1400" i="1" dirty="0" smtClean="0"/>
              <a:t> </a:t>
            </a:r>
            <a:r>
              <a:rPr lang="en-GB" sz="1400" dirty="0" smtClean="0"/>
              <a:t/>
            </a:r>
            <a:br>
              <a:rPr lang="en-GB" sz="1400" dirty="0" smtClean="0"/>
            </a:br>
            <a:r>
              <a:rPr lang="en-GB" sz="1400" dirty="0" smtClean="0"/>
              <a:t/>
            </a:r>
            <a:br>
              <a:rPr lang="en-GB" sz="1400" dirty="0" smtClean="0"/>
            </a:br>
            <a:r>
              <a:rPr lang="en-GB" sz="1400" dirty="0" smtClean="0"/>
              <a:t/>
            </a:r>
            <a:br>
              <a:rPr lang="en-GB" sz="1400" dirty="0" smtClean="0"/>
            </a:br>
            <a:r>
              <a:rPr lang="en-GB" sz="1400" dirty="0" smtClean="0"/>
              <a:t/>
            </a:r>
            <a:br>
              <a:rPr lang="en-GB" sz="1400" dirty="0" smtClean="0"/>
            </a:br>
            <a:r>
              <a:rPr lang="en-GB" sz="1600" dirty="0" smtClean="0"/>
              <a:t>These slides describe a capital allocation model based on Expected Loss (</a:t>
            </a:r>
            <a:r>
              <a:rPr lang="en-GB" sz="1600" i="1" dirty="0" smtClean="0"/>
              <a:t>EL</a:t>
            </a:r>
            <a:r>
              <a:rPr lang="en-GB" sz="1600" dirty="0" smtClean="0"/>
              <a:t>) rather than the market standard Probability of Default (</a:t>
            </a:r>
            <a:r>
              <a:rPr lang="en-GB" sz="1600" i="1" dirty="0" smtClean="0"/>
              <a:t>PD</a:t>
            </a:r>
            <a:r>
              <a:rPr lang="en-GB" sz="1600" dirty="0" smtClean="0"/>
              <a:t>).  Under the model, a derivative can be funded with a mixture of debt and equity for the CVA-DVA adjusted price with no need for a Funding Value Adjustment (FVA). </a:t>
            </a:r>
            <a:r>
              <a:rPr lang="en-GB" sz="1400" dirty="0" smtClean="0"/>
              <a:t/>
            </a:r>
            <a:br>
              <a:rPr lang="en-GB" sz="1400" dirty="0" smtClean="0"/>
            </a:br>
            <a:r>
              <a:rPr lang="en-GB" sz="1400" dirty="0" smtClean="0"/>
              <a:t/>
            </a:r>
            <a:br>
              <a:rPr lang="en-GB" sz="1400" dirty="0" smtClean="0"/>
            </a:br>
            <a:r>
              <a:rPr lang="en-GB" sz="1400" dirty="0" smtClean="0"/>
              <a:t/>
            </a:r>
            <a:br>
              <a:rPr lang="en-GB" sz="1400" dirty="0" smtClean="0"/>
            </a:br>
            <a:r>
              <a:rPr lang="en-GB" sz="1400" dirty="0" smtClean="0"/>
              <a:t/>
            </a:r>
            <a:br>
              <a:rPr lang="en-GB" sz="1400" dirty="0" smtClean="0"/>
            </a:br>
            <a:r>
              <a:rPr lang="en-GB" sz="1400" dirty="0" smtClean="0"/>
              <a:t/>
            </a:r>
            <a:br>
              <a:rPr lang="en-GB" sz="1400" dirty="0" smtClean="0"/>
            </a:br>
            <a:r>
              <a:rPr lang="en-GB" sz="1400" dirty="0" smtClean="0"/>
              <a:t/>
            </a:r>
            <a:br>
              <a:rPr lang="en-GB" sz="1400" dirty="0" smtClean="0"/>
            </a:br>
            <a:r>
              <a:rPr lang="en-GB" sz="1400" dirty="0" smtClean="0"/>
              <a:t/>
            </a:r>
            <a:br>
              <a:rPr lang="en-GB" sz="1400" dirty="0" smtClean="0"/>
            </a:br>
            <a:r>
              <a:rPr lang="en-GB" sz="1400" dirty="0" smtClean="0"/>
              <a:t/>
            </a:r>
            <a:br>
              <a:rPr lang="en-GB" sz="1400" dirty="0" smtClean="0"/>
            </a:br>
            <a:endParaRPr lang="en-GB" sz="14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Risk-Free Bond  -  Negative Capital</a:t>
            </a:r>
            <a:endParaRPr lang="en-GB" dirty="0"/>
          </a:p>
        </p:txBody>
      </p:sp>
      <p:sp>
        <p:nvSpPr>
          <p:cNvPr id="13" name="TextBox 12"/>
          <p:cNvSpPr txBox="1"/>
          <p:nvPr/>
        </p:nvSpPr>
        <p:spPr>
          <a:xfrm>
            <a:off x="762000" y="1407855"/>
            <a:ext cx="7391400" cy="2800767"/>
          </a:xfrm>
          <a:prstGeom prst="rect">
            <a:avLst/>
          </a:prstGeom>
          <a:noFill/>
        </p:spPr>
        <p:txBody>
          <a:bodyPr wrap="square" rtlCol="0">
            <a:spAutoFit/>
          </a:bodyPr>
          <a:lstStyle/>
          <a:p>
            <a:r>
              <a:rPr lang="en-GB" sz="1600" dirty="0" smtClean="0"/>
              <a:t>For a theoretical risk-free bond, A</a:t>
            </a:r>
            <a:r>
              <a:rPr lang="en-GB" sz="1600" baseline="-25000" dirty="0" smtClean="0"/>
              <a:t>D </a:t>
            </a:r>
            <a:r>
              <a:rPr lang="en-GB" sz="1600" dirty="0" smtClean="0"/>
              <a:t>= A</a:t>
            </a:r>
            <a:r>
              <a:rPr lang="en-GB" sz="1600" baseline="-25000" dirty="0" smtClean="0"/>
              <a:t>S</a:t>
            </a:r>
            <a:r>
              <a:rPr lang="en-GB" sz="1600" dirty="0" smtClean="0"/>
              <a:t> =$100 which gives a negative capital allocation (shown below on the asset side).  </a:t>
            </a:r>
            <a:r>
              <a:rPr lang="en-GB" sz="1600" smtClean="0"/>
              <a:t>To fund </a:t>
            </a:r>
            <a:r>
              <a:rPr lang="en-GB" sz="1600" dirty="0" smtClean="0"/>
              <a:t>the bond, the bank issues $200 notional of debt, and uses the remainder to repurchase its own shares (capital).  </a:t>
            </a:r>
          </a:p>
          <a:p>
            <a:endParaRPr lang="en-GB" sz="1600" dirty="0" smtClean="0"/>
          </a:p>
          <a:p>
            <a:r>
              <a:rPr lang="en-GB" sz="1600" dirty="0" smtClean="0"/>
              <a:t>The negative capital allocation gives the risk-free bond a higher price (lower required return) than the bank’s own debt, as it should have. </a:t>
            </a:r>
          </a:p>
          <a:p>
            <a:endParaRPr lang="en-GB" sz="1600" dirty="0" smtClean="0"/>
          </a:p>
          <a:p>
            <a:r>
              <a:rPr lang="en-GB" sz="1600" i="1" u="sng" dirty="0" smtClean="0"/>
              <a:t>Explanation </a:t>
            </a:r>
          </a:p>
          <a:p>
            <a:r>
              <a:rPr lang="en-GB" sz="1600" dirty="0" smtClean="0"/>
              <a:t>The risk-free bond reduces the </a:t>
            </a:r>
            <a:r>
              <a:rPr lang="en-GB" sz="1600" i="1" dirty="0" smtClean="0"/>
              <a:t>EL </a:t>
            </a:r>
            <a:r>
              <a:rPr lang="en-GB" sz="1600" dirty="0" smtClean="0"/>
              <a:t>on the bank’s debt by diluting possible losses from the other risky assets.  The </a:t>
            </a:r>
            <a:r>
              <a:rPr lang="en-GB" sz="1600" i="1" dirty="0" smtClean="0"/>
              <a:t>EL </a:t>
            </a:r>
            <a:r>
              <a:rPr lang="en-GB" sz="1600" dirty="0" smtClean="0"/>
              <a:t>is restored by increasing the bank’s leverage – issuing debt and repurchase shares.</a:t>
            </a:r>
          </a:p>
        </p:txBody>
      </p:sp>
      <p:grpSp>
        <p:nvGrpSpPr>
          <p:cNvPr id="21" name="Group 20"/>
          <p:cNvGrpSpPr/>
          <p:nvPr/>
        </p:nvGrpSpPr>
        <p:grpSpPr>
          <a:xfrm>
            <a:off x="914400" y="4559394"/>
            <a:ext cx="7620000" cy="1546131"/>
            <a:chOff x="2104052" y="4736356"/>
            <a:chExt cx="4859799" cy="1216780"/>
          </a:xfrm>
        </p:grpSpPr>
        <p:sp>
          <p:nvSpPr>
            <p:cNvPr id="2050" name="Text Box 2"/>
            <p:cNvSpPr txBox="1">
              <a:spLocks noChangeArrowheads="1"/>
            </p:cNvSpPr>
            <p:nvPr/>
          </p:nvSpPr>
          <p:spPr bwMode="auto">
            <a:xfrm>
              <a:off x="2794000" y="4738688"/>
              <a:ext cx="520700" cy="1214437"/>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rPr>
                <a:t>B</a:t>
              </a:r>
              <a:r>
                <a:rPr kumimoji="0" lang="en-GB" sz="1600" b="0" i="0" u="none" strike="noStrike" cap="none" normalizeH="0" baseline="-25000" smtClean="0">
                  <a:ln>
                    <a:noFill/>
                  </a:ln>
                  <a:solidFill>
                    <a:schemeClr val="tx1"/>
                  </a:solidFill>
                  <a:effectLst/>
                  <a:latin typeface="Calibri" pitchFamily="34" charset="0"/>
                </a:rPr>
                <a:t>i</a:t>
              </a:r>
              <a:r>
                <a:rPr kumimoji="0" lang="en-GB" sz="1600" b="0" i="0" u="none" strike="noStrike" cap="none" normalizeH="0" baseline="-25000" smtClean="0">
                  <a:ln>
                    <a:noFill/>
                  </a:ln>
                  <a:solidFill>
                    <a:schemeClr val="tx1"/>
                  </a:solidFill>
                  <a:effectLst/>
                  <a:latin typeface="Times New Roman" pitchFamily="18" charset="0"/>
                </a:rPr>
                <a:t>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rPr>
                <a:t>18</a:t>
              </a:r>
              <a:r>
                <a:rPr kumimoji="0" lang="en-GB" sz="1600" b="0" i="0" u="none" strike="noStrike" cap="none" normalizeH="0" baseline="0" smtClean="0">
                  <a:ln>
                    <a:noFill/>
                  </a:ln>
                  <a:solidFill>
                    <a:schemeClr val="tx1"/>
                  </a:solidFill>
                  <a:effectLst/>
                  <a:latin typeface="Times New Roman" pitchFamily="18" charset="0"/>
                </a:rPr>
                <a:t>0</a:t>
              </a:r>
              <a:endParaRPr kumimoji="0" lang="en-US" sz="1600" b="0" i="0" u="none" strike="noStrike" cap="none" normalizeH="0" baseline="0" smtClean="0">
                <a:ln>
                  <a:noFill/>
                </a:ln>
                <a:solidFill>
                  <a:schemeClr val="tx1"/>
                </a:solidFill>
                <a:effectLst/>
                <a:latin typeface="Arial" pitchFamily="34" charset="0"/>
              </a:endParaRPr>
            </a:p>
          </p:txBody>
        </p:sp>
        <p:sp>
          <p:nvSpPr>
            <p:cNvPr id="2051" name="Text Box 3"/>
            <p:cNvSpPr txBox="1">
              <a:spLocks noChangeArrowheads="1"/>
            </p:cNvSpPr>
            <p:nvPr/>
          </p:nvSpPr>
          <p:spPr bwMode="auto">
            <a:xfrm>
              <a:off x="2104052" y="4738688"/>
              <a:ext cx="566123" cy="609600"/>
            </a:xfrm>
            <a:prstGeom prst="rect">
              <a:avLst/>
            </a:prstGeom>
            <a:solidFill>
              <a:srgbClr val="FFFFFF"/>
            </a:solidFill>
            <a:ln w="9525">
              <a:solidFill>
                <a:srgbClr val="000000"/>
              </a:solidFill>
              <a:miter lim="800000"/>
              <a:headEnd/>
              <a:tailEnd/>
            </a:ln>
          </p:spPr>
          <p:txBody>
            <a:bodyPr vert="horz" wrap="square" lIns="0" tIns="45720" rIns="0" bIns="45720" numCol="1" anchor="ctr" anchorCtr="0" compatLnSpc="1">
              <a:prstTxWarp prst="textNoShape">
                <a:avLst/>
              </a:prstTxWarp>
            </a:bodyPr>
            <a:lstStyle/>
            <a:p>
              <a:pPr algn="ctr" fontAlgn="base">
                <a:spcBef>
                  <a:spcPct val="0"/>
                </a:spcBef>
                <a:spcAft>
                  <a:spcPct val="0"/>
                </a:spcAft>
              </a:pPr>
              <a:r>
                <a:rPr lang="en-GB" sz="1000" dirty="0" smtClean="0">
                  <a:latin typeface="Calibri" pitchFamily="34" charset="0"/>
                </a:rPr>
                <a:t>Repurchased Shares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C</a:t>
              </a:r>
              <a:r>
                <a:rPr kumimoji="0" lang="en-GB" sz="1600" b="0" i="0" u="none" strike="noStrike" cap="none" normalizeH="0" baseline="-25000" dirty="0" smtClean="0">
                  <a:ln>
                    <a:noFill/>
                  </a:ln>
                  <a:solidFill>
                    <a:schemeClr val="tx1"/>
                  </a:solidFill>
                  <a:effectLst/>
                  <a:latin typeface="Calibri" pitchFamily="34" charset="0"/>
                </a:rPr>
                <a:t>i</a:t>
              </a:r>
              <a:r>
                <a:rPr kumimoji="0" lang="en-GB" sz="1600" b="0" i="0" u="none" strike="noStrike" cap="none" normalizeH="0" baseline="-25000" dirty="0" smtClean="0">
                  <a:ln>
                    <a:noFill/>
                  </a:ln>
                  <a:solidFill>
                    <a:schemeClr val="tx1"/>
                  </a:solidFill>
                  <a:effectLst/>
                  <a:latin typeface="Times New Roman" pitchFamily="18" charset="0"/>
                </a:rPr>
                <a:t>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-85</a:t>
              </a:r>
              <a:endParaRPr kumimoji="0" lang="en-US" sz="1600" b="0" i="0" u="none" strike="noStrike" cap="none" normalizeH="0" baseline="0" dirty="0" smtClean="0">
                <a:ln>
                  <a:noFill/>
                </a:ln>
                <a:solidFill>
                  <a:schemeClr val="tx1"/>
                </a:solidFill>
                <a:effectLst/>
                <a:latin typeface="Arial" pitchFamily="34" charset="0"/>
              </a:endParaRPr>
            </a:p>
          </p:txBody>
        </p:sp>
        <p:sp>
          <p:nvSpPr>
            <p:cNvPr id="2052" name="Text Box 4"/>
            <p:cNvSpPr txBox="1">
              <a:spLocks noChangeArrowheads="1"/>
            </p:cNvSpPr>
            <p:nvPr/>
          </p:nvSpPr>
          <p:spPr bwMode="auto">
            <a:xfrm>
              <a:off x="3902178" y="4736356"/>
              <a:ext cx="583176" cy="609601"/>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en-GB" sz="1000" dirty="0" smtClean="0">
                  <a:latin typeface="Calibri" pitchFamily="34" charset="0"/>
                </a:rPr>
                <a:t>Repurchased Shares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C</a:t>
              </a:r>
              <a:r>
                <a:rPr kumimoji="0" lang="en-GB" sz="1600" b="0" i="0" u="none" strike="noStrike" cap="none" normalizeH="0" baseline="-25000" dirty="0" smtClean="0">
                  <a:ln>
                    <a:noFill/>
                  </a:ln>
                  <a:solidFill>
                    <a:schemeClr val="tx1"/>
                  </a:solidFill>
                  <a:effectLst/>
                  <a:latin typeface="Calibri" pitchFamily="34" charset="0"/>
                </a:rPr>
                <a:t>iS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-10</a:t>
              </a:r>
              <a:r>
                <a:rPr kumimoji="0" lang="en-GB" sz="1600" b="0" i="0" u="none" strike="noStrike" cap="none" normalizeH="0" baseline="0" dirty="0" smtClean="0">
                  <a:ln>
                    <a:noFill/>
                  </a:ln>
                  <a:solidFill>
                    <a:schemeClr val="tx1"/>
                  </a:solidFill>
                  <a:effectLst/>
                  <a:latin typeface="Times New Roman" pitchFamily="18" charset="0"/>
                </a:rPr>
                <a:t>0</a:t>
              </a:r>
              <a:endParaRPr kumimoji="0" lang="en-US" sz="1600" b="0" i="0" u="none" strike="noStrike" cap="none" normalizeH="0" baseline="0" dirty="0" smtClean="0">
                <a:ln>
                  <a:noFill/>
                </a:ln>
                <a:solidFill>
                  <a:schemeClr val="tx1"/>
                </a:solidFill>
                <a:effectLst/>
                <a:latin typeface="Arial" pitchFamily="34" charset="0"/>
              </a:endParaRPr>
            </a:p>
          </p:txBody>
        </p:sp>
        <p:sp>
          <p:nvSpPr>
            <p:cNvPr id="2053" name="Text Box 5"/>
            <p:cNvSpPr txBox="1">
              <a:spLocks noChangeArrowheads="1"/>
            </p:cNvSpPr>
            <p:nvPr/>
          </p:nvSpPr>
          <p:spPr bwMode="auto">
            <a:xfrm>
              <a:off x="4621827" y="4746277"/>
              <a:ext cx="495300" cy="1206859"/>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rPr>
                <a:t>B</a:t>
              </a:r>
              <a:r>
                <a:rPr kumimoji="0" lang="en-GB" sz="1600" b="0" i="0" u="none" strike="noStrike" cap="none" normalizeH="0" baseline="-25000" smtClean="0">
                  <a:ln>
                    <a:noFill/>
                  </a:ln>
                  <a:solidFill>
                    <a:schemeClr val="tx1"/>
                  </a:solidFill>
                  <a:effectLst/>
                  <a:latin typeface="Calibri" pitchFamily="34" charset="0"/>
                </a:rPr>
                <a:t>iN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rPr>
                <a:t>20</a:t>
              </a:r>
              <a:r>
                <a:rPr kumimoji="0" lang="en-GB" sz="1600" b="0" i="0" u="none" strike="noStrike" cap="none" normalizeH="0" baseline="0" smtClean="0">
                  <a:ln>
                    <a:noFill/>
                  </a:ln>
                  <a:solidFill>
                    <a:schemeClr val="tx1"/>
                  </a:solidFill>
                  <a:effectLst/>
                  <a:latin typeface="Times New Roman" pitchFamily="18" charset="0"/>
                </a:rPr>
                <a:t>0</a:t>
              </a:r>
              <a:endParaRPr kumimoji="0" lang="en-US" sz="1600" b="0" i="0" u="none" strike="noStrike" cap="none" normalizeH="0" baseline="0" smtClean="0">
                <a:ln>
                  <a:noFill/>
                </a:ln>
                <a:solidFill>
                  <a:schemeClr val="tx1"/>
                </a:solidFill>
                <a:effectLst/>
                <a:latin typeface="Arial" pitchFamily="34" charset="0"/>
              </a:endParaRPr>
            </a:p>
          </p:txBody>
        </p:sp>
        <p:sp>
          <p:nvSpPr>
            <p:cNvPr id="2056" name="Text Box 8"/>
            <p:cNvSpPr txBox="1">
              <a:spLocks noChangeArrowheads="1"/>
            </p:cNvSpPr>
            <p:nvPr/>
          </p:nvSpPr>
          <p:spPr bwMode="auto">
            <a:xfrm>
              <a:off x="6429273" y="5345958"/>
              <a:ext cx="534578" cy="607178"/>
            </a:xfrm>
            <a:prstGeom prst="rect">
              <a:avLst/>
            </a:prstGeom>
            <a:solidFill>
              <a:srgbClr val="FFFFFF"/>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rPr>
                <a:t>R</a:t>
              </a:r>
              <a:r>
                <a:rPr kumimoji="0" lang="en-GB" sz="1600" b="0" i="0" u="none" strike="noStrike" cap="none" normalizeH="0" baseline="0" smtClean="0">
                  <a:ln>
                    <a:noFill/>
                  </a:ln>
                  <a:solidFill>
                    <a:schemeClr val="tx1"/>
                  </a:solidFill>
                  <a:effectLst/>
                  <a:latin typeface="Times New Roman" pitchFamily="18" charset="0"/>
                  <a:sym typeface="Symbol" pitchFamily="18" charset="2"/>
                </a:rPr>
                <a:t></a:t>
              </a:r>
              <a:r>
                <a:rPr kumimoji="0" lang="en-GB" sz="1600" b="0" i="0" u="none" strike="noStrike" cap="none" normalizeH="0" baseline="0" smtClean="0">
                  <a:ln>
                    <a:noFill/>
                  </a:ln>
                  <a:solidFill>
                    <a:schemeClr val="tx1"/>
                  </a:solidFill>
                  <a:effectLst/>
                  <a:latin typeface="Calibri" pitchFamily="34" charset="0"/>
                </a:rPr>
                <a:t>B</a:t>
              </a:r>
              <a:r>
                <a:rPr kumimoji="0" lang="en-GB" sz="1600" b="0" i="0" u="none" strike="noStrike" cap="none" normalizeH="0" baseline="-25000" smtClean="0">
                  <a:ln>
                    <a:noFill/>
                  </a:ln>
                  <a:solidFill>
                    <a:schemeClr val="tx1"/>
                  </a:solidFill>
                  <a:effectLst/>
                  <a:latin typeface="Calibri" pitchFamily="34" charset="0"/>
                </a:rPr>
                <a:t>iN</a:t>
              </a:r>
              <a:endParaRPr kumimoji="0" lang="en-GB" sz="1600" b="0" i="0" u="none" strike="noStrike" cap="none" normalizeH="0" baseline="-2500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rPr>
                <a:t>100</a:t>
              </a:r>
              <a:endParaRPr kumimoji="0" lang="en-US" sz="1600" b="0" i="0" u="none" strike="noStrike" cap="none" normalizeH="0" baseline="0" smtClean="0">
                <a:ln>
                  <a:noFill/>
                </a:ln>
                <a:solidFill>
                  <a:schemeClr val="tx1"/>
                </a:solidFill>
                <a:effectLst/>
                <a:latin typeface="Arial" pitchFamily="34" charset="0"/>
              </a:endParaRPr>
            </a:p>
          </p:txBody>
        </p:sp>
        <p:sp>
          <p:nvSpPr>
            <p:cNvPr id="2057" name="Text Box 9"/>
            <p:cNvSpPr txBox="1">
              <a:spLocks noChangeArrowheads="1"/>
            </p:cNvSpPr>
            <p:nvPr/>
          </p:nvSpPr>
          <p:spPr bwMode="auto">
            <a:xfrm>
              <a:off x="2104052" y="5345949"/>
              <a:ext cx="566123" cy="603250"/>
            </a:xfrm>
            <a:prstGeom prst="rect">
              <a:avLst/>
            </a:prstGeom>
            <a:solidFill>
              <a:srgbClr val="FFFFFF"/>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u="none" strike="noStrike" cap="none" normalizeH="0" baseline="0" dirty="0" smtClean="0">
                  <a:ln>
                    <a:noFill/>
                  </a:ln>
                  <a:solidFill>
                    <a:schemeClr val="tx1"/>
                  </a:solidFill>
                  <a:effectLst/>
                  <a:latin typeface="Calibri" pitchFamily="34" charset="0"/>
                </a:rPr>
                <a:t>Risk-Free</a:t>
              </a:r>
              <a:r>
                <a:rPr kumimoji="0" lang="en-GB" sz="1000" b="0" u="none" strike="noStrike" cap="none" normalizeH="0" dirty="0" smtClean="0">
                  <a:ln>
                    <a:noFill/>
                  </a:ln>
                  <a:solidFill>
                    <a:schemeClr val="tx1"/>
                  </a:solidFill>
                  <a:effectLst/>
                  <a:latin typeface="Calibri" pitchFamily="34" charset="0"/>
                </a:rPr>
                <a:t> </a:t>
              </a:r>
              <a:r>
                <a:rPr kumimoji="0" lang="en-GB" sz="1000" b="0" u="none" strike="noStrike" cap="none" normalizeH="0" baseline="0" dirty="0" smtClean="0">
                  <a:ln>
                    <a:noFill/>
                  </a:ln>
                  <a:solidFill>
                    <a:schemeClr val="tx1"/>
                  </a:solidFill>
                  <a:effectLst/>
                  <a:latin typeface="Calibri" pitchFamily="34" charset="0"/>
                </a:rPr>
                <a:t>Bond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A</a:t>
              </a:r>
              <a:r>
                <a:rPr kumimoji="0" lang="en-GB" sz="1600" b="0" i="0" u="none" strike="noStrike" cap="none" normalizeH="0" baseline="-25000" dirty="0" smtClean="0">
                  <a:ln>
                    <a:noFill/>
                  </a:ln>
                  <a:solidFill>
                    <a:schemeClr val="tx1"/>
                  </a:solidFill>
                  <a:effectLst/>
                  <a:latin typeface="Calibri" pitchFamily="34" charset="0"/>
                </a:rPr>
                <a:t>i</a:t>
              </a:r>
              <a:r>
                <a:rPr kumimoji="0" lang="en-GB" sz="1600" b="0" i="0" u="none" strike="noStrike" cap="none" normalizeH="0" baseline="-25000" dirty="0" smtClean="0">
                  <a:ln>
                    <a:noFill/>
                  </a:ln>
                  <a:solidFill>
                    <a:schemeClr val="tx1"/>
                  </a:solidFill>
                  <a:effectLst/>
                  <a:latin typeface="Times New Roman" pitchFamily="18" charset="0"/>
                </a:rPr>
                <a:t>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95</a:t>
              </a:r>
              <a:endParaRPr kumimoji="0" lang="en-US" sz="1600" b="0" i="0" u="none" strike="noStrike" cap="none" normalizeH="0" baseline="0" dirty="0" smtClean="0">
                <a:ln>
                  <a:noFill/>
                </a:ln>
                <a:solidFill>
                  <a:schemeClr val="tx1"/>
                </a:solidFill>
                <a:effectLst/>
                <a:latin typeface="Arial" pitchFamily="34" charset="0"/>
              </a:endParaRPr>
            </a:p>
          </p:txBody>
        </p:sp>
      </p:grpSp>
      <p:sp>
        <p:nvSpPr>
          <p:cNvPr id="16" name="Text Box 9"/>
          <p:cNvSpPr txBox="1">
            <a:spLocks noChangeArrowheads="1"/>
          </p:cNvSpPr>
          <p:nvPr/>
        </p:nvSpPr>
        <p:spPr bwMode="auto">
          <a:xfrm>
            <a:off x="3733800" y="5334000"/>
            <a:ext cx="914400" cy="766536"/>
          </a:xfrm>
          <a:prstGeom prst="rect">
            <a:avLst/>
          </a:prstGeom>
          <a:solidFill>
            <a:srgbClr val="FFFFFF"/>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Calibri" pitchFamily="34" charset="0"/>
              </a:rPr>
              <a:t>Risk-Free</a:t>
            </a:r>
            <a:r>
              <a:rPr kumimoji="0" lang="en-GB" sz="1000" b="0" i="0" u="none" strike="noStrike" cap="none" normalizeH="0" dirty="0" smtClean="0">
                <a:ln>
                  <a:noFill/>
                </a:ln>
                <a:solidFill>
                  <a:schemeClr val="tx1"/>
                </a:solidFill>
                <a:effectLst/>
                <a:latin typeface="Calibri" pitchFamily="34" charset="0"/>
              </a:rPr>
              <a:t> </a:t>
            </a:r>
            <a:r>
              <a:rPr kumimoji="0" lang="en-GB" sz="1000" b="0" i="0" u="none" strike="noStrike" cap="none" normalizeH="0" baseline="0" dirty="0" smtClean="0">
                <a:ln>
                  <a:noFill/>
                </a:ln>
                <a:solidFill>
                  <a:schemeClr val="tx1"/>
                </a:solidFill>
                <a:effectLst/>
                <a:latin typeface="Calibri" pitchFamily="34" charset="0"/>
              </a:rPr>
              <a:t>Bond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A</a:t>
            </a:r>
            <a:r>
              <a:rPr kumimoji="0" lang="en-GB" sz="1600" b="0" i="0" u="none" strike="noStrike" cap="none" normalizeH="0" baseline="-25000" dirty="0" smtClean="0">
                <a:ln>
                  <a:noFill/>
                </a:ln>
                <a:solidFill>
                  <a:schemeClr val="tx1"/>
                </a:solidFill>
                <a:effectLst/>
                <a:latin typeface="Calibri" pitchFamily="34" charset="0"/>
              </a:rPr>
              <a:t>i</a:t>
            </a:r>
            <a:r>
              <a:rPr lang="en-GB" sz="1600" baseline="-25000" dirty="0" smtClean="0">
                <a:latin typeface="Times New Roman" pitchFamily="18" charset="0"/>
              </a:rPr>
              <a:t>S</a:t>
            </a:r>
            <a:endParaRPr kumimoji="0" lang="en-GB" sz="1600" b="0" i="0" u="none" strike="noStrike" cap="none" normalizeH="0" baseline="-2500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en-GB" sz="1600" dirty="0" smtClean="0">
                <a:latin typeface="Calibri" pitchFamily="34" charset="0"/>
              </a:rPr>
              <a:t>100</a:t>
            </a:r>
            <a:endParaRPr kumimoji="0" lang="en-US" sz="1600" b="0" i="0" u="none" strike="noStrike" cap="none" normalizeH="0" baseline="0" dirty="0" smtClean="0">
              <a:ln>
                <a:noFill/>
              </a:ln>
              <a:solidFill>
                <a:schemeClr val="tx1"/>
              </a:solidFill>
              <a:effectLst/>
              <a:latin typeface="Arial" pitchFamily="34" charset="0"/>
            </a:endParaRPr>
          </a:p>
        </p:txBody>
      </p:sp>
      <p:sp>
        <p:nvSpPr>
          <p:cNvPr id="17" name="Text Box 9"/>
          <p:cNvSpPr txBox="1">
            <a:spLocks noChangeArrowheads="1"/>
          </p:cNvSpPr>
          <p:nvPr/>
        </p:nvSpPr>
        <p:spPr bwMode="auto">
          <a:xfrm>
            <a:off x="6629400" y="5334000"/>
            <a:ext cx="838200" cy="766536"/>
          </a:xfrm>
          <a:prstGeom prst="rect">
            <a:avLst/>
          </a:prstGeom>
          <a:solidFill>
            <a:srgbClr val="FFFFFF"/>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Calibri" pitchFamily="34" charset="0"/>
              </a:rPr>
              <a:t>Risk-Free</a:t>
            </a:r>
            <a:r>
              <a:rPr kumimoji="0" lang="en-GB" sz="1000" b="0" i="0" u="none" strike="noStrike" cap="none" normalizeH="0" dirty="0" smtClean="0">
                <a:ln>
                  <a:noFill/>
                </a:ln>
                <a:solidFill>
                  <a:schemeClr val="tx1"/>
                </a:solidFill>
                <a:effectLst/>
                <a:latin typeface="Calibri" pitchFamily="34" charset="0"/>
              </a:rPr>
              <a:t> </a:t>
            </a:r>
            <a:r>
              <a:rPr kumimoji="0" lang="en-GB" sz="1000" b="0" i="0" u="none" strike="noStrike" cap="none" normalizeH="0" baseline="0" dirty="0" smtClean="0">
                <a:ln>
                  <a:noFill/>
                </a:ln>
                <a:solidFill>
                  <a:schemeClr val="tx1"/>
                </a:solidFill>
                <a:effectLst/>
                <a:latin typeface="Calibri" pitchFamily="34" charset="0"/>
              </a:rPr>
              <a:t>Bond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A</a:t>
            </a:r>
            <a:r>
              <a:rPr kumimoji="0" lang="en-GB" sz="1600" b="0" i="0" u="none" strike="noStrike" cap="none" normalizeH="0" baseline="-25000" dirty="0" smtClean="0">
                <a:ln>
                  <a:noFill/>
                </a:ln>
                <a:solidFill>
                  <a:schemeClr val="tx1"/>
                </a:solidFill>
                <a:effectLst/>
                <a:latin typeface="Calibri" pitchFamily="34" charset="0"/>
              </a:rPr>
              <a:t>iD</a:t>
            </a:r>
            <a:endParaRPr kumimoji="0" lang="en-GB" sz="1600" b="0" i="0" u="none" strike="noStrike" cap="none" normalizeH="0" baseline="-2500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en-GB" sz="1600" dirty="0" smtClean="0">
                <a:latin typeface="Calibri" pitchFamily="34" charset="0"/>
              </a:rPr>
              <a:t>100</a:t>
            </a:r>
            <a:endParaRPr kumimoji="0" lang="en-US" sz="1600" b="0" i="0" u="none" strike="noStrike" cap="none" normalizeH="0" baseline="0" dirty="0" smtClean="0">
              <a:ln>
                <a:noFill/>
              </a:ln>
              <a:solidFill>
                <a:schemeClr val="tx1"/>
              </a:solidFill>
              <a:effectLst/>
              <a:latin typeface="Arial" pitchFamily="34" charset="0"/>
            </a:endParaRPr>
          </a:p>
        </p:txBody>
      </p:sp>
      <p:sp>
        <p:nvSpPr>
          <p:cNvPr id="19" name="Text Box 10"/>
          <p:cNvSpPr txBox="1">
            <a:spLocks noChangeArrowheads="1"/>
          </p:cNvSpPr>
          <p:nvPr/>
        </p:nvSpPr>
        <p:spPr bwMode="auto">
          <a:xfrm>
            <a:off x="457200" y="6248400"/>
            <a:ext cx="8229600" cy="533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1" fontAlgn="base">
              <a:spcBef>
                <a:spcPct val="0"/>
              </a:spcBef>
              <a:spcAft>
                <a:spcPct val="0"/>
              </a:spcAft>
            </a:pPr>
            <a:r>
              <a:rPr lang="en-GB" sz="1300" i="1" dirty="0" smtClean="0">
                <a:latin typeface="Calibri" pitchFamily="34" charset="0"/>
              </a:rPr>
              <a:t>       </a:t>
            </a:r>
            <a:r>
              <a:rPr lang="en-GB" sz="1300" i="1" u="sng" dirty="0" smtClean="0">
                <a:latin typeface="Calibri" pitchFamily="34" charset="0"/>
              </a:rPr>
              <a:t>Assets               Funding</a:t>
            </a:r>
            <a:r>
              <a:rPr lang="en-GB" sz="1300" i="1" dirty="0" smtClean="0">
                <a:latin typeface="Calibri" pitchFamily="34" charset="0"/>
              </a:rPr>
              <a:t>	                    </a:t>
            </a:r>
            <a:r>
              <a:rPr lang="en-GB" sz="1300" i="1" u="sng" dirty="0" smtClean="0">
                <a:latin typeface="Calibri" pitchFamily="34" charset="0"/>
              </a:rPr>
              <a:t>Assets                Funding </a:t>
            </a:r>
            <a:r>
              <a:rPr lang="en-GB" sz="1300" i="1" dirty="0" smtClean="0">
                <a:latin typeface="Calibri" pitchFamily="34" charset="0"/>
              </a:rPr>
              <a:t>	                         </a:t>
            </a:r>
            <a:r>
              <a:rPr lang="en-GB" sz="1300" i="1" u="sng" dirty="0" smtClean="0">
                <a:latin typeface="Calibri" pitchFamily="34" charset="0"/>
              </a:rPr>
              <a:t>Assets               Funding</a:t>
            </a:r>
            <a:endParaRPr kumimoji="0" lang="en-GB" sz="1300" b="0" i="1" u="sng" strike="noStrike" cap="none" normalizeH="0" baseline="0" dirty="0" smtClean="0">
              <a:ln>
                <a:noFill/>
              </a:ln>
              <a:solidFill>
                <a:schemeClr val="tx1"/>
              </a:solidFill>
              <a:effectLst/>
              <a:latin typeface="Calibri" pitchFamily="34" charset="0"/>
            </a:endParaRPr>
          </a:p>
          <a:p>
            <a:pPr lvl="1" fontAlgn="base">
              <a:spcBef>
                <a:spcPct val="0"/>
              </a:spcBef>
              <a:spcAft>
                <a:spcPct val="0"/>
              </a:spcAft>
            </a:pPr>
            <a:r>
              <a:rPr lang="en-GB" sz="1300" dirty="0" smtClean="0">
                <a:latin typeface="Calibri" pitchFamily="34" charset="0"/>
              </a:rPr>
              <a:t>           Initial Values                          	                      Survival Expectations       	                          Default Expectations</a:t>
            </a:r>
          </a:p>
        </p:txBody>
      </p:sp>
      <p:sp>
        <p:nvSpPr>
          <p:cNvPr id="14" name="Slide Number Placeholder 1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Calibration &amp; Tax</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7" name="Content Placeholder 2"/>
          <p:cNvSpPr>
            <a:spLocks noGrp="1"/>
          </p:cNvSpPr>
          <p:nvPr>
            <p:ph idx="1"/>
          </p:nvPr>
        </p:nvSpPr>
        <p:spPr>
          <a:xfrm>
            <a:off x="533400" y="1600200"/>
            <a:ext cx="8229600" cy="4525963"/>
          </a:xfrm>
        </p:spPr>
        <p:txBody>
          <a:bodyPr>
            <a:normAutofit lnSpcReduction="10000"/>
          </a:bodyPr>
          <a:lstStyle/>
          <a:p>
            <a:r>
              <a:rPr lang="en-GB" sz="1600" dirty="0" smtClean="0"/>
              <a:t>The equations can be back-solved from market prices so that the model’s required returns on risky and risk-free bonds equal the market rates.  </a:t>
            </a:r>
          </a:p>
          <a:p>
            <a:endParaRPr lang="en-GB" sz="1600" dirty="0" smtClean="0"/>
          </a:p>
          <a:p>
            <a:r>
              <a:rPr lang="en-GB" sz="1600" dirty="0" smtClean="0"/>
              <a:t>The model can then be applied to derivatives, showing that since CVA-DVA adjustments make derivative prices consistent with bond prices and bond prices don’t require an FVA (the price is just the price) derivatives don’t require an FVA either.</a:t>
            </a:r>
          </a:p>
          <a:p>
            <a:pPr>
              <a:buNone/>
            </a:pPr>
            <a:endParaRPr lang="en-GB" sz="1600" dirty="0" smtClean="0"/>
          </a:p>
          <a:p>
            <a:r>
              <a:rPr lang="en-GB" sz="1600" dirty="0" smtClean="0"/>
              <a:t>The equations could be extended to include taxes. We could write for example:  </a:t>
            </a:r>
          </a:p>
          <a:p>
            <a:pPr>
              <a:buNone/>
            </a:pPr>
            <a:endParaRPr lang="en-GB" sz="1600" dirty="0" smtClean="0"/>
          </a:p>
          <a:p>
            <a:pPr>
              <a:buNone/>
            </a:pPr>
            <a:r>
              <a:rPr lang="en-GB" sz="1600" dirty="0" smtClean="0"/>
              <a:t>		             A</a:t>
            </a:r>
            <a:r>
              <a:rPr lang="en-GB" sz="1600" baseline="-25000" dirty="0" smtClean="0"/>
              <a:t>iS</a:t>
            </a:r>
            <a:r>
              <a:rPr lang="en-GB" sz="1600" dirty="0" smtClean="0"/>
              <a:t> - Tax</a:t>
            </a:r>
            <a:r>
              <a:rPr lang="en-GB" sz="1600" baseline="-25000" dirty="0" smtClean="0"/>
              <a:t>i </a:t>
            </a:r>
            <a:r>
              <a:rPr lang="en-GB" sz="1600" dirty="0" smtClean="0"/>
              <a:t>= B</a:t>
            </a:r>
            <a:r>
              <a:rPr lang="en-GB" sz="1600" baseline="-25000" dirty="0" smtClean="0"/>
              <a:t>iN</a:t>
            </a:r>
            <a:r>
              <a:rPr lang="en-GB" sz="1600" dirty="0" smtClean="0"/>
              <a:t> + C</a:t>
            </a:r>
            <a:r>
              <a:rPr lang="en-GB" sz="1600" baseline="-25000" dirty="0" smtClean="0"/>
              <a:t>iS</a:t>
            </a:r>
            <a:r>
              <a:rPr lang="en-GB" sz="1600" dirty="0" smtClean="0"/>
              <a:t>	</a:t>
            </a:r>
            <a:r>
              <a:rPr lang="en-GB" sz="1600" i="1" dirty="0" smtClean="0"/>
              <a:t> </a:t>
            </a:r>
            <a:endParaRPr lang="en-GB" sz="1600" dirty="0" smtClean="0"/>
          </a:p>
          <a:p>
            <a:pPr>
              <a:buNone/>
            </a:pPr>
            <a:endParaRPr lang="en-GB" sz="1600" dirty="0" smtClean="0"/>
          </a:p>
          <a:p>
            <a:pPr>
              <a:buNone/>
            </a:pPr>
            <a:r>
              <a:rPr lang="en-GB" sz="1600" dirty="0" smtClean="0"/>
              <a:t>	Where Tax</a:t>
            </a:r>
            <a:r>
              <a:rPr lang="en-GB" sz="1600" baseline="-25000" dirty="0" smtClean="0"/>
              <a:t>i</a:t>
            </a:r>
            <a:r>
              <a:rPr lang="en-GB" sz="1600" dirty="0" smtClean="0"/>
              <a:t> is the tax attributed to asset A</a:t>
            </a:r>
            <a:r>
              <a:rPr lang="en-GB" sz="1600" baseline="-25000" dirty="0" smtClean="0"/>
              <a:t>i</a:t>
            </a:r>
            <a:r>
              <a:rPr lang="en-GB" sz="1600" dirty="0" smtClean="0"/>
              <a:t>. If tax is paid on profits (asset gains minus interest) this will give a relative benefit to low risk assets with large debt attributions.  However, calibrating to market prices means the unobservable parameters will adjust to accommodate the taxes. The debt and capital attributions will change but the key characteristics of the model such as negative capital for low risk assets, and the results of the following slides will not change.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CVA &amp; FVA</a:t>
            </a:r>
            <a:endParaRPr lang="en-GB" dirty="0"/>
          </a:p>
        </p:txBody>
      </p:sp>
      <p:sp>
        <p:nvSpPr>
          <p:cNvPr id="3" name="Content Placeholder 2"/>
          <p:cNvSpPr>
            <a:spLocks noGrp="1"/>
          </p:cNvSpPr>
          <p:nvPr>
            <p:ph idx="1"/>
          </p:nvPr>
        </p:nvSpPr>
        <p:spPr>
          <a:xfrm>
            <a:off x="457200" y="1447800"/>
            <a:ext cx="8229600" cy="4343400"/>
          </a:xfrm>
        </p:spPr>
        <p:txBody>
          <a:bodyPr>
            <a:noAutofit/>
          </a:bodyPr>
          <a:lstStyle/>
          <a:p>
            <a:pPr marL="0" indent="0">
              <a:buNone/>
            </a:pPr>
            <a:r>
              <a:rPr lang="en-GB" sz="1600" dirty="0" smtClean="0"/>
              <a:t>A derivative obligation for a counterparty to pay the bank $100 at year-end is equivalent to the bank owning $100 notional of the counterparty’s bonds. With a CVA adjustment the two have the same price.</a:t>
            </a:r>
          </a:p>
          <a:p>
            <a:pPr marL="0" indent="0">
              <a:buNone/>
            </a:pPr>
            <a:endParaRPr lang="en-GB" sz="1600" dirty="0" smtClean="0"/>
          </a:p>
          <a:p>
            <a:pPr>
              <a:buNone/>
            </a:pPr>
            <a:r>
              <a:rPr lang="en-GB" sz="1600" dirty="0" smtClean="0"/>
              <a:t>		           A</a:t>
            </a:r>
            <a:r>
              <a:rPr lang="en-GB" sz="1600" baseline="-25000" dirty="0" smtClean="0"/>
              <a:t>i0</a:t>
            </a:r>
            <a:r>
              <a:rPr lang="en-GB" sz="1600" dirty="0" smtClean="0"/>
              <a:t>	= 100v</a:t>
            </a:r>
            <a:r>
              <a:rPr lang="en-GB" sz="1600" baseline="-25000" dirty="0" smtClean="0"/>
              <a:t>F</a:t>
            </a:r>
            <a:r>
              <a:rPr lang="en-GB" sz="1600" dirty="0" smtClean="0"/>
              <a:t>	–  CVA		</a:t>
            </a:r>
            <a:r>
              <a:rPr lang="en-GB" sz="1600" i="1" dirty="0" smtClean="0"/>
              <a:t>CVA adjusted derivative price</a:t>
            </a:r>
            <a:endParaRPr lang="en-GB" sz="1600" dirty="0" smtClean="0"/>
          </a:p>
          <a:p>
            <a:pPr>
              <a:buNone/>
            </a:pPr>
            <a:r>
              <a:rPr lang="en-GB" sz="1600" dirty="0" smtClean="0"/>
              <a:t>			= 100v</a:t>
            </a:r>
            <a:r>
              <a:rPr lang="en-GB" sz="1600" baseline="-25000" dirty="0" smtClean="0"/>
              <a:t>F</a:t>
            </a:r>
            <a:r>
              <a:rPr lang="en-GB" sz="1600" dirty="0" smtClean="0"/>
              <a:t> 	–  100 CDS</a:t>
            </a:r>
            <a:r>
              <a:rPr lang="en-GB" sz="1600" baseline="-25000" dirty="0" smtClean="0"/>
              <a:t>R</a:t>
            </a:r>
            <a:endParaRPr lang="en-GB" sz="1600" dirty="0" smtClean="0"/>
          </a:p>
          <a:p>
            <a:pPr>
              <a:buNone/>
            </a:pPr>
            <a:r>
              <a:rPr lang="en-GB" sz="1600" dirty="0" smtClean="0"/>
              <a:t>			= 100v</a:t>
            </a:r>
            <a:r>
              <a:rPr lang="en-GB" sz="1600" baseline="-25000" dirty="0" smtClean="0"/>
              <a:t>F</a:t>
            </a:r>
            <a:r>
              <a:rPr lang="en-GB" sz="1600" dirty="0" smtClean="0"/>
              <a:t> 	–  100 (v</a:t>
            </a:r>
            <a:r>
              <a:rPr lang="en-GB" sz="1600" baseline="-25000" dirty="0" smtClean="0"/>
              <a:t>F</a:t>
            </a:r>
            <a:r>
              <a:rPr lang="en-GB" sz="1600" dirty="0" smtClean="0"/>
              <a:t> </a:t>
            </a:r>
            <a:r>
              <a:rPr lang="en-GB" sz="1600" i="1" dirty="0" smtClean="0"/>
              <a:t>–</a:t>
            </a:r>
            <a:r>
              <a:rPr lang="en-GB" sz="1600" dirty="0" smtClean="0"/>
              <a:t> v</a:t>
            </a:r>
            <a:r>
              <a:rPr lang="en-GB" sz="1600" baseline="-25000" dirty="0" smtClean="0"/>
              <a:t>R</a:t>
            </a:r>
            <a:r>
              <a:rPr lang="en-GB" sz="1600" dirty="0" smtClean="0"/>
              <a:t>)		</a:t>
            </a:r>
          </a:p>
          <a:p>
            <a:pPr>
              <a:buNone/>
            </a:pPr>
            <a:r>
              <a:rPr lang="en-GB" sz="1600" dirty="0" smtClean="0"/>
              <a:t>			= 100v</a:t>
            </a:r>
            <a:r>
              <a:rPr lang="en-GB" sz="1600" baseline="-25000" dirty="0" smtClean="0"/>
              <a:t>R			</a:t>
            </a:r>
            <a:r>
              <a:rPr lang="en-GB" sz="1600" i="1" dirty="0" smtClean="0"/>
              <a:t>Counterparty Bond Price</a:t>
            </a:r>
            <a:r>
              <a:rPr lang="en-GB" sz="1600" dirty="0" smtClean="0"/>
              <a:t> </a:t>
            </a:r>
          </a:p>
          <a:p>
            <a:pPr marL="0" indent="0">
              <a:buNone/>
            </a:pPr>
            <a:endParaRPr lang="en-GB" sz="1600" dirty="0" smtClean="0"/>
          </a:p>
          <a:p>
            <a:pPr marL="0" indent="0">
              <a:buNone/>
            </a:pPr>
            <a:r>
              <a:rPr lang="en-GB" sz="1600" dirty="0" smtClean="0"/>
              <a:t>where v</a:t>
            </a:r>
            <a:r>
              <a:rPr lang="en-GB" sz="1600" b="1" baseline="-25000" dirty="0" smtClean="0"/>
              <a:t>F</a:t>
            </a:r>
            <a:r>
              <a:rPr lang="en-GB" sz="1600" baseline="-25000" dirty="0" smtClean="0"/>
              <a:t>  </a:t>
            </a:r>
            <a:r>
              <a:rPr lang="en-GB" sz="1600" dirty="0" smtClean="0"/>
              <a:t>and v</a:t>
            </a:r>
            <a:r>
              <a:rPr lang="en-GB" sz="1600" b="1" baseline="-25000" dirty="0" smtClean="0"/>
              <a:t>R</a:t>
            </a:r>
            <a:r>
              <a:rPr lang="en-GB" sz="1600" baseline="-25000" dirty="0" smtClean="0"/>
              <a:t>  </a:t>
            </a:r>
            <a:r>
              <a:rPr lang="en-GB" sz="1600" dirty="0" smtClean="0"/>
              <a:t>are discount factors for risk-free v</a:t>
            </a:r>
            <a:r>
              <a:rPr lang="en-GB" sz="1600" baseline="-25000" dirty="0" smtClean="0"/>
              <a:t>F</a:t>
            </a:r>
            <a:r>
              <a:rPr lang="en-GB" sz="1600" dirty="0" smtClean="0"/>
              <a:t> and counterparty v</a:t>
            </a:r>
            <a:r>
              <a:rPr lang="en-GB" sz="1600" baseline="-25000" dirty="0" smtClean="0"/>
              <a:t>R</a:t>
            </a:r>
            <a:r>
              <a:rPr lang="en-GB" sz="1600" dirty="0" smtClean="0"/>
              <a:t> bonds and CDS</a:t>
            </a:r>
            <a:r>
              <a:rPr lang="en-GB" sz="1600" baseline="-25000" dirty="0" smtClean="0"/>
              <a:t>R </a:t>
            </a:r>
            <a:r>
              <a:rPr lang="en-GB" sz="1600" dirty="0" smtClean="0"/>
              <a:t>= v</a:t>
            </a:r>
            <a:r>
              <a:rPr lang="en-GB" sz="1600" baseline="-25000" dirty="0" smtClean="0"/>
              <a:t>F </a:t>
            </a:r>
            <a:r>
              <a:rPr lang="en-GB" sz="1600" dirty="0" smtClean="0"/>
              <a:t> - v</a:t>
            </a:r>
            <a:r>
              <a:rPr lang="en-GB" sz="1600" baseline="-25000" dirty="0" smtClean="0"/>
              <a:t>R </a:t>
            </a:r>
            <a:r>
              <a:rPr lang="en-GB" sz="1600" dirty="0" smtClean="0"/>
              <a:t>is the cost of CDS protection on the counterparty bond as a single premium, and is also the market implied expected loss rate for the CVA calculation. </a:t>
            </a:r>
          </a:p>
          <a:p>
            <a:pPr marL="0" indent="0">
              <a:buNone/>
            </a:pPr>
            <a:endParaRPr lang="en-GB" sz="1600" dirty="0" smtClean="0"/>
          </a:p>
          <a:p>
            <a:pPr marL="0" indent="0">
              <a:buNone/>
            </a:pPr>
            <a:r>
              <a:rPr lang="en-GB" sz="1600" dirty="0" smtClean="0"/>
              <a:t>Being economically equivalent, the derivative could be funded with the same debt and capital attributions as the risky bond (Slide 7) with no need for an additional Funding Value Adjustment (FVA).</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GB" sz="5000" dirty="0" smtClean="0"/>
              <a:t>Part 2</a:t>
            </a:r>
            <a:endParaRPr lang="en-GB" sz="5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CVA &amp; FVA</a:t>
            </a:r>
            <a:endParaRPr lang="en-GB" dirty="0"/>
          </a:p>
        </p:txBody>
      </p:sp>
      <p:sp>
        <p:nvSpPr>
          <p:cNvPr id="3" name="Content Placeholder 2"/>
          <p:cNvSpPr>
            <a:spLocks noGrp="1"/>
          </p:cNvSpPr>
          <p:nvPr>
            <p:ph idx="1"/>
          </p:nvPr>
        </p:nvSpPr>
        <p:spPr/>
        <p:txBody>
          <a:bodyPr>
            <a:normAutofit lnSpcReduction="10000"/>
          </a:bodyPr>
          <a:lstStyle/>
          <a:p>
            <a:pPr marL="514350" indent="-514350">
              <a:buFont typeface="Wingdings" pitchFamily="2" charset="2"/>
              <a:buChar char="§"/>
            </a:pPr>
            <a:r>
              <a:rPr lang="en-GB" sz="2000" dirty="0" smtClean="0"/>
              <a:t>Derivative with CVA hedged </a:t>
            </a:r>
          </a:p>
          <a:p>
            <a:pPr lvl="1"/>
            <a:r>
              <a:rPr lang="en-GB" sz="1600" dirty="0" smtClean="0"/>
              <a:t>FVA can be calculated as:   Funding Requirement  × (Borrowing Cost – RiskFree Rate)</a:t>
            </a:r>
          </a:p>
          <a:p>
            <a:pPr lvl="1"/>
            <a:r>
              <a:rPr lang="en-GB" sz="1600" dirty="0" smtClean="0"/>
              <a:t>Unless you allow for a negative capital allocation as I propose in my presentation: </a:t>
            </a:r>
            <a:r>
              <a:rPr lang="en-GB" sz="1400" dirty="0" smtClean="0">
                <a:hlinkClick r:id="rId2"/>
              </a:rPr>
              <a:t>http://ssrn.com/abstract=2282647</a:t>
            </a:r>
            <a:r>
              <a:rPr lang="en-GB" sz="1400" dirty="0" smtClean="0"/>
              <a:t>  </a:t>
            </a:r>
          </a:p>
          <a:p>
            <a:pPr marL="514350" indent="-514350">
              <a:buNone/>
            </a:pPr>
            <a:endParaRPr lang="en-GB" sz="2000" dirty="0" smtClean="0"/>
          </a:p>
          <a:p>
            <a:pPr marL="514350" indent="-514350">
              <a:buFont typeface="Wingdings" pitchFamily="2" charset="2"/>
              <a:buChar char="§"/>
            </a:pPr>
            <a:r>
              <a:rPr lang="en-GB" sz="2000" dirty="0" smtClean="0"/>
              <a:t>Derivative with CVA </a:t>
            </a:r>
            <a:r>
              <a:rPr lang="en-GB" sz="2000" i="1" dirty="0" smtClean="0"/>
              <a:t>not </a:t>
            </a:r>
            <a:r>
              <a:rPr lang="en-GB" sz="2000" dirty="0" smtClean="0"/>
              <a:t>hedged</a:t>
            </a:r>
          </a:p>
          <a:p>
            <a:pPr lvl="1"/>
            <a:r>
              <a:rPr lang="en-GB" sz="1600" dirty="0" smtClean="0"/>
              <a:t>Rather than a risk-free portfolio, you have a credit exposure.</a:t>
            </a:r>
          </a:p>
          <a:p>
            <a:pPr lvl="1"/>
            <a:r>
              <a:rPr lang="en-GB" sz="1600" dirty="0" smtClean="0"/>
              <a:t>This can be managed and priced like any other bond or loan. </a:t>
            </a:r>
          </a:p>
          <a:p>
            <a:pPr lvl="1"/>
            <a:r>
              <a:rPr lang="en-GB" sz="1600" dirty="0" smtClean="0"/>
              <a:t>This is managing the exposure like a commercial bank rather than investment bank, using real world rather than risk neutral risk assessment. May not be the ideal way to manage derivatives exposure, but the CDS market is shrinking, so may be inevitable in some cases. </a:t>
            </a:r>
          </a:p>
          <a:p>
            <a:pPr lvl="1"/>
            <a:r>
              <a:rPr lang="en-GB" sz="1600" dirty="0" smtClean="0"/>
              <a:t>The FVA (if any) should now depend on the difference between the counterparty’s market spread and the bank’s required spread for lending to the counterparty.</a:t>
            </a:r>
          </a:p>
          <a:p>
            <a:pPr lvl="1"/>
            <a:r>
              <a:rPr lang="en-GB" sz="1600" dirty="0" smtClean="0"/>
              <a:t>The required spread can be considered in relation to the capital allocated to the trade.</a:t>
            </a:r>
          </a:p>
          <a:p>
            <a:pPr lvl="1"/>
            <a:r>
              <a:rPr lang="en-GB" sz="1600" dirty="0" smtClean="0"/>
              <a:t>Also introduces new issues of limits and concentrations.</a:t>
            </a:r>
          </a:p>
          <a:p>
            <a:pPr lvl="1"/>
            <a:endParaRPr lang="en-GB" sz="16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Example</a:t>
            </a:r>
            <a:endParaRPr lang="en-GB" sz="4000" dirty="0"/>
          </a:p>
        </p:txBody>
      </p:sp>
      <p:sp>
        <p:nvSpPr>
          <p:cNvPr id="3" name="Content Placeholder 2"/>
          <p:cNvSpPr>
            <a:spLocks noGrp="1"/>
          </p:cNvSpPr>
          <p:nvPr>
            <p:ph idx="1"/>
          </p:nvPr>
        </p:nvSpPr>
        <p:spPr>
          <a:xfrm>
            <a:off x="381000" y="1371600"/>
            <a:ext cx="8229600" cy="4906963"/>
          </a:xfrm>
        </p:spPr>
        <p:txBody>
          <a:bodyPr>
            <a:noAutofit/>
          </a:bodyPr>
          <a:lstStyle/>
          <a:p>
            <a:pPr lvl="0">
              <a:buNone/>
            </a:pPr>
            <a:r>
              <a:rPr lang="en-GB" sz="1800" dirty="0" smtClean="0"/>
              <a:t>Consider an investment in a counterparty bond.</a:t>
            </a:r>
          </a:p>
          <a:p>
            <a:pPr lvl="0">
              <a:buNone/>
            </a:pPr>
            <a:endParaRPr lang="en-GB" sz="1800" dirty="0" smtClean="0"/>
          </a:p>
          <a:p>
            <a:pPr fontAlgn="b">
              <a:buNone/>
            </a:pPr>
            <a:r>
              <a:rPr lang="en-GB" sz="1800" dirty="0" smtClean="0"/>
              <a:t>		 Bank Credit Spread 	   3%</a:t>
            </a:r>
          </a:p>
          <a:p>
            <a:pPr fontAlgn="b">
              <a:buNone/>
            </a:pPr>
            <a:r>
              <a:rPr lang="en-GB" sz="1800" dirty="0" smtClean="0"/>
              <a:t>		 Counterparty Credit Spread	   4%</a:t>
            </a:r>
          </a:p>
          <a:p>
            <a:pPr lvl="0">
              <a:buNone/>
            </a:pPr>
            <a:endParaRPr lang="en-GB" sz="1800" dirty="0" smtClean="0"/>
          </a:p>
          <a:p>
            <a:pPr lvl="0">
              <a:buNone/>
            </a:pPr>
            <a:r>
              <a:rPr lang="en-GB" sz="1800" dirty="0" smtClean="0"/>
              <a:t>        </a:t>
            </a:r>
          </a:p>
          <a:p>
            <a:pPr lvl="0">
              <a:buNone/>
            </a:pPr>
            <a:r>
              <a:rPr lang="en-GB" sz="1800" dirty="0" smtClean="0"/>
              <a:t>Straight investment:    	</a:t>
            </a:r>
            <a:r>
              <a:rPr lang="en-GB" sz="1600" dirty="0" smtClean="0"/>
              <a:t>Bank borrows and invests in the bond with a 1% positive 			carry.</a:t>
            </a:r>
          </a:p>
          <a:p>
            <a:pPr lvl="0">
              <a:buNone/>
            </a:pPr>
            <a:endParaRPr lang="en-GB" sz="1800" dirty="0" smtClean="0"/>
          </a:p>
          <a:p>
            <a:pPr lvl="0">
              <a:buNone/>
            </a:pPr>
            <a:r>
              <a:rPr lang="en-GB" sz="1800" dirty="0" smtClean="0"/>
              <a:t>Create a risk-free portfolio: 	</a:t>
            </a:r>
            <a:r>
              <a:rPr lang="en-GB" sz="1600" dirty="0" smtClean="0"/>
              <a:t>As above but the bank buys CDS protection on the bond 			for 4%, creating a -3% negative carry.</a:t>
            </a:r>
          </a:p>
          <a:p>
            <a:pPr lvl="0">
              <a:buNone/>
            </a:pPr>
            <a:endParaRPr lang="en-GB" sz="1800" dirty="0" smtClean="0"/>
          </a:p>
          <a:p>
            <a:pPr lvl="0">
              <a:buNone/>
            </a:pPr>
            <a:endParaRPr lang="en-GB" sz="1800" dirty="0" smtClean="0"/>
          </a:p>
          <a:p>
            <a:pPr lvl="0">
              <a:buNone/>
            </a:pPr>
            <a:r>
              <a:rPr lang="en-GB" sz="1600" dirty="0" smtClean="0"/>
              <a:t>-	Bond investment is only profitable if the credit risk is not hedged.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Example</a:t>
            </a:r>
            <a:endParaRPr lang="en-GB" sz="4000" dirty="0"/>
          </a:p>
        </p:txBody>
      </p:sp>
      <p:sp>
        <p:nvSpPr>
          <p:cNvPr id="3" name="Content Placeholder 2"/>
          <p:cNvSpPr>
            <a:spLocks noGrp="1"/>
          </p:cNvSpPr>
          <p:nvPr>
            <p:ph idx="1"/>
          </p:nvPr>
        </p:nvSpPr>
        <p:spPr/>
        <p:txBody>
          <a:bodyPr>
            <a:noAutofit/>
          </a:bodyPr>
          <a:lstStyle/>
          <a:p>
            <a:pPr lvl="0">
              <a:buFont typeface="Wingdings" pitchFamily="2" charset="2"/>
              <a:buChar char="§"/>
            </a:pPr>
            <a:r>
              <a:rPr lang="en-GB" sz="1800" dirty="0" smtClean="0"/>
              <a:t>Now suppose the bank has a derivative with the counterparty with the same cashflows as the bond.</a:t>
            </a:r>
          </a:p>
          <a:p>
            <a:pPr lvl="0">
              <a:buFont typeface="Wingdings" pitchFamily="2" charset="2"/>
              <a:buChar char="§"/>
            </a:pPr>
            <a:endParaRPr lang="en-GB" sz="1800" dirty="0" smtClean="0"/>
          </a:p>
          <a:p>
            <a:pPr>
              <a:buFont typeface="Wingdings" pitchFamily="2" charset="2"/>
              <a:buChar char="§"/>
            </a:pPr>
            <a:r>
              <a:rPr lang="en-GB" sz="1800" dirty="0" smtClean="0"/>
              <a:t>CVA hedged: 	</a:t>
            </a:r>
            <a:r>
              <a:rPr lang="en-GB" sz="1600" dirty="0" smtClean="0"/>
              <a:t>	Bank buys CDS protection on the counterparty for 4% creating a 			negative carry (like with the bond). So an FVA must be charged 			to make the trade profitable.</a:t>
            </a:r>
          </a:p>
          <a:p>
            <a:pPr lvl="0">
              <a:buFont typeface="Wingdings" pitchFamily="2" charset="2"/>
              <a:buChar char="§"/>
            </a:pPr>
            <a:endParaRPr lang="en-GB" sz="1800" dirty="0" smtClean="0"/>
          </a:p>
          <a:p>
            <a:pPr lvl="0">
              <a:buFont typeface="Wingdings" pitchFamily="2" charset="2"/>
              <a:buChar char="§"/>
            </a:pPr>
            <a:r>
              <a:rPr lang="en-GB" sz="1800" dirty="0" smtClean="0"/>
              <a:t>CVA not hedged:	</a:t>
            </a:r>
            <a:r>
              <a:rPr lang="en-GB" sz="1600" dirty="0" smtClean="0"/>
              <a:t>If the bank does not buy CDS protection to hedge the 				counterparty credit risk on the trade, then the trade has a 			positive carry, so does </a:t>
            </a:r>
            <a:r>
              <a:rPr lang="en-GB" sz="1600" i="1" dirty="0" smtClean="0"/>
              <a:t>not </a:t>
            </a:r>
            <a:r>
              <a:rPr lang="en-GB" sz="1600" dirty="0" smtClean="0"/>
              <a:t>require an additional FVA to make it 			profitable.</a:t>
            </a:r>
          </a:p>
          <a:p>
            <a:pPr lvl="0">
              <a:buFont typeface="Wingdings" pitchFamily="2" charset="2"/>
              <a:buChar char="§"/>
            </a:pPr>
            <a:endParaRPr lang="en-GB" sz="1800" dirty="0" smtClean="0"/>
          </a:p>
          <a:p>
            <a:pPr lvl="0">
              <a:buNone/>
            </a:pPr>
            <a:r>
              <a:rPr lang="en-GB" sz="1600" dirty="0" smtClean="0"/>
              <a:t>	A portfolio of trades with unhedged CVA is like a portfolio of bonds or other credit exposures. The bank manages the credit risk and allocates capital to it.</a:t>
            </a:r>
          </a:p>
          <a:p>
            <a:pPr lvl="0">
              <a:buFont typeface="Wingdings" pitchFamily="2" charset="2"/>
              <a:buChar char="§"/>
            </a:pPr>
            <a:endParaRPr lang="en-GB" sz="1800" dirty="0" smtClean="0"/>
          </a:p>
          <a:p>
            <a:pPr lvl="0">
              <a:buFont typeface="Wingdings" pitchFamily="2" charset="2"/>
              <a:buChar char="§"/>
            </a:pPr>
            <a:endParaRPr lang="en-GB" sz="18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Debt &amp; Capital</a:t>
            </a:r>
            <a:endParaRPr lang="en-GB" sz="4000" dirty="0"/>
          </a:p>
        </p:txBody>
      </p:sp>
      <p:sp>
        <p:nvSpPr>
          <p:cNvPr id="3" name="Content Placeholder 2"/>
          <p:cNvSpPr>
            <a:spLocks noGrp="1"/>
          </p:cNvSpPr>
          <p:nvPr>
            <p:ph idx="1"/>
          </p:nvPr>
        </p:nvSpPr>
        <p:spPr/>
        <p:txBody>
          <a:bodyPr>
            <a:noAutofit/>
          </a:bodyPr>
          <a:lstStyle/>
          <a:p>
            <a:pPr lvl="0">
              <a:buFont typeface="Wingdings" pitchFamily="2" charset="2"/>
              <a:buChar char="§"/>
            </a:pPr>
            <a:r>
              <a:rPr lang="en-GB" sz="1800" dirty="0" smtClean="0"/>
              <a:t>Banks are financed by a combination of </a:t>
            </a:r>
            <a:r>
              <a:rPr lang="en-GB" sz="1800" b="1" u="sng" dirty="0" smtClean="0"/>
              <a:t>debt</a:t>
            </a:r>
            <a:r>
              <a:rPr lang="en-GB" sz="1800" b="1" dirty="0" smtClean="0"/>
              <a:t> </a:t>
            </a:r>
            <a:r>
              <a:rPr lang="en-GB" sz="1800" dirty="0" smtClean="0"/>
              <a:t>and </a:t>
            </a:r>
            <a:r>
              <a:rPr lang="en-GB" sz="1800" b="1" u="sng" dirty="0" smtClean="0"/>
              <a:t>capital</a:t>
            </a:r>
            <a:r>
              <a:rPr lang="en-GB" sz="1800" b="1" dirty="0" smtClean="0"/>
              <a:t> </a:t>
            </a:r>
            <a:r>
              <a:rPr lang="en-GB" sz="1800" dirty="0" smtClean="0"/>
              <a:t>(equity). </a:t>
            </a:r>
          </a:p>
          <a:p>
            <a:pPr lvl="1"/>
            <a:r>
              <a:rPr lang="en-GB" sz="1600" dirty="0" smtClean="0"/>
              <a:t>The financing of any asset can be considered to be a combination of the two. </a:t>
            </a:r>
          </a:p>
          <a:p>
            <a:pPr lvl="1"/>
            <a:r>
              <a:rPr lang="en-GB" sz="1600" dirty="0" smtClean="0"/>
              <a:t>However, the two are generally considered in separate formulas and possibly by different groups within a bank.</a:t>
            </a:r>
          </a:p>
          <a:p>
            <a:pPr lvl="1">
              <a:buNone/>
            </a:pPr>
            <a:endParaRPr lang="en-GB" sz="1600" dirty="0" smtClean="0"/>
          </a:p>
          <a:p>
            <a:pPr>
              <a:buFont typeface="Wingdings" pitchFamily="2" charset="2"/>
              <a:buChar char="§"/>
            </a:pPr>
            <a:r>
              <a:rPr lang="en-GB" sz="1800" dirty="0" smtClean="0"/>
              <a:t>Debt</a:t>
            </a:r>
          </a:p>
          <a:p>
            <a:pPr lvl="1"/>
            <a:r>
              <a:rPr lang="en-GB" sz="1600" dirty="0" smtClean="0"/>
              <a:t>Close to the trading process, rolled over continuously, and treasury can adjust debt issuance in line with new trades.</a:t>
            </a:r>
          </a:p>
          <a:p>
            <a:pPr lvl="1"/>
            <a:r>
              <a:rPr lang="en-GB" sz="1600" dirty="0" smtClean="0"/>
              <a:t>Treasury lends to the traders at the bank’s cost of borrowing (transfer pricing), accounting for the tenor of the trade.</a:t>
            </a:r>
          </a:p>
          <a:p>
            <a:pPr lvl="1"/>
            <a:r>
              <a:rPr lang="en-GB" sz="1600" dirty="0" smtClean="0"/>
              <a:t>Affects pricing through FVA.</a:t>
            </a:r>
          </a:p>
          <a:p>
            <a:pPr lvl="1">
              <a:buNone/>
            </a:pPr>
            <a:endParaRPr lang="en-GB" sz="1600" dirty="0" smtClean="0"/>
          </a:p>
          <a:p>
            <a:pPr>
              <a:buFont typeface="Wingdings" pitchFamily="2" charset="2"/>
              <a:buChar char="§"/>
            </a:pPr>
            <a:r>
              <a:rPr lang="en-GB" sz="1800" dirty="0" smtClean="0"/>
              <a:t>Capital</a:t>
            </a:r>
          </a:p>
          <a:p>
            <a:pPr lvl="1"/>
            <a:r>
              <a:rPr lang="en-GB" sz="1600" dirty="0" smtClean="0"/>
              <a:t>Remote from the trading process, issued much less frequently.</a:t>
            </a:r>
          </a:p>
          <a:p>
            <a:pPr lvl="1"/>
            <a:r>
              <a:rPr lang="en-GB" sz="1600" dirty="0" smtClean="0"/>
              <a:t>Generally considered post pricing through </a:t>
            </a:r>
            <a:r>
              <a:rPr lang="en-GB" sz="1600" i="1" dirty="0" smtClean="0"/>
              <a:t>Return On Capital </a:t>
            </a:r>
            <a:r>
              <a:rPr lang="en-GB" sz="1600" dirty="0" smtClean="0"/>
              <a:t>(ROC) and similar measures.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ROC </a:t>
            </a:r>
            <a:r>
              <a:rPr lang="en-GB" smtClean="0"/>
              <a:t>and Discounting</a:t>
            </a:r>
            <a:endParaRPr lang="en-GB" dirty="0"/>
          </a:p>
        </p:txBody>
      </p:sp>
      <p:sp>
        <p:nvSpPr>
          <p:cNvPr id="3" name="Content Placeholder 2"/>
          <p:cNvSpPr>
            <a:spLocks noGrp="1"/>
          </p:cNvSpPr>
          <p:nvPr>
            <p:ph idx="1"/>
          </p:nvPr>
        </p:nvSpPr>
        <p:spPr>
          <a:xfrm>
            <a:off x="457200" y="1600200"/>
            <a:ext cx="8229600" cy="4953000"/>
          </a:xfrm>
        </p:spPr>
        <p:txBody>
          <a:bodyPr>
            <a:normAutofit/>
          </a:bodyPr>
          <a:lstStyle/>
          <a:p>
            <a:pPr>
              <a:buFont typeface="Wingdings" pitchFamily="2" charset="2"/>
              <a:buChar char="§"/>
            </a:pPr>
            <a:r>
              <a:rPr lang="en-GB" sz="1800" dirty="0" smtClean="0"/>
              <a:t>Capital is generally not considered in pricing, though is considered later through measures such as Return on Capital (</a:t>
            </a:r>
            <a:r>
              <a:rPr lang="en-GB" sz="1800" i="1" dirty="0" smtClean="0"/>
              <a:t>ROC</a:t>
            </a:r>
            <a:r>
              <a:rPr lang="en-GB" sz="1800" dirty="0" smtClean="0"/>
              <a:t>).</a:t>
            </a:r>
          </a:p>
          <a:p>
            <a:pPr>
              <a:buFont typeface="Wingdings" pitchFamily="2" charset="2"/>
              <a:buChar char="§"/>
            </a:pPr>
            <a:endParaRPr lang="en-GB" sz="1800" dirty="0" smtClean="0"/>
          </a:p>
          <a:p>
            <a:endParaRPr lang="en-GB" sz="1800" dirty="0" smtClean="0"/>
          </a:p>
          <a:p>
            <a:endParaRPr lang="en-GB" sz="1800" dirty="0" smtClean="0"/>
          </a:p>
          <a:p>
            <a:pPr>
              <a:buNone/>
            </a:pPr>
            <a:endParaRPr lang="en-GB" sz="1800" dirty="0" smtClean="0"/>
          </a:p>
          <a:p>
            <a:pPr>
              <a:buFont typeface="Wingdings" pitchFamily="2" charset="2"/>
              <a:buChar char="§"/>
            </a:pPr>
            <a:r>
              <a:rPr lang="en-GB" sz="1800" i="1" dirty="0" smtClean="0"/>
              <a:t>Capital Allocated</a:t>
            </a:r>
            <a:r>
              <a:rPr lang="en-GB" sz="1800" dirty="0" smtClean="0"/>
              <a:t>:   Capital allocation can be calculated by the Basel II&amp;III regulatory capital formulas or a bank’s internal economic capital model.</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graphicFrame>
        <p:nvGraphicFramePr>
          <p:cNvPr id="5" name="Object 4"/>
          <p:cNvGraphicFramePr>
            <a:graphicFrameLocks noChangeAspect="1"/>
          </p:cNvGraphicFramePr>
          <p:nvPr/>
        </p:nvGraphicFramePr>
        <p:xfrm>
          <a:off x="2514600" y="2514600"/>
          <a:ext cx="3165475" cy="665163"/>
        </p:xfrm>
        <a:graphic>
          <a:graphicData uri="http://schemas.openxmlformats.org/presentationml/2006/ole">
            <p:oleObj spid="_x0000_s1026" name="Equation" r:id="rId3" imgW="1993680" imgH="419040" progId="Equation.3">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Capital and Pricing</a:t>
            </a:r>
            <a:endParaRPr lang="en-GB" dirty="0"/>
          </a:p>
        </p:txBody>
      </p:sp>
      <p:sp>
        <p:nvSpPr>
          <p:cNvPr id="3" name="Content Placeholder 2"/>
          <p:cNvSpPr>
            <a:spLocks noGrp="1"/>
          </p:cNvSpPr>
          <p:nvPr>
            <p:ph idx="1"/>
          </p:nvPr>
        </p:nvSpPr>
        <p:spPr>
          <a:xfrm>
            <a:off x="457200" y="1600200"/>
            <a:ext cx="8229600" cy="4953000"/>
          </a:xfrm>
        </p:spPr>
        <p:txBody>
          <a:bodyPr>
            <a:normAutofit/>
          </a:bodyPr>
          <a:lstStyle/>
          <a:p>
            <a:pPr>
              <a:buFont typeface="Wingdings" pitchFamily="2" charset="2"/>
              <a:buChar char="§"/>
            </a:pPr>
            <a:r>
              <a:rPr lang="en-GB" sz="1800" dirty="0" smtClean="0"/>
              <a:t>Instead of using ROC, capital and debt could be considered together using a blended funding rate:</a:t>
            </a:r>
          </a:p>
          <a:p>
            <a:pPr>
              <a:buFont typeface="Wingdings" pitchFamily="2" charset="2"/>
              <a:buChar char="§"/>
            </a:pPr>
            <a:endParaRPr lang="en-GB" sz="1800" dirty="0" smtClean="0"/>
          </a:p>
          <a:p>
            <a:pPr>
              <a:buFont typeface="Wingdings" pitchFamily="2" charset="2"/>
              <a:buChar char="§"/>
            </a:pPr>
            <a:endParaRPr lang="en-GB" sz="1800" dirty="0" smtClean="0"/>
          </a:p>
          <a:p>
            <a:pPr>
              <a:buNone/>
            </a:pPr>
            <a:r>
              <a:rPr lang="en-GB" sz="1800" dirty="0" smtClean="0"/>
              <a:t>									(1)</a:t>
            </a:r>
          </a:p>
          <a:p>
            <a:pPr>
              <a:buFont typeface="Wingdings" pitchFamily="2" charset="2"/>
              <a:buChar char="§"/>
            </a:pPr>
            <a:endParaRPr lang="en-GB" sz="600" dirty="0" smtClean="0"/>
          </a:p>
          <a:p>
            <a:endParaRPr lang="en-GB" sz="18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graphicFrame>
        <p:nvGraphicFramePr>
          <p:cNvPr id="5" name="Object 4"/>
          <p:cNvGraphicFramePr>
            <a:graphicFrameLocks noChangeAspect="1"/>
          </p:cNvGraphicFramePr>
          <p:nvPr/>
        </p:nvGraphicFramePr>
        <p:xfrm>
          <a:off x="2667000" y="2667000"/>
          <a:ext cx="2419350" cy="625475"/>
        </p:xfrm>
        <a:graphic>
          <a:graphicData uri="http://schemas.openxmlformats.org/presentationml/2006/ole">
            <p:oleObj spid="_x0000_s2050" name="Equation" r:id="rId3" imgW="1523880" imgH="393480" progId="Equation.3">
              <p:embed/>
            </p:oleObj>
          </a:graphicData>
        </a:graphic>
      </p:graphicFrame>
      <p:graphicFrame>
        <p:nvGraphicFramePr>
          <p:cNvPr id="6" name="Table 5"/>
          <p:cNvGraphicFramePr>
            <a:graphicFrameLocks noGrp="1"/>
          </p:cNvGraphicFramePr>
          <p:nvPr/>
        </p:nvGraphicFramePr>
        <p:xfrm>
          <a:off x="2133600" y="4038600"/>
          <a:ext cx="2590800" cy="1524000"/>
        </p:xfrm>
        <a:graphic>
          <a:graphicData uri="http://schemas.openxmlformats.org/drawingml/2006/table">
            <a:tbl>
              <a:tblPr firstRow="1" bandRow="1">
                <a:tableStyleId>{2D5ABB26-0587-4C30-8999-92F81FD0307C}</a:tableStyleId>
              </a:tblPr>
              <a:tblGrid>
                <a:gridCol w="493486"/>
                <a:gridCol w="2097314"/>
              </a:tblGrid>
              <a:tr h="259080">
                <a:tc>
                  <a:txBody>
                    <a:bodyPr/>
                    <a:lstStyle/>
                    <a:p>
                      <a:r>
                        <a:rPr lang="en-GB" sz="1400" i="1" dirty="0" smtClean="0"/>
                        <a:t>C</a:t>
                      </a:r>
                      <a:endParaRPr lang="en-GB"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baseline="0" dirty="0" smtClean="0"/>
                        <a:t>Capital Allocation</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080">
                <a:tc>
                  <a:txBody>
                    <a:bodyPr/>
                    <a:lstStyle/>
                    <a:p>
                      <a:r>
                        <a:rPr lang="en-GB" sz="1400" i="1" dirty="0" smtClean="0"/>
                        <a:t>D</a:t>
                      </a:r>
                      <a:endParaRPr lang="en-GB"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smtClean="0"/>
                        <a:t>Debt Allocation</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l"/>
                      <a:r>
                        <a:rPr lang="en-GB" sz="1400" i="1" baseline="0" dirty="0" smtClean="0"/>
                        <a:t>r</a:t>
                      </a:r>
                      <a:r>
                        <a:rPr lang="en-GB" sz="1400" i="1" baseline="-25000" dirty="0" smtClean="0"/>
                        <a:t>D</a:t>
                      </a:r>
                      <a:endParaRPr lang="en-GB" sz="1400" i="1"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smtClean="0"/>
                        <a:t>Borrowing Cost</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r>
                        <a:rPr lang="en-GB" sz="1400" i="1" dirty="0" smtClean="0"/>
                        <a:t>r</a:t>
                      </a:r>
                      <a:r>
                        <a:rPr lang="en-GB" sz="1400" i="1" baseline="-25000" dirty="0" smtClean="0"/>
                        <a:t>C</a:t>
                      </a:r>
                      <a:endParaRPr lang="en-GB" sz="1400" i="1"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smtClean="0"/>
                        <a:t>Cost of Capital</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gridSpan="2">
                  <a:txBody>
                    <a:bodyPr/>
                    <a:lstStyle/>
                    <a:p>
                      <a:r>
                        <a:rPr lang="en-GB" sz="1400" i="1" dirty="0" smtClean="0"/>
                        <a:t>C</a:t>
                      </a:r>
                      <a:r>
                        <a:rPr lang="en-GB" sz="1400" dirty="0" smtClean="0"/>
                        <a:t>+</a:t>
                      </a:r>
                      <a:r>
                        <a:rPr lang="en-GB" sz="1400" i="1" dirty="0" smtClean="0"/>
                        <a:t>D</a:t>
                      </a:r>
                      <a:r>
                        <a:rPr lang="en-GB" sz="1400" baseline="0" dirty="0" smtClean="0"/>
                        <a:t> = Funding Requirement</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lstStyle/>
          <a:p>
            <a:pPr>
              <a:buNone/>
            </a:pPr>
            <a:r>
              <a:rPr lang="en-GB" dirty="0" smtClean="0"/>
              <a:t>Part 1	FVA and an Expected Loss Capital 		Model.</a:t>
            </a:r>
          </a:p>
          <a:p>
            <a:endParaRPr lang="en-GB" dirty="0" smtClean="0"/>
          </a:p>
          <a:p>
            <a:pPr>
              <a:buNone/>
            </a:pPr>
            <a:r>
              <a:rPr lang="en-GB" dirty="0" smtClean="0"/>
              <a:t>Part 2	FVA with unhedged CVA.</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Capital and Pricing</a:t>
            </a:r>
            <a:endParaRPr lang="en-GB" dirty="0"/>
          </a:p>
        </p:txBody>
      </p:sp>
      <p:sp>
        <p:nvSpPr>
          <p:cNvPr id="3" name="Content Placeholder 2"/>
          <p:cNvSpPr>
            <a:spLocks noGrp="1"/>
          </p:cNvSpPr>
          <p:nvPr>
            <p:ph idx="1"/>
          </p:nvPr>
        </p:nvSpPr>
        <p:spPr/>
        <p:txBody>
          <a:bodyPr>
            <a:normAutofit/>
          </a:bodyPr>
          <a:lstStyle/>
          <a:p>
            <a:pPr>
              <a:buFont typeface="Wingdings" pitchFamily="2" charset="2"/>
              <a:buChar char="§"/>
            </a:pPr>
            <a:r>
              <a:rPr lang="en-GB" sz="1800" dirty="0" smtClean="0"/>
              <a:t>The Basel capital rules were designed for solvency purposes, not to price trades. </a:t>
            </a:r>
          </a:p>
          <a:p>
            <a:pPr>
              <a:buFont typeface="Wingdings" pitchFamily="2" charset="2"/>
              <a:buChar char="§"/>
            </a:pPr>
            <a:r>
              <a:rPr lang="en-GB" sz="1800" dirty="0" smtClean="0"/>
              <a:t>However, it can be argued that equation (1) with Basel capital allocations does give an economically correct funding rate: </a:t>
            </a:r>
          </a:p>
          <a:p>
            <a:pPr lvl="1"/>
            <a:r>
              <a:rPr lang="en-GB" sz="1700" dirty="0" smtClean="0"/>
              <a:t>The capital assigned to a trade is the capital that must be added to take on the trade and maintain the bank’s risk level, and therefore its credit rating and credit spread. </a:t>
            </a:r>
          </a:p>
          <a:p>
            <a:pPr lvl="1"/>
            <a:r>
              <a:rPr lang="en-GB" sz="1700" dirty="0" smtClean="0"/>
              <a:t>So equation (1) gives the correct funding rate, since any other financing combination would alter the credit spread.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371600"/>
            <a:ext cx="8229600" cy="4525963"/>
          </a:xfrm>
        </p:spPr>
        <p:txBody>
          <a:bodyPr>
            <a:noAutofit/>
          </a:bodyPr>
          <a:lstStyle/>
          <a:p>
            <a:pPr lvl="0">
              <a:buFont typeface="Wingdings" pitchFamily="2" charset="2"/>
              <a:buChar char="§"/>
            </a:pPr>
            <a:r>
              <a:rPr lang="en-GB" sz="1600" dirty="0" smtClean="0"/>
              <a:t>Graph shows market spreads across credit rating. Numbers are hypothetical but realistic.</a:t>
            </a:r>
          </a:p>
          <a:p>
            <a:pPr lvl="0">
              <a:buFont typeface="Wingdings" pitchFamily="2" charset="2"/>
              <a:buChar char="§"/>
            </a:pPr>
            <a:r>
              <a:rPr lang="en-GB" sz="1600" dirty="0" smtClean="0"/>
              <a:t>Required yield is based on Equation (1) with Basel II AIRB credit capital for a AA bank with PD = .03% r</a:t>
            </a:r>
            <a:r>
              <a:rPr lang="en-GB" sz="1600" baseline="-25000" dirty="0" smtClean="0"/>
              <a:t>D </a:t>
            </a:r>
            <a:r>
              <a:rPr lang="en-GB" sz="1600" dirty="0" smtClean="0"/>
              <a:t>= 1.6%, r</a:t>
            </a:r>
            <a:r>
              <a:rPr lang="en-GB" sz="1600" baseline="-25000" dirty="0" smtClean="0"/>
              <a:t>C</a:t>
            </a:r>
            <a:r>
              <a:rPr lang="en-GB" sz="1600" dirty="0" smtClean="0"/>
              <a:t> = 20%, LGD = 60%.</a:t>
            </a:r>
          </a:p>
          <a:p>
            <a:pPr lvl="0">
              <a:buFont typeface="Wingdings" pitchFamily="2" charset="2"/>
              <a:buChar char="§"/>
            </a:pPr>
            <a:r>
              <a:rPr lang="en-GB" sz="1600" dirty="0" smtClean="0"/>
              <a:t>The AA rated bank can invest in any bonds with higher yields that itself.</a:t>
            </a:r>
          </a:p>
          <a:p>
            <a:pPr lvl="0">
              <a:buNone/>
            </a:pPr>
            <a:r>
              <a:rPr lang="en-GB" sz="1500" dirty="0" smtClean="0"/>
              <a:t>(This is a very simple model, looks at yield purely as a function of credit rating does not account for liquidity in borrowing cost)</a:t>
            </a:r>
          </a:p>
        </p:txBody>
      </p:sp>
      <p:sp>
        <p:nvSpPr>
          <p:cNvPr id="2" name="Title 1"/>
          <p:cNvSpPr>
            <a:spLocks noGrp="1"/>
          </p:cNvSpPr>
          <p:nvPr>
            <p:ph type="title"/>
          </p:nvPr>
        </p:nvSpPr>
        <p:spPr/>
        <p:txBody>
          <a:bodyPr/>
          <a:lstStyle/>
          <a:p>
            <a:r>
              <a:rPr lang="en-GB" dirty="0" smtClean="0"/>
              <a:t>Capital and Funding</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graphicFrame>
        <p:nvGraphicFramePr>
          <p:cNvPr id="5" name="Chart 4"/>
          <p:cNvGraphicFramePr/>
          <p:nvPr/>
        </p:nvGraphicFramePr>
        <p:xfrm>
          <a:off x="381000" y="3276600"/>
          <a:ext cx="4848225" cy="32194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Table 8"/>
          <p:cNvGraphicFramePr>
            <a:graphicFrameLocks noGrp="1"/>
          </p:cNvGraphicFramePr>
          <p:nvPr/>
        </p:nvGraphicFramePr>
        <p:xfrm>
          <a:off x="5486400" y="3048000"/>
          <a:ext cx="3327400" cy="3238500"/>
        </p:xfrm>
        <a:graphic>
          <a:graphicData uri="http://schemas.openxmlformats.org/drawingml/2006/table">
            <a:tbl>
              <a:tblPr/>
              <a:tblGrid>
                <a:gridCol w="444500"/>
                <a:gridCol w="561975"/>
                <a:gridCol w="590550"/>
                <a:gridCol w="647700"/>
                <a:gridCol w="596900"/>
                <a:gridCol w="485775"/>
              </a:tblGrid>
              <a:tr h="209550">
                <a:tc>
                  <a:txBody>
                    <a:bodyPr/>
                    <a:lstStyle/>
                    <a:p>
                      <a:pPr algn="ctr" fontAlgn="b"/>
                      <a:endParaRPr lang="en-GB" sz="11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0" i="0" u="none" strike="noStrike">
                        <a:solidFill>
                          <a:srgbClr val="000000"/>
                        </a:solidFill>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GB" sz="1100" b="0" i="0" u="none" strike="noStrike">
                          <a:solidFill>
                            <a:srgbClr val="000000"/>
                          </a:solidFill>
                          <a:latin typeface="Calibri"/>
                        </a:rPr>
                        <a:t>Funding Allocations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rowSpan="2">
                  <a:txBody>
                    <a:bodyPr/>
                    <a:lstStyle/>
                    <a:p>
                      <a:pPr algn="ctr" fontAlgn="b"/>
                      <a:r>
                        <a:rPr lang="en-GB" sz="1100" b="0" i="0" u="none" strike="noStrike" dirty="0">
                          <a:solidFill>
                            <a:srgbClr val="000000"/>
                          </a:solidFill>
                          <a:latin typeface="Calibri"/>
                        </a:rPr>
                        <a:t>Required  Yield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en-GB" sz="1100" b="0" i="0" u="none" strike="noStrike">
                          <a:solidFill>
                            <a:srgbClr val="000000"/>
                          </a:solidFill>
                          <a:latin typeface="Calibri"/>
                        </a:rPr>
                        <a:t>Market Yield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ctr" fontAlgn="b"/>
                      <a:r>
                        <a:rPr lang="en-GB" sz="1000" b="0" i="0" u="none" strike="noStrike">
                          <a:solidFill>
                            <a:srgbClr val="000000"/>
                          </a:solidFill>
                          <a:latin typeface="Arial"/>
                        </a:rPr>
                        <a:t>Rating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PD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Capital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Debt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r>
              <a:tr h="190500">
                <a:tc>
                  <a:txBody>
                    <a:bodyPr/>
                    <a:lstStyle/>
                    <a:p>
                      <a:pPr algn="ctr" fontAlgn="b"/>
                      <a:r>
                        <a:rPr lang="en-GB" sz="1000" b="0" i="0" u="none" strike="noStrike">
                          <a:solidFill>
                            <a:srgbClr val="000000"/>
                          </a:solidFill>
                          <a:latin typeface="Arial"/>
                        </a:rPr>
                        <a:t>AAA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0.01%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99.7%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GB" sz="1000" b="0" i="0" u="none" strike="noStrike">
                          <a:solidFill>
                            <a:srgbClr val="000000"/>
                          </a:solidFill>
                          <a:latin typeface="Arial"/>
                        </a:rPr>
                        <a:t>AA+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0.02%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99.4%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GB" sz="1000" b="0" i="0" u="none" strike="noStrike" dirty="0">
                          <a:solidFill>
                            <a:srgbClr val="000000"/>
                          </a:solidFill>
                          <a:latin typeface="Arial"/>
                        </a:rPr>
                        <a:t>AA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0.03%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99.2%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GB" sz="1000" b="0" i="0" u="none" strike="noStrike">
                          <a:solidFill>
                            <a:srgbClr val="000000"/>
                          </a:solidFill>
                          <a:latin typeface="Arial"/>
                        </a:rPr>
                        <a:t>AA-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0.04%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99.0%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GB" sz="1000" b="0" i="0" u="none" strike="noStrike">
                          <a:solidFill>
                            <a:srgbClr val="000000"/>
                          </a:solidFill>
                          <a:latin typeface="Arial"/>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0.05%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98.8%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GB" sz="1000" b="0" i="0" u="none" strike="noStrike">
                          <a:solidFill>
                            <a:srgbClr val="000000"/>
                          </a:solidFill>
                          <a:latin typeface="Arial"/>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98.6%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GB" sz="1000" b="0" i="0" u="none" strike="noStrike">
                          <a:solidFill>
                            <a:srgbClr val="000000"/>
                          </a:solidFill>
                          <a:latin typeface="Arial"/>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98.3%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GB" sz="1000" b="0" i="0" u="none" strike="noStrike">
                          <a:solidFill>
                            <a:srgbClr val="000000"/>
                          </a:solidFill>
                          <a:latin typeface="Arial"/>
                        </a:rPr>
                        <a:t>BBB+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97.7%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GB" sz="1000" b="0" i="0" u="none" strike="noStrike">
                          <a:solidFill>
                            <a:srgbClr val="000000"/>
                          </a:solidFill>
                          <a:latin typeface="Arial"/>
                        </a:rPr>
                        <a:t>BBB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0.17%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97.1%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GB" sz="1000" b="0" i="0" u="none" strike="noStrike">
                          <a:solidFill>
                            <a:srgbClr val="000000"/>
                          </a:solidFill>
                          <a:latin typeface="Arial"/>
                        </a:rPr>
                        <a:t>BBB-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95.9%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GB" sz="1000" b="0" i="0" u="none" strike="noStrike">
                          <a:solidFill>
                            <a:srgbClr val="000000"/>
                          </a:solidFill>
                          <a:latin typeface="Arial"/>
                        </a:rPr>
                        <a:t>BB+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0.60%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93.9%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GB" sz="1000" b="0" i="0" u="none" strike="noStrike">
                          <a:solidFill>
                            <a:srgbClr val="000000"/>
                          </a:solidFill>
                          <a:latin typeface="Arial"/>
                        </a:rPr>
                        <a:t>BB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92.2%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3.7%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GB" sz="1000" b="0" i="0" u="none" strike="noStrike">
                          <a:solidFill>
                            <a:srgbClr val="000000"/>
                          </a:solidFill>
                          <a:latin typeface="Arial"/>
                        </a:rPr>
                        <a:t>BB-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89.8%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GB" sz="1000" b="0" i="0" u="none" strike="noStrike">
                          <a:solidFill>
                            <a:srgbClr val="000000"/>
                          </a:solidFill>
                          <a:latin typeface="Arial"/>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88.3%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GB" sz="1000" b="0" i="0" u="none" strike="noStrike">
                          <a:solidFill>
                            <a:srgbClr val="000000"/>
                          </a:solidFill>
                          <a:latin typeface="Arial"/>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85.9%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Capital and Internal Price</a:t>
            </a:r>
            <a:endParaRPr lang="en-GB" dirty="0"/>
          </a:p>
        </p:txBody>
      </p:sp>
      <p:sp>
        <p:nvSpPr>
          <p:cNvPr id="3" name="Content Placeholder 2"/>
          <p:cNvSpPr>
            <a:spLocks noGrp="1"/>
          </p:cNvSpPr>
          <p:nvPr>
            <p:ph idx="1"/>
          </p:nvPr>
        </p:nvSpPr>
        <p:spPr/>
        <p:txBody>
          <a:bodyPr>
            <a:normAutofit/>
          </a:bodyPr>
          <a:lstStyle/>
          <a:p>
            <a:pPr>
              <a:buFont typeface="Wingdings" pitchFamily="2" charset="2"/>
              <a:buChar char="§"/>
            </a:pPr>
            <a:r>
              <a:rPr lang="en-GB" sz="1800" dirty="0" smtClean="0"/>
              <a:t>As shown above, capital allocation gives one method for calculating an internal price for a bond or other investment.  Equation (1) can also be back-solved, if the bank has an internal price, this can give a capital allocation. </a:t>
            </a:r>
          </a:p>
          <a:p>
            <a:pPr>
              <a:buFont typeface="Wingdings" pitchFamily="2" charset="2"/>
              <a:buChar char="§"/>
            </a:pPr>
            <a:r>
              <a:rPr lang="en-GB" sz="1800" dirty="0" smtClean="0"/>
              <a:t>However it is calculated, the bank’s internal price, will be affected by its borrowing cost.</a:t>
            </a:r>
          </a:p>
          <a:p>
            <a:pPr>
              <a:buFont typeface="Wingdings" pitchFamily="2" charset="2"/>
              <a:buChar char="§"/>
            </a:pPr>
            <a:r>
              <a:rPr lang="en-GB" sz="1800" dirty="0" smtClean="0"/>
              <a:t>Though provided the internal price is above the market price, the bank can profitably invest in the bond.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FVA and Internal Price</a:t>
            </a:r>
            <a:endParaRPr lang="en-GB" sz="4000" dirty="0"/>
          </a:p>
        </p:txBody>
      </p:sp>
      <p:sp>
        <p:nvSpPr>
          <p:cNvPr id="3" name="Content Placeholder 2"/>
          <p:cNvSpPr>
            <a:spLocks noGrp="1"/>
          </p:cNvSpPr>
          <p:nvPr>
            <p:ph idx="1"/>
          </p:nvPr>
        </p:nvSpPr>
        <p:spPr>
          <a:xfrm>
            <a:off x="457200" y="1600200"/>
            <a:ext cx="8229600" cy="914399"/>
          </a:xfrm>
        </p:spPr>
        <p:txBody>
          <a:bodyPr>
            <a:noAutofit/>
          </a:bodyPr>
          <a:lstStyle/>
          <a:p>
            <a:pPr lvl="0">
              <a:buFont typeface="Wingdings" pitchFamily="2" charset="2"/>
              <a:buChar char="§"/>
            </a:pPr>
            <a:r>
              <a:rPr lang="en-GB" sz="1800" dirty="0" smtClean="0"/>
              <a:t>The bank can profitably invest in bonds where the market yield is above the internal required yield.  Similarly, the bank can enter derivatives with these counterparties without adding an FVA (or with a negative FVA) provided the credit risk (CVA) is not hedged.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dirty="0"/>
          </a:p>
        </p:txBody>
      </p:sp>
      <p:graphicFrame>
        <p:nvGraphicFramePr>
          <p:cNvPr id="5" name="Chart 4"/>
          <p:cNvGraphicFramePr/>
          <p:nvPr/>
        </p:nvGraphicFramePr>
        <p:xfrm>
          <a:off x="1524001" y="2895600"/>
          <a:ext cx="5029199" cy="2971800"/>
        </p:xfrm>
        <a:graphic>
          <a:graphicData uri="http://schemas.openxmlformats.org/drawingml/2006/chart">
            <c:chart xmlns:c="http://schemas.openxmlformats.org/drawingml/2006/chart" xmlns:r="http://schemas.openxmlformats.org/officeDocument/2006/relationships" r:id="rId2"/>
          </a:graphicData>
        </a:graphic>
      </p:graphicFrame>
      <p:sp>
        <p:nvSpPr>
          <p:cNvPr id="6" name="Left Brace 5"/>
          <p:cNvSpPr/>
          <p:nvPr/>
        </p:nvSpPr>
        <p:spPr>
          <a:xfrm rot="16200000">
            <a:off x="2324100" y="5676900"/>
            <a:ext cx="228600" cy="914400"/>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GB"/>
          </a:p>
        </p:txBody>
      </p:sp>
      <p:sp>
        <p:nvSpPr>
          <p:cNvPr id="7" name="Left Brace 6"/>
          <p:cNvSpPr/>
          <p:nvPr/>
        </p:nvSpPr>
        <p:spPr>
          <a:xfrm rot="16200000">
            <a:off x="4648201" y="4495798"/>
            <a:ext cx="228601" cy="3276601"/>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GB"/>
          </a:p>
        </p:txBody>
      </p:sp>
      <p:sp>
        <p:nvSpPr>
          <p:cNvPr id="8" name="Content Placeholder 2"/>
          <p:cNvSpPr txBox="1">
            <a:spLocks/>
          </p:cNvSpPr>
          <p:nvPr/>
        </p:nvSpPr>
        <p:spPr>
          <a:xfrm>
            <a:off x="1905000" y="6248400"/>
            <a:ext cx="5257800" cy="4572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Positive FVA	</a:t>
            </a:r>
            <a:r>
              <a:rPr kumimoji="0" lang="en-GB" sz="1600" b="0" i="0" u="none" strike="noStrike" kern="1200" cap="none" spc="0" normalizeH="0" noProof="0" dirty="0" smtClean="0">
                <a:ln>
                  <a:noFill/>
                </a:ln>
                <a:solidFill>
                  <a:schemeClr val="tx1"/>
                </a:solidFill>
                <a:effectLst/>
                <a:uLnTx/>
                <a:uFillTx/>
                <a:latin typeface="+mn-lt"/>
                <a:ea typeface="+mn-ea"/>
                <a:cs typeface="+mn-cs"/>
              </a:rPr>
              <a:t>         </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Negative </a:t>
            </a:r>
            <a:r>
              <a:rPr kumimoji="0" lang="en-GB" sz="1600" b="0" i="0" u="none" strike="noStrike" kern="1200" cap="none" spc="0" normalizeH="0" noProof="0" dirty="0" smtClean="0">
                <a:ln>
                  <a:noFill/>
                </a:ln>
                <a:solidFill>
                  <a:schemeClr val="tx1"/>
                </a:solidFill>
                <a:effectLst/>
                <a:uLnTx/>
                <a:uFillTx/>
                <a:latin typeface="+mn-lt"/>
                <a:ea typeface="+mn-ea"/>
                <a:cs typeface="+mn-cs"/>
              </a:rPr>
              <a:t>FVA</a:t>
            </a: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GB" sz="5000" dirty="0" smtClean="0"/>
              <a:t>Part 1</a:t>
            </a:r>
            <a:endParaRPr lang="en-GB" sz="5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Modigliani &amp; Miller and Capital</a:t>
            </a:r>
            <a:endParaRPr lang="en-GB" sz="4000" dirty="0"/>
          </a:p>
        </p:txBody>
      </p:sp>
      <p:sp>
        <p:nvSpPr>
          <p:cNvPr id="3" name="Content Placeholder 2"/>
          <p:cNvSpPr>
            <a:spLocks noGrp="1"/>
          </p:cNvSpPr>
          <p:nvPr>
            <p:ph idx="1"/>
          </p:nvPr>
        </p:nvSpPr>
        <p:spPr/>
        <p:txBody>
          <a:bodyPr>
            <a:noAutofit/>
          </a:bodyPr>
          <a:lstStyle/>
          <a:p>
            <a:pPr lvl="0">
              <a:spcAft>
                <a:spcPts val="1200"/>
              </a:spcAft>
            </a:pPr>
            <a:r>
              <a:rPr lang="en-GB" sz="1600" i="1" u="sng" dirty="0" smtClean="0"/>
              <a:t>Modigliani &amp; Miller</a:t>
            </a:r>
            <a:r>
              <a:rPr lang="en-GB" sz="1600" u="sng" dirty="0" smtClean="0"/>
              <a:t>:</a:t>
            </a:r>
            <a:r>
              <a:rPr lang="en-GB" sz="1600" dirty="0" smtClean="0"/>
              <a:t>  A firm’s average cost of funding should be unaffected by the debt-equity mix.  Debt is cheaper than equity but adding debt increases risk and so increases the cost of both debt and equity. </a:t>
            </a:r>
          </a:p>
          <a:p>
            <a:pPr lvl="0">
              <a:spcAft>
                <a:spcPts val="600"/>
              </a:spcAft>
            </a:pPr>
            <a:r>
              <a:rPr lang="en-GB" sz="1600" dirty="0" smtClean="0"/>
              <a:t>Current capital models (e.g. Basel II) allocate more capital to riskier assets. Deriving an asset’s funding cost from its capital and debt allocations is consistent with M&amp;M.  It is effectively assuming:  </a:t>
            </a:r>
          </a:p>
          <a:p>
            <a:pPr lvl="1">
              <a:spcAft>
                <a:spcPts val="1200"/>
              </a:spcAft>
            </a:pPr>
            <a:r>
              <a:rPr lang="en-GB" sz="1500" dirty="0" smtClean="0"/>
              <a:t>A risky asset would increase a bank’s borrowing cost, but the additional allocated capital reverses the risk impact – so the borrowing cost stays fixed.  So the funding cost is given by the asset’s attributions of debt and capital and their current costs.</a:t>
            </a:r>
            <a:endParaRPr lang="en-GB" sz="1600" dirty="0" smtClean="0"/>
          </a:p>
          <a:p>
            <a:pPr lvl="0">
              <a:spcAft>
                <a:spcPts val="1200"/>
              </a:spcAft>
            </a:pPr>
            <a:r>
              <a:rPr lang="en-GB" sz="1600" dirty="0" smtClean="0"/>
              <a:t>Current capital models don’t produce useful funding costs for low risk and risk-free assets. The model described here does, so can be used in conjunction with Black-Scholes-Merton pricing.  </a:t>
            </a:r>
          </a:p>
          <a:p>
            <a:pPr lvl="0">
              <a:spcAft>
                <a:spcPts val="1200"/>
              </a:spcAft>
            </a:pPr>
            <a:r>
              <a:rPr lang="en-GB" sz="1600" dirty="0" smtClean="0"/>
              <a:t>Under the model a derivative can be funded with a mixture of debt and equity for the CVA-DVA adjusted price – so there is no need for an additional Funding Value Adjustment (FVA). </a:t>
            </a:r>
          </a:p>
          <a:p>
            <a:pPr>
              <a:spcAft>
                <a:spcPts val="1200"/>
              </a:spcAft>
            </a:pPr>
            <a:endParaRPr lang="en-GB" sz="1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PD Based Capital Models</a:t>
            </a:r>
            <a:endParaRPr lang="en-GB" sz="4000" dirty="0"/>
          </a:p>
        </p:txBody>
      </p:sp>
      <p:sp>
        <p:nvSpPr>
          <p:cNvPr id="3" name="Content Placeholder 2"/>
          <p:cNvSpPr>
            <a:spLocks noGrp="1"/>
          </p:cNvSpPr>
          <p:nvPr>
            <p:ph idx="1"/>
          </p:nvPr>
        </p:nvSpPr>
        <p:spPr>
          <a:xfrm>
            <a:off x="457200" y="1524000"/>
            <a:ext cx="8229600" cy="4525963"/>
          </a:xfrm>
        </p:spPr>
        <p:txBody>
          <a:bodyPr>
            <a:normAutofit/>
          </a:bodyPr>
          <a:lstStyle/>
          <a:p>
            <a:pPr>
              <a:spcAft>
                <a:spcPts val="1200"/>
              </a:spcAft>
            </a:pPr>
            <a:r>
              <a:rPr lang="en-GB" sz="1600" dirty="0" smtClean="0"/>
              <a:t>Bank capital models are generally based on the bank’s Probability of Default  (</a:t>
            </a:r>
            <a:r>
              <a:rPr lang="en-GB" sz="1600" i="1" dirty="0" smtClean="0"/>
              <a:t>PD</a:t>
            </a:r>
            <a:r>
              <a:rPr lang="en-GB" sz="1600" dirty="0" smtClean="0"/>
              <a:t>).  A bank targets a rating of say AA with a historical 1-year </a:t>
            </a:r>
            <a:r>
              <a:rPr lang="en-GB" sz="1600" i="1" dirty="0" smtClean="0"/>
              <a:t>PD</a:t>
            </a:r>
            <a:r>
              <a:rPr lang="en-GB" sz="1600" dirty="0" smtClean="0"/>
              <a:t> of say 0.05% and the capital is given by the lower 0.05% tail of the loss distribution.  (The Basel II AIRB Credit Capital Model uses a </a:t>
            </a:r>
            <a:r>
              <a:rPr lang="en-GB" sz="1600" i="1" dirty="0" smtClean="0"/>
              <a:t>PD</a:t>
            </a:r>
            <a:r>
              <a:rPr lang="en-GB" sz="1600" dirty="0" smtClean="0"/>
              <a:t> of 0.1%).</a:t>
            </a:r>
          </a:p>
          <a:p>
            <a:pPr>
              <a:buNone/>
            </a:pPr>
            <a:r>
              <a:rPr lang="en-GB" sz="1600" dirty="0" smtClean="0"/>
              <a:t>		</a:t>
            </a:r>
            <a:r>
              <a:rPr lang="en-GB" sz="1600" b="1" u="sng" dirty="0" smtClean="0"/>
              <a:t>Properties</a:t>
            </a:r>
            <a:r>
              <a:rPr lang="en-GB" sz="1600" b="1" dirty="0" smtClean="0"/>
              <a:t> </a:t>
            </a:r>
          </a:p>
          <a:p>
            <a:pPr lvl="2"/>
            <a:r>
              <a:rPr lang="en-GB" sz="1600" dirty="0" smtClean="0"/>
              <a:t>Riskier assets receive higher capital allocations.</a:t>
            </a:r>
          </a:p>
          <a:p>
            <a:pPr lvl="2">
              <a:spcAft>
                <a:spcPts val="1200"/>
              </a:spcAft>
            </a:pPr>
            <a:r>
              <a:rPr lang="en-GB" sz="1600" dirty="0" smtClean="0"/>
              <a:t>Risk-free assets receive </a:t>
            </a:r>
            <a:r>
              <a:rPr lang="en-GB" sz="1600" u="sng" dirty="0" smtClean="0"/>
              <a:t>zero</a:t>
            </a:r>
            <a:r>
              <a:rPr lang="en-GB" sz="1600" dirty="0" smtClean="0"/>
              <a:t> capital allocation.  </a:t>
            </a:r>
          </a:p>
          <a:p>
            <a:pPr>
              <a:spcAft>
                <a:spcPts val="1200"/>
              </a:spcAft>
            </a:pPr>
            <a:r>
              <a:rPr lang="en-GB" sz="1600" dirty="0" smtClean="0"/>
              <a:t>A zero capital allocation means a risk-free asset is funded entirely by debt so its funding cost is the bank’s borrowing cost.  Since this is higher than the risk-free rate, it will </a:t>
            </a:r>
            <a:r>
              <a:rPr lang="en-GB" sz="1600" i="1" dirty="0" smtClean="0"/>
              <a:t>never </a:t>
            </a:r>
            <a:r>
              <a:rPr lang="en-GB" sz="1600" dirty="0" smtClean="0"/>
              <a:t>seem economical to invest in a risk-free asset. More generally, under a </a:t>
            </a:r>
            <a:r>
              <a:rPr lang="en-GB" sz="1600" i="1" dirty="0" smtClean="0"/>
              <a:t>PD</a:t>
            </a:r>
            <a:r>
              <a:rPr lang="en-GB" sz="1600" dirty="0" smtClean="0"/>
              <a:t> based capital model it will </a:t>
            </a:r>
            <a:r>
              <a:rPr lang="en-GB" sz="1600" i="1" dirty="0" smtClean="0"/>
              <a:t>never</a:t>
            </a:r>
            <a:r>
              <a:rPr lang="en-GB" sz="1600" dirty="0" smtClean="0"/>
              <a:t> seem economical for a bank to invest in an asset returning less than its own debt.</a:t>
            </a:r>
          </a:p>
          <a:p>
            <a:pPr>
              <a:spcAft>
                <a:spcPts val="1200"/>
              </a:spcAft>
            </a:pPr>
            <a:r>
              <a:rPr lang="en-GB" sz="1600" dirty="0" smtClean="0"/>
              <a:t>Solution – instead of the </a:t>
            </a:r>
            <a:r>
              <a:rPr lang="en-GB" sz="1600" i="1" dirty="0" smtClean="0"/>
              <a:t>PD</a:t>
            </a:r>
            <a:r>
              <a:rPr lang="en-GB" sz="1600" dirty="0" smtClean="0"/>
              <a:t>, base capital allocations on the Expected Loss (</a:t>
            </a:r>
            <a:r>
              <a:rPr lang="en-GB" sz="1600" i="1" dirty="0" smtClean="0"/>
              <a:t>EL</a:t>
            </a:r>
            <a:r>
              <a:rPr lang="en-GB" sz="1600" dirty="0" smtClean="0"/>
              <a:t>) on the bank’s debt: </a:t>
            </a:r>
            <a:r>
              <a:rPr lang="en-GB" sz="1600" i="1" dirty="0" smtClean="0"/>
              <a:t>EL</a:t>
            </a:r>
            <a:r>
              <a:rPr lang="en-GB" sz="1600" dirty="0" smtClean="0"/>
              <a:t> = </a:t>
            </a:r>
            <a:r>
              <a:rPr lang="en-GB" sz="1600" i="1" dirty="0" smtClean="0"/>
              <a:t>PD</a:t>
            </a:r>
            <a:r>
              <a:rPr lang="en-GB" sz="1600" dirty="0" smtClean="0"/>
              <a:t>×</a:t>
            </a:r>
            <a:r>
              <a:rPr lang="en-GB" sz="1600" i="1" dirty="0" smtClean="0"/>
              <a:t>LGD</a:t>
            </a:r>
            <a:r>
              <a:rPr lang="en-GB" sz="1600" dirty="0" smtClean="0"/>
              <a:t>, where </a:t>
            </a:r>
            <a:r>
              <a:rPr lang="en-GB" sz="1600" i="1" dirty="0" smtClean="0"/>
              <a:t>LGD </a:t>
            </a:r>
            <a:r>
              <a:rPr lang="en-GB" sz="1600" dirty="0" smtClean="0"/>
              <a:t>= Loss Given Default.  This allows for </a:t>
            </a:r>
            <a:r>
              <a:rPr lang="en-GB" sz="1600" u="sng" dirty="0" smtClean="0"/>
              <a:t>negative </a:t>
            </a:r>
            <a:r>
              <a:rPr lang="en-GB" sz="1600" dirty="0" smtClean="0"/>
              <a:t>capital allocations which give more useful asset-level funding costs.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Model</a:t>
            </a:r>
            <a:endParaRPr lang="en-GB" sz="4000" dirty="0"/>
          </a:p>
        </p:txBody>
      </p:sp>
      <p:graphicFrame>
        <p:nvGraphicFramePr>
          <p:cNvPr id="4" name="Content Placeholder 3"/>
          <p:cNvGraphicFramePr>
            <a:graphicFrameLocks noGrp="1"/>
          </p:cNvGraphicFramePr>
          <p:nvPr>
            <p:ph idx="1"/>
          </p:nvPr>
        </p:nvGraphicFramePr>
        <p:xfrm>
          <a:off x="533400" y="1965960"/>
          <a:ext cx="7391400" cy="1005840"/>
        </p:xfrm>
        <a:graphic>
          <a:graphicData uri="http://schemas.openxmlformats.org/drawingml/2006/table">
            <a:tbl>
              <a:tblPr firstRow="1" bandRow="1">
                <a:tableStyleId>{5940675A-B579-460E-94D1-54222C63F5DA}</a:tableStyleId>
              </a:tblPr>
              <a:tblGrid>
                <a:gridCol w="2743200"/>
                <a:gridCol w="4648200"/>
              </a:tblGrid>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  A</a:t>
                      </a:r>
                      <a:r>
                        <a:rPr lang="en-GB" sz="1600" baseline="-25000" dirty="0" smtClean="0"/>
                        <a:t>0</a:t>
                      </a:r>
                      <a:r>
                        <a:rPr lang="en-GB" sz="1600" baseline="0" dirty="0" smtClean="0"/>
                        <a:t>   =    B</a:t>
                      </a:r>
                      <a:r>
                        <a:rPr lang="en-GB" sz="1600" baseline="-25000" dirty="0" smtClean="0"/>
                        <a:t>0</a:t>
                      </a:r>
                      <a:r>
                        <a:rPr lang="en-GB" sz="1600" baseline="0" dirty="0" smtClean="0"/>
                        <a:t>   +     C</a:t>
                      </a:r>
                      <a:r>
                        <a:rPr lang="en-GB" sz="1600" baseline="-25000" dirty="0" smtClean="0"/>
                        <a:t>0</a:t>
                      </a:r>
                      <a:endParaRPr lang="en-GB" sz="1600" dirty="0"/>
                    </a:p>
                  </a:txBody>
                  <a:tcPr/>
                </a:tc>
                <a:tc>
                  <a:txBody>
                    <a:bodyPr/>
                    <a:lstStyle/>
                    <a:p>
                      <a:r>
                        <a:rPr lang="en-GB" sz="1600" b="1" dirty="0" smtClean="0"/>
                        <a:t>A</a:t>
                      </a:r>
                      <a:r>
                        <a:rPr lang="en-GB" sz="1600" dirty="0" smtClean="0"/>
                        <a:t>ssets</a:t>
                      </a:r>
                      <a:r>
                        <a:rPr lang="en-GB" sz="1600" baseline="0" dirty="0" smtClean="0"/>
                        <a:t>  =  Debt(</a:t>
                      </a:r>
                      <a:r>
                        <a:rPr lang="en-GB" sz="1600" b="1" baseline="0" dirty="0" smtClean="0"/>
                        <a:t>B</a:t>
                      </a:r>
                      <a:r>
                        <a:rPr lang="en-GB" sz="1600" baseline="0" dirty="0" smtClean="0"/>
                        <a:t>)  +  </a:t>
                      </a:r>
                      <a:r>
                        <a:rPr lang="en-GB" sz="1600" b="1" baseline="0" dirty="0" smtClean="0"/>
                        <a:t>C</a:t>
                      </a:r>
                      <a:r>
                        <a:rPr lang="en-GB" sz="1600" baseline="0" dirty="0" smtClean="0"/>
                        <a:t>apital            (Initial values)</a:t>
                      </a:r>
                      <a:endParaRPr lang="en-GB" sz="1600" dirty="0"/>
                    </a:p>
                  </a:txBody>
                  <a:tcPr/>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  A</a:t>
                      </a:r>
                      <a:r>
                        <a:rPr lang="en-GB" sz="1600" baseline="-25000" dirty="0" smtClean="0"/>
                        <a:t>S</a:t>
                      </a:r>
                      <a:r>
                        <a:rPr lang="en-GB" sz="1600" baseline="0" dirty="0" smtClean="0"/>
                        <a:t>   =    B</a:t>
                      </a:r>
                      <a:r>
                        <a:rPr lang="en-GB" sz="1600" baseline="-25000" dirty="0" smtClean="0"/>
                        <a:t>N</a:t>
                      </a:r>
                      <a:r>
                        <a:rPr lang="en-GB" sz="1600" baseline="0" dirty="0" smtClean="0"/>
                        <a:t>   +     C</a:t>
                      </a:r>
                      <a:r>
                        <a:rPr lang="en-GB" sz="1600" baseline="-25000" dirty="0" smtClean="0"/>
                        <a:t>S</a:t>
                      </a:r>
                      <a:endParaRPr lang="en-GB" sz="1600" dirty="0" smtClean="0"/>
                    </a:p>
                  </a:txBody>
                  <a:tcPr/>
                </a:tc>
                <a:tc>
                  <a:txBody>
                    <a:bodyPr/>
                    <a:lstStyle/>
                    <a:p>
                      <a:r>
                        <a:rPr lang="en-GB" sz="1600" dirty="0" smtClean="0"/>
                        <a:t>Year-end expected values given </a:t>
                      </a:r>
                      <a:r>
                        <a:rPr lang="en-GB" sz="1600" b="1" dirty="0" smtClean="0"/>
                        <a:t>S</a:t>
                      </a:r>
                      <a:r>
                        <a:rPr lang="en-GB" sz="1600" dirty="0" smtClean="0"/>
                        <a:t>urvival</a:t>
                      </a:r>
                      <a:endParaRPr lang="en-GB" sz="1600" dirty="0"/>
                    </a:p>
                  </a:txBody>
                  <a:tcPr/>
                </a:tc>
              </a:tr>
              <a:tr h="243840">
                <a:tc>
                  <a:txBody>
                    <a:bodyPr/>
                    <a:lstStyle/>
                    <a:p>
                      <a:r>
                        <a:rPr lang="en-GB" sz="1600" dirty="0" smtClean="0"/>
                        <a:t>  A</a:t>
                      </a:r>
                      <a:r>
                        <a:rPr lang="en-GB" sz="1600" baseline="-25000" dirty="0" smtClean="0"/>
                        <a:t>D    </a:t>
                      </a:r>
                      <a:r>
                        <a:rPr lang="en-GB" sz="1600" dirty="0" smtClean="0"/>
                        <a:t>=</a:t>
                      </a:r>
                      <a:r>
                        <a:rPr lang="en-GB" sz="1600" baseline="0" dirty="0" smtClean="0"/>
                        <a:t>    R</a:t>
                      </a:r>
                      <a:r>
                        <a:rPr lang="en-GB" sz="1600" baseline="0" dirty="0" smtClean="0">
                          <a:sym typeface="Symbol"/>
                        </a:rPr>
                        <a:t></a:t>
                      </a:r>
                      <a:r>
                        <a:rPr lang="en-GB" sz="1600" baseline="0" dirty="0" smtClean="0"/>
                        <a:t>B</a:t>
                      </a:r>
                      <a:r>
                        <a:rPr lang="en-GB" sz="1600" baseline="-25000" dirty="0" smtClean="0"/>
                        <a:t>N</a:t>
                      </a:r>
                      <a:endParaRPr lang="en-GB" sz="1600" dirty="0"/>
                    </a:p>
                  </a:txBody>
                  <a:tcPr/>
                </a:tc>
                <a:tc>
                  <a:txBody>
                    <a:bodyPr/>
                    <a:lstStyle/>
                    <a:p>
                      <a:r>
                        <a:rPr lang="en-GB" sz="1600" dirty="0" smtClean="0"/>
                        <a:t>Year-end expected values given </a:t>
                      </a:r>
                      <a:r>
                        <a:rPr lang="en-GB" sz="1600" b="1" dirty="0" smtClean="0"/>
                        <a:t>D</a:t>
                      </a:r>
                      <a:r>
                        <a:rPr lang="en-GB" sz="1600" dirty="0" smtClean="0"/>
                        <a:t>efault</a:t>
                      </a:r>
                      <a:endParaRPr lang="en-GB" sz="1600" dirty="0"/>
                    </a:p>
                  </a:txBody>
                  <a:tcPr/>
                </a:tc>
              </a:tr>
            </a:tbl>
          </a:graphicData>
        </a:graphic>
      </p:graphicFrame>
      <p:sp>
        <p:nvSpPr>
          <p:cNvPr id="5" name="TextBox 4"/>
          <p:cNvSpPr txBox="1"/>
          <p:nvPr/>
        </p:nvSpPr>
        <p:spPr>
          <a:xfrm>
            <a:off x="685800" y="3124200"/>
            <a:ext cx="8001000" cy="830997"/>
          </a:xfrm>
          <a:prstGeom prst="rect">
            <a:avLst/>
          </a:prstGeom>
          <a:noFill/>
        </p:spPr>
        <p:txBody>
          <a:bodyPr wrap="square" rtlCol="0">
            <a:spAutoFit/>
          </a:bodyPr>
          <a:lstStyle/>
          <a:p>
            <a:r>
              <a:rPr lang="en-GB" sz="1600" dirty="0" smtClean="0"/>
              <a:t>All debt is one-year zero-coupon bonds. B</a:t>
            </a:r>
            <a:r>
              <a:rPr lang="en-GB" sz="1600" baseline="-25000" dirty="0" smtClean="0"/>
              <a:t>N </a:t>
            </a:r>
            <a:r>
              <a:rPr lang="en-GB" sz="1600" dirty="0" smtClean="0"/>
              <a:t>denotes the debt notional paid at year-end. In survival the debt value is the notional B</a:t>
            </a:r>
            <a:r>
              <a:rPr lang="en-GB" sz="1600" baseline="-25000" dirty="0" smtClean="0"/>
              <a:t>N</a:t>
            </a:r>
            <a:r>
              <a:rPr lang="en-GB" sz="1600" dirty="0" smtClean="0"/>
              <a:t>, in default the debt value is the notional times the recovery rate R and the capital value is zero – shareholders get nothing.</a:t>
            </a:r>
          </a:p>
        </p:txBody>
      </p:sp>
      <p:sp>
        <p:nvSpPr>
          <p:cNvPr id="6" name="TextBox 5"/>
          <p:cNvSpPr txBox="1"/>
          <p:nvPr/>
        </p:nvSpPr>
        <p:spPr>
          <a:xfrm>
            <a:off x="609600" y="1490246"/>
            <a:ext cx="8001000" cy="338554"/>
          </a:xfrm>
          <a:prstGeom prst="rect">
            <a:avLst/>
          </a:prstGeom>
          <a:noFill/>
        </p:spPr>
        <p:txBody>
          <a:bodyPr wrap="square" rtlCol="0">
            <a:spAutoFit/>
          </a:bodyPr>
          <a:lstStyle/>
          <a:p>
            <a:r>
              <a:rPr lang="en-GB" sz="1600" dirty="0" smtClean="0"/>
              <a:t>Consider a one-period, one-year model of a bank balance sheet given by the equations:</a:t>
            </a:r>
            <a:endParaRPr lang="en-GB" dirty="0"/>
          </a:p>
        </p:txBody>
      </p:sp>
      <p:grpSp>
        <p:nvGrpSpPr>
          <p:cNvPr id="26" name="Group 25"/>
          <p:cNvGrpSpPr/>
          <p:nvPr/>
        </p:nvGrpSpPr>
        <p:grpSpPr>
          <a:xfrm>
            <a:off x="769668" y="4343400"/>
            <a:ext cx="7688532" cy="1371600"/>
            <a:chOff x="685800" y="3981450"/>
            <a:chExt cx="7688532" cy="1962150"/>
          </a:xfrm>
        </p:grpSpPr>
        <p:sp>
          <p:nvSpPr>
            <p:cNvPr id="17" name="Text Box 2"/>
            <p:cNvSpPr txBox="1">
              <a:spLocks noChangeArrowheads="1"/>
            </p:cNvSpPr>
            <p:nvPr/>
          </p:nvSpPr>
          <p:spPr bwMode="auto">
            <a:xfrm>
              <a:off x="3635235" y="3981450"/>
              <a:ext cx="852897" cy="196215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A</a:t>
              </a:r>
              <a:r>
                <a:rPr kumimoji="0" lang="en-GB" sz="1600" b="0" i="0" u="none" strike="noStrike" cap="none" normalizeH="0" baseline="-25000" dirty="0" smtClean="0">
                  <a:ln>
                    <a:noFill/>
                  </a:ln>
                  <a:solidFill>
                    <a:schemeClr val="tx1"/>
                  </a:solidFill>
                  <a:effectLst/>
                  <a:latin typeface="Calibri" pitchFamily="34" charset="0"/>
                </a:rPr>
                <a:t>S</a:t>
              </a:r>
            </a:p>
          </p:txBody>
        </p:sp>
        <p:sp>
          <p:nvSpPr>
            <p:cNvPr id="18" name="Text Box 3"/>
            <p:cNvSpPr txBox="1">
              <a:spLocks noChangeArrowheads="1"/>
            </p:cNvSpPr>
            <p:nvPr/>
          </p:nvSpPr>
          <p:spPr bwMode="auto">
            <a:xfrm>
              <a:off x="4716733" y="4928203"/>
              <a:ext cx="845868" cy="1012539"/>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B</a:t>
              </a:r>
              <a:r>
                <a:rPr kumimoji="0" lang="en-GB" sz="1600" b="0" i="0" u="none" strike="noStrike" cap="none" normalizeH="0" baseline="-25000" dirty="0" smtClean="0">
                  <a:ln>
                    <a:noFill/>
                  </a:ln>
                  <a:solidFill>
                    <a:schemeClr val="tx1"/>
                  </a:solidFill>
                  <a:effectLst/>
                  <a:latin typeface="Calibri" pitchFamily="34" charset="0"/>
                </a:rPr>
                <a:t>N</a:t>
              </a:r>
            </a:p>
          </p:txBody>
        </p:sp>
        <p:sp>
          <p:nvSpPr>
            <p:cNvPr id="19" name="Text Box 4"/>
            <p:cNvSpPr txBox="1">
              <a:spLocks noChangeArrowheads="1"/>
            </p:cNvSpPr>
            <p:nvPr/>
          </p:nvSpPr>
          <p:spPr bwMode="auto">
            <a:xfrm>
              <a:off x="4716733" y="3981450"/>
              <a:ext cx="845868" cy="949611"/>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C</a:t>
              </a:r>
              <a:r>
                <a:rPr kumimoji="0" lang="en-GB" sz="1600" b="0" i="0" u="none" strike="noStrike" cap="none" normalizeH="0" baseline="-25000" dirty="0" smtClean="0">
                  <a:ln>
                    <a:noFill/>
                  </a:ln>
                  <a:solidFill>
                    <a:schemeClr val="tx1"/>
                  </a:solidFill>
                  <a:effectLst/>
                  <a:latin typeface="Calibri" pitchFamily="34" charset="0"/>
                </a:rPr>
                <a:t>S</a:t>
              </a:r>
            </a:p>
          </p:txBody>
        </p:sp>
        <p:sp>
          <p:nvSpPr>
            <p:cNvPr id="20" name="Text Box 5"/>
            <p:cNvSpPr txBox="1">
              <a:spLocks noChangeArrowheads="1"/>
            </p:cNvSpPr>
            <p:nvPr/>
          </p:nvSpPr>
          <p:spPr bwMode="auto">
            <a:xfrm>
              <a:off x="1744932" y="4330404"/>
              <a:ext cx="827763" cy="789436"/>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C</a:t>
              </a:r>
              <a:r>
                <a:rPr kumimoji="0" lang="en-GB" sz="1600" b="0" i="0" u="none" strike="noStrike" cap="none" normalizeH="0" baseline="-25000" dirty="0" smtClean="0">
                  <a:ln>
                    <a:noFill/>
                  </a:ln>
                  <a:solidFill>
                    <a:schemeClr val="tx1"/>
                  </a:solidFill>
                  <a:effectLst/>
                  <a:latin typeface="Times New Roman" pitchFamily="18" charset="0"/>
                </a:rPr>
                <a:t>0</a:t>
              </a:r>
            </a:p>
          </p:txBody>
        </p:sp>
        <p:sp>
          <p:nvSpPr>
            <p:cNvPr id="21" name="Text Box 6"/>
            <p:cNvSpPr txBox="1">
              <a:spLocks noChangeArrowheads="1"/>
            </p:cNvSpPr>
            <p:nvPr/>
          </p:nvSpPr>
          <p:spPr bwMode="auto">
            <a:xfrm>
              <a:off x="685800" y="4330404"/>
              <a:ext cx="830532" cy="1610336"/>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A</a:t>
              </a:r>
              <a:r>
                <a:rPr kumimoji="0" lang="en-GB" sz="1600" b="0" i="0" u="none" strike="noStrike" cap="none" normalizeH="0" baseline="-25000" dirty="0" smtClean="0">
                  <a:ln>
                    <a:noFill/>
                  </a:ln>
                  <a:solidFill>
                    <a:schemeClr val="tx1"/>
                  </a:solidFill>
                  <a:effectLst/>
                  <a:latin typeface="Times New Roman" pitchFamily="18" charset="0"/>
                </a:rPr>
                <a:t>0</a:t>
              </a:r>
            </a:p>
          </p:txBody>
        </p:sp>
        <p:sp>
          <p:nvSpPr>
            <p:cNvPr id="22" name="Text Box 7"/>
            <p:cNvSpPr txBox="1">
              <a:spLocks noChangeArrowheads="1"/>
            </p:cNvSpPr>
            <p:nvPr/>
          </p:nvSpPr>
          <p:spPr bwMode="auto">
            <a:xfrm>
              <a:off x="1740538" y="5116981"/>
              <a:ext cx="832157" cy="82376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B</a:t>
              </a:r>
              <a:r>
                <a:rPr kumimoji="0" lang="en-GB" sz="1600" b="0" i="0" u="none" strike="noStrike" cap="none" normalizeH="0" baseline="-25000" dirty="0" smtClean="0">
                  <a:ln>
                    <a:noFill/>
                  </a:ln>
                  <a:solidFill>
                    <a:schemeClr val="tx1"/>
                  </a:solidFill>
                  <a:effectLst/>
                  <a:latin typeface="Times New Roman" pitchFamily="18" charset="0"/>
                </a:rPr>
                <a:t>0</a:t>
              </a:r>
            </a:p>
          </p:txBody>
        </p:sp>
        <p:sp>
          <p:nvSpPr>
            <p:cNvPr id="23" name="Text Box 8"/>
            <p:cNvSpPr txBox="1">
              <a:spLocks noChangeArrowheads="1"/>
            </p:cNvSpPr>
            <p:nvPr/>
          </p:nvSpPr>
          <p:spPr bwMode="auto">
            <a:xfrm>
              <a:off x="6553200" y="5211369"/>
              <a:ext cx="827097" cy="726510"/>
            </a:xfrm>
            <a:prstGeom prst="rect">
              <a:avLst/>
            </a:prstGeom>
            <a:solidFill>
              <a:srgbClr val="FFFFFF"/>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A</a:t>
              </a:r>
              <a:r>
                <a:rPr kumimoji="0" lang="en-GB" sz="1600" b="0" i="0" u="none" strike="noStrike" cap="none" normalizeH="0" baseline="-25000" dirty="0" smtClean="0">
                  <a:ln>
                    <a:noFill/>
                  </a:ln>
                  <a:solidFill>
                    <a:schemeClr val="tx1"/>
                  </a:solidFill>
                  <a:effectLst/>
                  <a:latin typeface="Calibri" pitchFamily="34" charset="0"/>
                </a:rPr>
                <a:t>D</a:t>
              </a:r>
              <a:endParaRPr kumimoji="0" lang="en-GB" sz="1600" b="0" i="0" u="none" strike="noStrike" cap="none" normalizeH="0" baseline="-25000" dirty="0" smtClean="0">
                <a:ln>
                  <a:noFill/>
                </a:ln>
                <a:solidFill>
                  <a:schemeClr val="tx1"/>
                </a:solidFill>
                <a:effectLst/>
                <a:latin typeface="Times New Roman" pitchFamily="18" charset="0"/>
              </a:endParaRPr>
            </a:p>
          </p:txBody>
        </p:sp>
        <p:sp>
          <p:nvSpPr>
            <p:cNvPr id="24" name="Text Box 9"/>
            <p:cNvSpPr txBox="1">
              <a:spLocks noChangeArrowheads="1"/>
            </p:cNvSpPr>
            <p:nvPr/>
          </p:nvSpPr>
          <p:spPr bwMode="auto">
            <a:xfrm>
              <a:off x="7557351" y="5211369"/>
              <a:ext cx="816981" cy="729372"/>
            </a:xfrm>
            <a:prstGeom prst="rect">
              <a:avLst/>
            </a:prstGeom>
            <a:solidFill>
              <a:srgbClr val="FFFFFF"/>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R</a:t>
              </a:r>
              <a:r>
                <a:rPr kumimoji="0" lang="en-GB" sz="1600" b="0" i="0" u="none" strike="noStrike" cap="none" normalizeH="0" baseline="0" dirty="0" smtClean="0">
                  <a:ln>
                    <a:noFill/>
                  </a:ln>
                  <a:solidFill>
                    <a:schemeClr val="tx1"/>
                  </a:solidFill>
                  <a:effectLst/>
                  <a:latin typeface="Times New Roman" pitchFamily="18" charset="0"/>
                  <a:sym typeface="Symbol" pitchFamily="18" charset="2"/>
                </a:rPr>
                <a:t></a:t>
              </a:r>
              <a:r>
                <a:rPr kumimoji="0" lang="en-GB" sz="1600" b="0" i="0" u="none" strike="noStrike" cap="none" normalizeH="0" baseline="0" dirty="0" smtClean="0">
                  <a:ln>
                    <a:noFill/>
                  </a:ln>
                  <a:solidFill>
                    <a:schemeClr val="tx1"/>
                  </a:solidFill>
                  <a:effectLst/>
                  <a:latin typeface="Calibri" pitchFamily="34" charset="0"/>
                </a:rPr>
                <a:t>B</a:t>
              </a:r>
              <a:r>
                <a:rPr kumimoji="0" lang="en-GB" sz="1600" b="0" i="0" u="none" strike="noStrike" cap="none" normalizeH="0" baseline="-25000" dirty="0" smtClean="0">
                  <a:ln>
                    <a:noFill/>
                  </a:ln>
                  <a:solidFill>
                    <a:schemeClr val="tx1"/>
                  </a:solidFill>
                  <a:effectLst/>
                  <a:latin typeface="Calibri" pitchFamily="34" charset="0"/>
                </a:rPr>
                <a:t>N</a:t>
              </a:r>
              <a:endParaRPr kumimoji="0" lang="en-GB" sz="1600" b="0" i="0" u="none" strike="noStrike" cap="none" normalizeH="0" baseline="-25000" dirty="0" smtClean="0">
                <a:ln>
                  <a:noFill/>
                </a:ln>
                <a:solidFill>
                  <a:schemeClr val="tx1"/>
                </a:solidFill>
                <a:effectLst/>
                <a:latin typeface="Times New Roman" pitchFamily="18" charset="0"/>
              </a:endParaRPr>
            </a:p>
          </p:txBody>
        </p:sp>
      </p:grpSp>
      <p:sp>
        <p:nvSpPr>
          <p:cNvPr id="28" name="Text Box 10"/>
          <p:cNvSpPr txBox="1">
            <a:spLocks noChangeArrowheads="1"/>
          </p:cNvSpPr>
          <p:nvPr/>
        </p:nvSpPr>
        <p:spPr bwMode="auto">
          <a:xfrm>
            <a:off x="457200" y="5867400"/>
            <a:ext cx="8229600" cy="533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1" fontAlgn="base">
              <a:spcBef>
                <a:spcPct val="0"/>
              </a:spcBef>
              <a:spcAft>
                <a:spcPct val="0"/>
              </a:spcAft>
            </a:pPr>
            <a:r>
              <a:rPr lang="en-GB" sz="1300" i="1" dirty="0" smtClean="0">
                <a:latin typeface="Calibri" pitchFamily="34" charset="0"/>
              </a:rPr>
              <a:t>  </a:t>
            </a:r>
            <a:r>
              <a:rPr lang="en-GB" sz="1300" i="1" u="sng" dirty="0" smtClean="0">
                <a:latin typeface="Calibri" pitchFamily="34" charset="0"/>
              </a:rPr>
              <a:t>Assets                Funding</a:t>
            </a:r>
            <a:r>
              <a:rPr lang="en-GB" sz="1300" i="1" dirty="0" smtClean="0">
                <a:latin typeface="Calibri" pitchFamily="34" charset="0"/>
              </a:rPr>
              <a:t>	                    </a:t>
            </a:r>
            <a:r>
              <a:rPr lang="en-GB" sz="1300" i="1" u="sng" dirty="0" smtClean="0">
                <a:latin typeface="Calibri" pitchFamily="34" charset="0"/>
              </a:rPr>
              <a:t>Assets                Funding </a:t>
            </a:r>
            <a:r>
              <a:rPr lang="en-GB" sz="1300" i="1" dirty="0" smtClean="0">
                <a:latin typeface="Calibri" pitchFamily="34" charset="0"/>
              </a:rPr>
              <a:t>	                         </a:t>
            </a:r>
            <a:r>
              <a:rPr lang="en-GB" sz="1300" i="1" u="sng" dirty="0" smtClean="0">
                <a:latin typeface="Calibri" pitchFamily="34" charset="0"/>
              </a:rPr>
              <a:t>Assets               Funding</a:t>
            </a:r>
            <a:endParaRPr kumimoji="0" lang="en-GB" sz="1300" b="0" i="1" u="sng" strike="noStrike" cap="none" normalizeH="0" baseline="0" dirty="0" smtClean="0">
              <a:ln>
                <a:noFill/>
              </a:ln>
              <a:solidFill>
                <a:schemeClr val="tx1"/>
              </a:solidFill>
              <a:effectLst/>
              <a:latin typeface="Calibri" pitchFamily="34" charset="0"/>
            </a:endParaRPr>
          </a:p>
          <a:p>
            <a:pPr lvl="1" fontAlgn="base">
              <a:spcBef>
                <a:spcPct val="0"/>
              </a:spcBef>
              <a:spcAft>
                <a:spcPct val="0"/>
              </a:spcAft>
            </a:pPr>
            <a:r>
              <a:rPr lang="en-GB" sz="1300" dirty="0" smtClean="0">
                <a:latin typeface="Calibri" pitchFamily="34" charset="0"/>
              </a:rPr>
              <a:t>           Initial Values                          	                      Survival Expectations       	                          Default Expectations</a:t>
            </a:r>
          </a:p>
        </p:txBody>
      </p:sp>
      <p:sp>
        <p:nvSpPr>
          <p:cNvPr id="16" name="Slide Number Placeholder 15"/>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Content Placeholder 2"/>
          <p:cNvSpPr>
            <a:spLocks noGrp="1"/>
          </p:cNvSpPr>
          <p:nvPr>
            <p:ph idx="1"/>
          </p:nvPr>
        </p:nvSpPr>
        <p:spPr>
          <a:xfrm>
            <a:off x="457200" y="1447800"/>
            <a:ext cx="8229600" cy="1524000"/>
          </a:xfrm>
        </p:spPr>
        <p:txBody>
          <a:bodyPr>
            <a:normAutofit/>
          </a:bodyPr>
          <a:lstStyle/>
          <a:p>
            <a:pPr marL="0" indent="0">
              <a:buNone/>
            </a:pPr>
            <a:r>
              <a:rPr lang="en-GB" sz="1600" dirty="0" smtClean="0"/>
              <a:t>For each asset A</a:t>
            </a:r>
            <a:r>
              <a:rPr lang="en-GB" sz="1600" baseline="-25000" dirty="0" smtClean="0"/>
              <a:t>i  </a:t>
            </a:r>
            <a:r>
              <a:rPr lang="en-GB" sz="1600" dirty="0" smtClean="0"/>
              <a:t>in the bank’s portfolio, define attributions of debt B</a:t>
            </a:r>
            <a:r>
              <a:rPr lang="en-GB" sz="1600" baseline="-25000" dirty="0" smtClean="0"/>
              <a:t>i  </a:t>
            </a:r>
            <a:r>
              <a:rPr lang="en-GB" sz="1600" dirty="0" smtClean="0"/>
              <a:t>and capital C</a:t>
            </a:r>
            <a:r>
              <a:rPr lang="en-GB" sz="1600" baseline="-25000" dirty="0" smtClean="0"/>
              <a:t>i  </a:t>
            </a:r>
            <a:r>
              <a:rPr lang="en-GB" sz="1600" dirty="0" smtClean="0"/>
              <a:t>so that the expected total funding attribution B</a:t>
            </a:r>
            <a:r>
              <a:rPr lang="en-GB" sz="1600" baseline="-25000" dirty="0" smtClean="0"/>
              <a:t>i </a:t>
            </a:r>
            <a:r>
              <a:rPr lang="en-GB" sz="1600" dirty="0" smtClean="0"/>
              <a:t>+ C</a:t>
            </a:r>
            <a:r>
              <a:rPr lang="en-GB" sz="1600" baseline="-25000" dirty="0" smtClean="0"/>
              <a:t>i</a:t>
            </a:r>
            <a:r>
              <a:rPr lang="en-GB" sz="1600" dirty="0" smtClean="0"/>
              <a:t> equals the expected asset value in survival and default. These attributions mean (roughly) that an asset and its funding attribution could be </a:t>
            </a:r>
            <a:r>
              <a:rPr lang="en-GB" sz="1600" i="1" u="sng" dirty="0" smtClean="0"/>
              <a:t>added or removed from the portfolio without affecting the EL</a:t>
            </a:r>
            <a:r>
              <a:rPr lang="en-GB" sz="1600" dirty="0" smtClean="0"/>
              <a:t>.   A two asset portfolio is shown below.</a:t>
            </a:r>
            <a:endParaRPr lang="en-GB" sz="1600" dirty="0">
              <a:solidFill>
                <a:schemeClr val="tx2">
                  <a:lumMod val="60000"/>
                  <a:lumOff val="40000"/>
                </a:schemeClr>
              </a:solidFill>
            </a:endParaRPr>
          </a:p>
        </p:txBody>
      </p:sp>
      <p:sp>
        <p:nvSpPr>
          <p:cNvPr id="41" name="Title 1"/>
          <p:cNvSpPr>
            <a:spLocks noGrp="1"/>
          </p:cNvSpPr>
          <p:nvPr>
            <p:ph type="title"/>
          </p:nvPr>
        </p:nvSpPr>
        <p:spPr>
          <a:xfrm>
            <a:off x="457200" y="274638"/>
            <a:ext cx="8229600" cy="1143000"/>
          </a:xfrm>
        </p:spPr>
        <p:txBody>
          <a:bodyPr/>
          <a:lstStyle/>
          <a:p>
            <a:r>
              <a:rPr lang="en-GB" i="1" dirty="0" smtClean="0"/>
              <a:t>EL</a:t>
            </a:r>
            <a:r>
              <a:rPr lang="en-GB" dirty="0" smtClean="0"/>
              <a:t> Capital Attributions</a:t>
            </a:r>
            <a:endParaRPr lang="en-GB" dirty="0"/>
          </a:p>
        </p:txBody>
      </p:sp>
      <p:sp>
        <p:nvSpPr>
          <p:cNvPr id="22" name="Text Box 8"/>
          <p:cNvSpPr txBox="1">
            <a:spLocks noChangeArrowheads="1"/>
          </p:cNvSpPr>
          <p:nvPr/>
        </p:nvSpPr>
        <p:spPr bwMode="auto">
          <a:xfrm>
            <a:off x="6629400" y="4495800"/>
            <a:ext cx="858596" cy="3048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A</a:t>
            </a:r>
            <a:r>
              <a:rPr lang="en-GB" sz="1600" baseline="-25000" dirty="0" smtClean="0">
                <a:solidFill>
                  <a:schemeClr val="tx1"/>
                </a:solidFill>
                <a:latin typeface="Calibri" pitchFamily="34" charset="0"/>
              </a:rPr>
              <a:t>x</a:t>
            </a:r>
            <a:r>
              <a:rPr kumimoji="0" lang="en-GB" sz="1600" b="0" i="0" u="none" strike="noStrike" cap="none" normalizeH="0" baseline="-25000" dirty="0" smtClean="0">
                <a:ln>
                  <a:noFill/>
                </a:ln>
                <a:solidFill>
                  <a:schemeClr val="tx1"/>
                </a:solidFill>
                <a:effectLst/>
                <a:latin typeface="Calibri" pitchFamily="34" charset="0"/>
              </a:rPr>
              <a:t>D</a:t>
            </a:r>
            <a:endParaRPr kumimoji="0" lang="en-US" sz="1600" b="0" i="0" u="none" strike="noStrike" cap="none" normalizeH="0" baseline="0" dirty="0" smtClean="0">
              <a:ln>
                <a:noFill/>
              </a:ln>
              <a:solidFill>
                <a:schemeClr val="tx1"/>
              </a:solidFill>
              <a:effectLst/>
              <a:latin typeface="Arial" pitchFamily="34" charset="0"/>
            </a:endParaRPr>
          </a:p>
        </p:txBody>
      </p:sp>
      <p:sp>
        <p:nvSpPr>
          <p:cNvPr id="23" name="Text Box 9"/>
          <p:cNvSpPr txBox="1">
            <a:spLocks noChangeArrowheads="1"/>
          </p:cNvSpPr>
          <p:nvPr/>
        </p:nvSpPr>
        <p:spPr bwMode="auto">
          <a:xfrm>
            <a:off x="7696200" y="4489509"/>
            <a:ext cx="838200" cy="3048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0" tIns="0" rIns="0" bIns="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R</a:t>
            </a:r>
            <a:r>
              <a:rPr kumimoji="0" lang="en-GB" sz="1600" b="0" i="0" u="none" strike="noStrike" cap="none" normalizeH="0" baseline="0" dirty="0" smtClean="0">
                <a:ln>
                  <a:noFill/>
                </a:ln>
                <a:solidFill>
                  <a:schemeClr val="tx1"/>
                </a:solidFill>
                <a:effectLst/>
                <a:latin typeface="Times New Roman" pitchFamily="18" charset="0"/>
                <a:sym typeface="Symbol" pitchFamily="18" charset="2"/>
              </a:rPr>
              <a:t></a:t>
            </a:r>
            <a:r>
              <a:rPr kumimoji="0" lang="en-GB" sz="1600" b="0" i="0" u="none" strike="noStrike" cap="none" normalizeH="0" baseline="0" dirty="0" smtClean="0">
                <a:ln>
                  <a:noFill/>
                </a:ln>
                <a:solidFill>
                  <a:schemeClr val="tx1"/>
                </a:solidFill>
                <a:effectLst/>
                <a:latin typeface="Calibri" pitchFamily="34" charset="0"/>
              </a:rPr>
              <a:t>B</a:t>
            </a:r>
            <a:r>
              <a:rPr lang="en-GB" sz="1600" baseline="-25000" dirty="0" smtClean="0">
                <a:solidFill>
                  <a:schemeClr val="tx1"/>
                </a:solidFill>
                <a:latin typeface="Calibri" pitchFamily="34" charset="0"/>
              </a:rPr>
              <a:t>x</a:t>
            </a:r>
            <a:r>
              <a:rPr kumimoji="0" lang="en-GB" sz="1600" b="0" i="0" u="none" strike="noStrike" cap="none" normalizeH="0" baseline="-25000" dirty="0" smtClean="0">
                <a:ln>
                  <a:noFill/>
                </a:ln>
                <a:solidFill>
                  <a:schemeClr val="tx1"/>
                </a:solidFill>
                <a:effectLst/>
                <a:latin typeface="Calibri" pitchFamily="34" charset="0"/>
              </a:rPr>
              <a:t>N</a:t>
            </a:r>
            <a:endParaRPr kumimoji="0" lang="en-US" sz="1600" b="0" i="0" u="none" strike="noStrike" cap="none" normalizeH="0" baseline="0" dirty="0" smtClean="0">
              <a:ln>
                <a:noFill/>
              </a:ln>
              <a:solidFill>
                <a:schemeClr val="tx1"/>
              </a:solidFill>
              <a:effectLst/>
              <a:latin typeface="Arial" pitchFamily="34" charset="0"/>
            </a:endParaRPr>
          </a:p>
        </p:txBody>
      </p:sp>
      <p:sp>
        <p:nvSpPr>
          <p:cNvPr id="24" name="Text Box 10"/>
          <p:cNvSpPr txBox="1">
            <a:spLocks noChangeArrowheads="1"/>
          </p:cNvSpPr>
          <p:nvPr/>
        </p:nvSpPr>
        <p:spPr bwMode="auto">
          <a:xfrm>
            <a:off x="6629400" y="4794309"/>
            <a:ext cx="858596" cy="38729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A</a:t>
            </a:r>
            <a:r>
              <a:rPr lang="en-GB" sz="1600" baseline="-25000" dirty="0" smtClean="0">
                <a:solidFill>
                  <a:schemeClr val="tx1"/>
                </a:solidFill>
                <a:latin typeface="Calibri" pitchFamily="34" charset="0"/>
              </a:rPr>
              <a:t>y</a:t>
            </a:r>
            <a:r>
              <a:rPr kumimoji="0" lang="en-GB" sz="1600" b="0" i="0" u="none" strike="noStrike" cap="none" normalizeH="0" baseline="-25000" dirty="0" smtClean="0">
                <a:ln>
                  <a:noFill/>
                </a:ln>
                <a:solidFill>
                  <a:schemeClr val="tx1"/>
                </a:solidFill>
                <a:effectLst/>
                <a:latin typeface="Calibri" pitchFamily="34" charset="0"/>
              </a:rPr>
              <a:t>D</a:t>
            </a:r>
            <a:endParaRPr kumimoji="0" lang="en-US" sz="1600" b="0" i="0" u="none" strike="noStrike" cap="none" normalizeH="0" baseline="0" dirty="0" smtClean="0">
              <a:ln>
                <a:noFill/>
              </a:ln>
              <a:solidFill>
                <a:schemeClr val="tx1"/>
              </a:solidFill>
              <a:effectLst/>
              <a:latin typeface="Arial" pitchFamily="34" charset="0"/>
            </a:endParaRPr>
          </a:p>
        </p:txBody>
      </p:sp>
      <p:sp>
        <p:nvSpPr>
          <p:cNvPr id="25" name="Text Box 11"/>
          <p:cNvSpPr txBox="1">
            <a:spLocks noChangeArrowheads="1"/>
          </p:cNvSpPr>
          <p:nvPr/>
        </p:nvSpPr>
        <p:spPr bwMode="auto">
          <a:xfrm>
            <a:off x="7696200" y="4794309"/>
            <a:ext cx="838200" cy="38729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R</a:t>
            </a:r>
            <a:r>
              <a:rPr kumimoji="0" lang="en-GB" sz="1600" b="0" i="0" u="none" strike="noStrike" cap="none" normalizeH="0" baseline="0" dirty="0" smtClean="0">
                <a:ln>
                  <a:noFill/>
                </a:ln>
                <a:solidFill>
                  <a:schemeClr val="tx1"/>
                </a:solidFill>
                <a:effectLst/>
                <a:latin typeface="Times New Roman" pitchFamily="18" charset="0"/>
                <a:sym typeface="Symbol" pitchFamily="18" charset="2"/>
              </a:rPr>
              <a:t></a:t>
            </a:r>
            <a:r>
              <a:rPr kumimoji="0" lang="en-GB" sz="1600" b="0" i="0" u="none" strike="noStrike" cap="none" normalizeH="0" baseline="0" dirty="0" smtClean="0">
                <a:ln>
                  <a:noFill/>
                </a:ln>
                <a:solidFill>
                  <a:schemeClr val="tx1"/>
                </a:solidFill>
                <a:effectLst/>
                <a:latin typeface="Calibri" pitchFamily="34" charset="0"/>
              </a:rPr>
              <a:t>B</a:t>
            </a:r>
            <a:r>
              <a:rPr lang="en-GB" sz="1600" baseline="-25000" dirty="0" smtClean="0">
                <a:solidFill>
                  <a:schemeClr val="tx1"/>
                </a:solidFill>
                <a:latin typeface="Calibri" pitchFamily="34" charset="0"/>
              </a:rPr>
              <a:t>y</a:t>
            </a:r>
            <a:r>
              <a:rPr kumimoji="0" lang="en-GB" sz="1600" b="0" i="0" u="none" strike="noStrike" cap="none" normalizeH="0" baseline="-25000" dirty="0" smtClean="0">
                <a:ln>
                  <a:noFill/>
                </a:ln>
                <a:solidFill>
                  <a:schemeClr val="tx1"/>
                </a:solidFill>
                <a:effectLst/>
                <a:latin typeface="Calibri" pitchFamily="34" charset="0"/>
              </a:rPr>
              <a:t>N</a:t>
            </a:r>
            <a:endParaRPr kumimoji="0" lang="en-US" sz="1600" b="0" i="0" u="none" strike="noStrike" cap="none" normalizeH="0" baseline="0" dirty="0" smtClean="0">
              <a:ln>
                <a:noFill/>
              </a:ln>
              <a:solidFill>
                <a:schemeClr val="tx1"/>
              </a:solidFill>
              <a:effectLst/>
              <a:latin typeface="Arial" pitchFamily="34" charset="0"/>
            </a:endParaRPr>
          </a:p>
        </p:txBody>
      </p:sp>
      <p:sp>
        <p:nvSpPr>
          <p:cNvPr id="26" name="Text Box 22"/>
          <p:cNvSpPr txBox="1">
            <a:spLocks noChangeArrowheads="1"/>
          </p:cNvSpPr>
          <p:nvPr/>
        </p:nvSpPr>
        <p:spPr bwMode="auto">
          <a:xfrm>
            <a:off x="3705226" y="3432478"/>
            <a:ext cx="880630" cy="8382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A</a:t>
            </a:r>
            <a:r>
              <a:rPr lang="en-GB" sz="1600" baseline="-25000" dirty="0" smtClean="0">
                <a:solidFill>
                  <a:schemeClr val="tx1"/>
                </a:solidFill>
                <a:latin typeface="Calibri" pitchFamily="34" charset="0"/>
              </a:rPr>
              <a:t>x</a:t>
            </a:r>
            <a:r>
              <a:rPr kumimoji="0" lang="en-GB" sz="1600" b="0" i="0" u="none" strike="noStrike" cap="none" normalizeH="0" baseline="-25000" dirty="0" smtClean="0">
                <a:ln>
                  <a:noFill/>
                </a:ln>
                <a:solidFill>
                  <a:schemeClr val="tx1"/>
                </a:solidFill>
                <a:effectLst/>
                <a:latin typeface="Calibri" pitchFamily="34" charset="0"/>
              </a:rPr>
              <a:t>S</a:t>
            </a:r>
            <a:endParaRPr kumimoji="0" lang="en-US" sz="1600" b="0" i="0" u="none" strike="noStrike" cap="none" normalizeH="0" baseline="0" dirty="0" smtClean="0">
              <a:ln>
                <a:noFill/>
              </a:ln>
              <a:solidFill>
                <a:schemeClr val="tx1"/>
              </a:solidFill>
              <a:effectLst/>
              <a:latin typeface="Arial" pitchFamily="34" charset="0"/>
            </a:endParaRPr>
          </a:p>
        </p:txBody>
      </p:sp>
      <p:sp>
        <p:nvSpPr>
          <p:cNvPr id="27" name="Text Box 23"/>
          <p:cNvSpPr txBox="1">
            <a:spLocks noChangeArrowheads="1"/>
          </p:cNvSpPr>
          <p:nvPr/>
        </p:nvSpPr>
        <p:spPr bwMode="auto">
          <a:xfrm>
            <a:off x="4812723" y="3886200"/>
            <a:ext cx="902277" cy="384478"/>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B</a:t>
            </a:r>
            <a:r>
              <a:rPr lang="en-GB" sz="1600" baseline="-25000" dirty="0" smtClean="0">
                <a:solidFill>
                  <a:schemeClr val="tx1"/>
                </a:solidFill>
                <a:latin typeface="Calibri" pitchFamily="34" charset="0"/>
              </a:rPr>
              <a:t>x</a:t>
            </a:r>
            <a:r>
              <a:rPr kumimoji="0" lang="en-GB" sz="1600" b="0" i="0" u="none" strike="noStrike" cap="none" normalizeH="0" baseline="-25000" dirty="0" smtClean="0">
                <a:ln>
                  <a:noFill/>
                </a:ln>
                <a:solidFill>
                  <a:schemeClr val="tx1"/>
                </a:solidFill>
                <a:effectLst/>
                <a:latin typeface="Calibri" pitchFamily="34" charset="0"/>
              </a:rPr>
              <a:t>N</a:t>
            </a:r>
            <a:endParaRPr kumimoji="0" lang="en-US" sz="1600" b="0" i="0" u="none" strike="noStrike" cap="none" normalizeH="0" baseline="0" dirty="0" smtClean="0">
              <a:ln>
                <a:noFill/>
              </a:ln>
              <a:solidFill>
                <a:schemeClr val="tx1"/>
              </a:solidFill>
              <a:effectLst/>
              <a:latin typeface="Arial" pitchFamily="34" charset="0"/>
            </a:endParaRPr>
          </a:p>
        </p:txBody>
      </p:sp>
      <p:sp>
        <p:nvSpPr>
          <p:cNvPr id="28" name="Text Box 24"/>
          <p:cNvSpPr txBox="1">
            <a:spLocks noChangeArrowheads="1"/>
          </p:cNvSpPr>
          <p:nvPr/>
        </p:nvSpPr>
        <p:spPr bwMode="auto">
          <a:xfrm>
            <a:off x="3705227" y="4270678"/>
            <a:ext cx="880630" cy="91092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A</a:t>
            </a:r>
            <a:r>
              <a:rPr lang="en-GB" sz="1600" baseline="-25000" dirty="0" smtClean="0">
                <a:solidFill>
                  <a:schemeClr val="tx1"/>
                </a:solidFill>
                <a:latin typeface="Calibri" pitchFamily="34" charset="0"/>
              </a:rPr>
              <a:t>y</a:t>
            </a:r>
            <a:r>
              <a:rPr kumimoji="0" lang="en-GB" sz="1600" b="0" i="0" u="none" strike="noStrike" cap="none" normalizeH="0" baseline="-25000" dirty="0" smtClean="0">
                <a:ln>
                  <a:noFill/>
                </a:ln>
                <a:solidFill>
                  <a:schemeClr val="tx1"/>
                </a:solidFill>
                <a:effectLst/>
                <a:latin typeface="Calibri" pitchFamily="34" charset="0"/>
              </a:rPr>
              <a:t>S</a:t>
            </a:r>
            <a:endParaRPr kumimoji="0" lang="en-US" sz="1600" b="0" i="0" u="none" strike="noStrike" cap="none" normalizeH="0" baseline="0" dirty="0" smtClean="0">
              <a:ln>
                <a:noFill/>
              </a:ln>
              <a:solidFill>
                <a:schemeClr val="tx1"/>
              </a:solidFill>
              <a:effectLst/>
              <a:latin typeface="Arial" pitchFamily="34" charset="0"/>
            </a:endParaRPr>
          </a:p>
        </p:txBody>
      </p:sp>
      <p:sp>
        <p:nvSpPr>
          <p:cNvPr id="29" name="Text Box 25"/>
          <p:cNvSpPr txBox="1">
            <a:spLocks noChangeArrowheads="1"/>
          </p:cNvSpPr>
          <p:nvPr/>
        </p:nvSpPr>
        <p:spPr bwMode="auto">
          <a:xfrm>
            <a:off x="4812723" y="4270678"/>
            <a:ext cx="902277" cy="3810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C</a:t>
            </a:r>
            <a:r>
              <a:rPr lang="en-GB" sz="1600" baseline="-25000" dirty="0" smtClean="0">
                <a:solidFill>
                  <a:schemeClr val="tx1"/>
                </a:solidFill>
                <a:latin typeface="Calibri" pitchFamily="34" charset="0"/>
              </a:rPr>
              <a:t>y</a:t>
            </a:r>
            <a:r>
              <a:rPr kumimoji="0" lang="en-GB" sz="1600" b="0" i="0" u="none" strike="noStrike" cap="none" normalizeH="0" baseline="-25000" dirty="0" smtClean="0">
                <a:ln>
                  <a:noFill/>
                </a:ln>
                <a:solidFill>
                  <a:schemeClr val="tx1"/>
                </a:solidFill>
                <a:effectLst/>
                <a:latin typeface="Calibri" pitchFamily="34" charset="0"/>
              </a:rPr>
              <a:t>S</a:t>
            </a:r>
            <a:endParaRPr kumimoji="0" lang="en-US" sz="1600" b="0" i="0" u="none" strike="noStrike" cap="none" normalizeH="0" baseline="0" dirty="0" smtClean="0">
              <a:ln>
                <a:noFill/>
              </a:ln>
              <a:solidFill>
                <a:schemeClr val="tx1"/>
              </a:solidFill>
              <a:effectLst/>
              <a:latin typeface="Arial" pitchFamily="34" charset="0"/>
            </a:endParaRPr>
          </a:p>
        </p:txBody>
      </p:sp>
      <p:sp>
        <p:nvSpPr>
          <p:cNvPr id="30" name="Text Box 26"/>
          <p:cNvSpPr txBox="1">
            <a:spLocks noChangeArrowheads="1"/>
          </p:cNvSpPr>
          <p:nvPr/>
        </p:nvSpPr>
        <p:spPr bwMode="auto">
          <a:xfrm>
            <a:off x="4812723" y="4651678"/>
            <a:ext cx="902277" cy="51094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B</a:t>
            </a:r>
            <a:r>
              <a:rPr lang="en-GB" sz="1600" baseline="-25000" dirty="0" smtClean="0">
                <a:solidFill>
                  <a:schemeClr val="tx1"/>
                </a:solidFill>
                <a:latin typeface="Calibri" pitchFamily="34" charset="0"/>
              </a:rPr>
              <a:t>y</a:t>
            </a:r>
            <a:r>
              <a:rPr kumimoji="0" lang="en-GB" sz="1600" b="0" i="0" u="none" strike="noStrike" cap="none" normalizeH="0" baseline="-25000" dirty="0" smtClean="0">
                <a:ln>
                  <a:noFill/>
                </a:ln>
                <a:solidFill>
                  <a:schemeClr val="tx1"/>
                </a:solidFill>
                <a:effectLst/>
                <a:latin typeface="Calibri" pitchFamily="34" charset="0"/>
              </a:rPr>
              <a:t>N</a:t>
            </a:r>
            <a:endParaRPr kumimoji="0" lang="en-US" sz="1600" b="0" i="0" u="none" strike="noStrike" cap="none" normalizeH="0" baseline="0" dirty="0" smtClean="0">
              <a:ln>
                <a:noFill/>
              </a:ln>
              <a:solidFill>
                <a:schemeClr val="tx1"/>
              </a:solidFill>
              <a:effectLst/>
              <a:latin typeface="Arial" pitchFamily="34" charset="0"/>
            </a:endParaRPr>
          </a:p>
        </p:txBody>
      </p:sp>
      <p:sp>
        <p:nvSpPr>
          <p:cNvPr id="31" name="Text Box 27"/>
          <p:cNvSpPr txBox="1">
            <a:spLocks noChangeArrowheads="1"/>
          </p:cNvSpPr>
          <p:nvPr/>
        </p:nvSpPr>
        <p:spPr bwMode="auto">
          <a:xfrm>
            <a:off x="4812723" y="3432478"/>
            <a:ext cx="902277" cy="4572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C</a:t>
            </a:r>
            <a:r>
              <a:rPr lang="en-GB" sz="1600" baseline="-25000" dirty="0" smtClean="0">
                <a:solidFill>
                  <a:schemeClr val="tx1"/>
                </a:solidFill>
                <a:latin typeface="Calibri" pitchFamily="34" charset="0"/>
              </a:rPr>
              <a:t>x</a:t>
            </a:r>
            <a:r>
              <a:rPr kumimoji="0" lang="en-GB" sz="1600" b="0" i="0" u="none" strike="noStrike" cap="none" normalizeH="0" baseline="-25000" dirty="0" smtClean="0">
                <a:ln>
                  <a:noFill/>
                </a:ln>
                <a:solidFill>
                  <a:schemeClr val="tx1"/>
                </a:solidFill>
                <a:effectLst/>
                <a:latin typeface="Calibri" pitchFamily="34" charset="0"/>
              </a:rPr>
              <a:t>S</a:t>
            </a:r>
            <a:endParaRPr kumimoji="0" lang="en-US" sz="1600" b="0" i="0" u="none" strike="noStrike" cap="none" normalizeH="0" baseline="0" dirty="0" smtClean="0">
              <a:ln>
                <a:noFill/>
              </a:ln>
              <a:solidFill>
                <a:schemeClr val="tx1"/>
              </a:solidFill>
              <a:effectLst/>
              <a:latin typeface="Arial" pitchFamily="34" charset="0"/>
            </a:endParaRPr>
          </a:p>
        </p:txBody>
      </p:sp>
      <p:sp>
        <p:nvSpPr>
          <p:cNvPr id="32" name="Text Box 22"/>
          <p:cNvSpPr txBox="1">
            <a:spLocks noChangeArrowheads="1"/>
          </p:cNvSpPr>
          <p:nvPr/>
        </p:nvSpPr>
        <p:spPr bwMode="auto">
          <a:xfrm>
            <a:off x="705678" y="3581400"/>
            <a:ext cx="880630" cy="8382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A</a:t>
            </a:r>
            <a:r>
              <a:rPr lang="en-GB" sz="1600" baseline="-25000" dirty="0" smtClean="0">
                <a:solidFill>
                  <a:schemeClr val="tx1"/>
                </a:solidFill>
                <a:latin typeface="Calibri" pitchFamily="34" charset="0"/>
              </a:rPr>
              <a:t>x</a:t>
            </a:r>
            <a:r>
              <a:rPr kumimoji="0" lang="en-GB" sz="1600" b="0" i="0" u="none" strike="noStrike" cap="none" normalizeH="0" baseline="-25000" dirty="0" smtClean="0">
                <a:ln>
                  <a:noFill/>
                </a:ln>
                <a:solidFill>
                  <a:schemeClr val="tx1"/>
                </a:solidFill>
                <a:effectLst/>
                <a:latin typeface="Calibri" pitchFamily="34" charset="0"/>
              </a:rPr>
              <a:t>0</a:t>
            </a:r>
            <a:endParaRPr kumimoji="0" lang="en-US" sz="1600" b="0" i="0" u="none" strike="noStrike" cap="none" normalizeH="0" baseline="0" dirty="0" smtClean="0">
              <a:ln>
                <a:noFill/>
              </a:ln>
              <a:solidFill>
                <a:schemeClr val="tx1"/>
              </a:solidFill>
              <a:effectLst/>
              <a:latin typeface="Arial" pitchFamily="34" charset="0"/>
            </a:endParaRPr>
          </a:p>
        </p:txBody>
      </p:sp>
      <p:sp>
        <p:nvSpPr>
          <p:cNvPr id="33" name="Text Box 23"/>
          <p:cNvSpPr txBox="1">
            <a:spLocks noChangeArrowheads="1"/>
          </p:cNvSpPr>
          <p:nvPr/>
        </p:nvSpPr>
        <p:spPr bwMode="auto">
          <a:xfrm>
            <a:off x="1828801" y="3962400"/>
            <a:ext cx="914400" cy="4572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B</a:t>
            </a:r>
            <a:r>
              <a:rPr lang="en-GB" sz="1600" baseline="-25000" dirty="0" smtClean="0">
                <a:solidFill>
                  <a:schemeClr val="tx1"/>
                </a:solidFill>
                <a:latin typeface="Calibri" pitchFamily="34" charset="0"/>
              </a:rPr>
              <a:t>x</a:t>
            </a:r>
            <a:r>
              <a:rPr kumimoji="0" lang="en-GB" sz="1600" b="0" i="0" u="none" strike="noStrike" cap="none" normalizeH="0" baseline="-25000" dirty="0" smtClean="0">
                <a:ln>
                  <a:noFill/>
                </a:ln>
                <a:solidFill>
                  <a:schemeClr val="tx1"/>
                </a:solidFill>
                <a:effectLst/>
                <a:latin typeface="Calibri" pitchFamily="34" charset="0"/>
              </a:rPr>
              <a:t>0</a:t>
            </a:r>
            <a:endParaRPr kumimoji="0" lang="en-US" sz="1600" b="0" i="0" u="none" strike="noStrike" cap="none" normalizeH="0" baseline="0" dirty="0" smtClean="0">
              <a:ln>
                <a:noFill/>
              </a:ln>
              <a:solidFill>
                <a:schemeClr val="tx1"/>
              </a:solidFill>
              <a:effectLst/>
              <a:latin typeface="Arial" pitchFamily="34" charset="0"/>
            </a:endParaRPr>
          </a:p>
        </p:txBody>
      </p:sp>
      <p:sp>
        <p:nvSpPr>
          <p:cNvPr id="42" name="Text Box 24"/>
          <p:cNvSpPr txBox="1">
            <a:spLocks noChangeArrowheads="1"/>
          </p:cNvSpPr>
          <p:nvPr/>
        </p:nvSpPr>
        <p:spPr bwMode="auto">
          <a:xfrm>
            <a:off x="705679" y="4419600"/>
            <a:ext cx="880630" cy="75852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A</a:t>
            </a:r>
            <a:r>
              <a:rPr lang="en-GB" sz="1600" baseline="-25000" dirty="0" smtClean="0">
                <a:solidFill>
                  <a:schemeClr val="tx1"/>
                </a:solidFill>
                <a:latin typeface="Calibri" pitchFamily="34" charset="0"/>
              </a:rPr>
              <a:t>y</a:t>
            </a:r>
            <a:r>
              <a:rPr kumimoji="0" lang="en-GB" sz="1600" b="0" i="0" u="none" strike="noStrike" cap="none" normalizeH="0" baseline="-25000" dirty="0" smtClean="0">
                <a:ln>
                  <a:noFill/>
                </a:ln>
                <a:solidFill>
                  <a:schemeClr val="tx1"/>
                </a:solidFill>
                <a:effectLst/>
                <a:latin typeface="Calibri" pitchFamily="34" charset="0"/>
              </a:rPr>
              <a:t>0</a:t>
            </a:r>
            <a:endParaRPr kumimoji="0" lang="en-US" sz="1600" b="0" i="0" u="none" strike="noStrike" cap="none" normalizeH="0" baseline="0" dirty="0" smtClean="0">
              <a:ln>
                <a:noFill/>
              </a:ln>
              <a:solidFill>
                <a:schemeClr val="tx1"/>
              </a:solidFill>
              <a:effectLst/>
              <a:latin typeface="Arial" pitchFamily="34" charset="0"/>
            </a:endParaRPr>
          </a:p>
        </p:txBody>
      </p:sp>
      <p:sp>
        <p:nvSpPr>
          <p:cNvPr id="43" name="Text Box 25"/>
          <p:cNvSpPr txBox="1">
            <a:spLocks noChangeArrowheads="1"/>
          </p:cNvSpPr>
          <p:nvPr/>
        </p:nvSpPr>
        <p:spPr bwMode="auto">
          <a:xfrm>
            <a:off x="1828801" y="4419600"/>
            <a:ext cx="914399" cy="304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C</a:t>
            </a:r>
            <a:r>
              <a:rPr lang="en-GB" sz="1600" baseline="-25000" dirty="0" smtClean="0">
                <a:solidFill>
                  <a:schemeClr val="tx1"/>
                </a:solidFill>
                <a:latin typeface="Calibri" pitchFamily="34" charset="0"/>
              </a:rPr>
              <a:t>y</a:t>
            </a:r>
            <a:r>
              <a:rPr kumimoji="0" lang="en-GB" sz="1600" b="0" i="0" u="none" strike="noStrike" cap="none" normalizeH="0" baseline="-25000" dirty="0" smtClean="0">
                <a:ln>
                  <a:noFill/>
                </a:ln>
                <a:solidFill>
                  <a:schemeClr val="tx1"/>
                </a:solidFill>
                <a:effectLst/>
                <a:latin typeface="Calibri" pitchFamily="34" charset="0"/>
              </a:rPr>
              <a:t>0</a:t>
            </a:r>
            <a:endParaRPr kumimoji="0" lang="en-US" sz="1600" b="0" i="0" u="none" strike="noStrike" cap="none" normalizeH="0" baseline="0" dirty="0" smtClean="0">
              <a:ln>
                <a:noFill/>
              </a:ln>
              <a:solidFill>
                <a:schemeClr val="tx1"/>
              </a:solidFill>
              <a:effectLst/>
              <a:latin typeface="Arial" pitchFamily="34" charset="0"/>
            </a:endParaRPr>
          </a:p>
        </p:txBody>
      </p:sp>
      <p:sp>
        <p:nvSpPr>
          <p:cNvPr id="44" name="Text Box 26"/>
          <p:cNvSpPr txBox="1">
            <a:spLocks noChangeArrowheads="1"/>
          </p:cNvSpPr>
          <p:nvPr/>
        </p:nvSpPr>
        <p:spPr bwMode="auto">
          <a:xfrm>
            <a:off x="1828801" y="4724400"/>
            <a:ext cx="914400" cy="43474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B</a:t>
            </a:r>
            <a:r>
              <a:rPr lang="en-GB" sz="1600" baseline="-25000" dirty="0" smtClean="0">
                <a:solidFill>
                  <a:schemeClr val="tx1"/>
                </a:solidFill>
                <a:latin typeface="Calibri" pitchFamily="34" charset="0"/>
              </a:rPr>
              <a:t>y</a:t>
            </a:r>
            <a:r>
              <a:rPr kumimoji="0" lang="en-GB" sz="1600" b="0" i="0" u="none" strike="noStrike" cap="none" normalizeH="0" baseline="-25000" dirty="0" smtClean="0">
                <a:ln>
                  <a:noFill/>
                </a:ln>
                <a:solidFill>
                  <a:schemeClr val="tx1"/>
                </a:solidFill>
                <a:effectLst/>
                <a:latin typeface="Calibri" pitchFamily="34" charset="0"/>
              </a:rPr>
              <a:t>0</a:t>
            </a:r>
            <a:endParaRPr kumimoji="0" lang="en-US" sz="1600" b="0" i="0" u="none" strike="noStrike" cap="none" normalizeH="0" baseline="0" dirty="0" smtClean="0">
              <a:ln>
                <a:noFill/>
              </a:ln>
              <a:solidFill>
                <a:schemeClr val="tx1"/>
              </a:solidFill>
              <a:effectLst/>
              <a:latin typeface="Arial" pitchFamily="34" charset="0"/>
            </a:endParaRPr>
          </a:p>
        </p:txBody>
      </p:sp>
      <p:sp>
        <p:nvSpPr>
          <p:cNvPr id="45" name="Text Box 27"/>
          <p:cNvSpPr txBox="1">
            <a:spLocks noChangeArrowheads="1"/>
          </p:cNvSpPr>
          <p:nvPr/>
        </p:nvSpPr>
        <p:spPr bwMode="auto">
          <a:xfrm>
            <a:off x="1828800" y="3581400"/>
            <a:ext cx="913549" cy="3810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C</a:t>
            </a:r>
            <a:r>
              <a:rPr lang="en-GB" sz="1600" baseline="-25000" dirty="0" smtClean="0">
                <a:solidFill>
                  <a:schemeClr val="tx1"/>
                </a:solidFill>
                <a:latin typeface="Calibri" pitchFamily="34" charset="0"/>
              </a:rPr>
              <a:t>x</a:t>
            </a:r>
            <a:r>
              <a:rPr kumimoji="0" lang="en-GB" sz="1600" b="0" i="0" u="none" strike="noStrike" cap="none" normalizeH="0" baseline="-25000" dirty="0" smtClean="0">
                <a:ln>
                  <a:noFill/>
                </a:ln>
                <a:solidFill>
                  <a:schemeClr val="tx1"/>
                </a:solidFill>
                <a:effectLst/>
                <a:latin typeface="Calibri" pitchFamily="34" charset="0"/>
              </a:rPr>
              <a:t>0</a:t>
            </a:r>
            <a:endParaRPr kumimoji="0" lang="en-US" sz="1600" b="0" i="0" u="none" strike="noStrike" cap="none" normalizeH="0" baseline="0" dirty="0" smtClean="0">
              <a:ln>
                <a:noFill/>
              </a:ln>
              <a:solidFill>
                <a:schemeClr val="tx1"/>
              </a:solidFill>
              <a:effectLst/>
              <a:latin typeface="Arial" pitchFamily="34" charset="0"/>
            </a:endParaRPr>
          </a:p>
        </p:txBody>
      </p:sp>
      <p:sp>
        <p:nvSpPr>
          <p:cNvPr id="49" name="Text Box 31"/>
          <p:cNvSpPr txBox="1">
            <a:spLocks noChangeArrowheads="1"/>
          </p:cNvSpPr>
          <p:nvPr/>
        </p:nvSpPr>
        <p:spPr bwMode="auto">
          <a:xfrm>
            <a:off x="762000" y="3048000"/>
            <a:ext cx="8077200" cy="304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457200" marR="0" lvl="1" indent="0" algn="l" defTabSz="914400" rtl="0" eaLnBrk="1" fontAlgn="base" latinLnBrk="0" hangingPunct="1">
              <a:lnSpc>
                <a:spcPct val="100000"/>
              </a:lnSpc>
              <a:spcBef>
                <a:spcPct val="0"/>
              </a:spcBef>
              <a:spcAft>
                <a:spcPct val="0"/>
              </a:spcAft>
              <a:buClrTx/>
              <a:buSzTx/>
              <a:buFontTx/>
              <a:buNone/>
              <a:tabLst/>
            </a:pPr>
            <a:r>
              <a:rPr lang="en-GB" sz="1600" dirty="0" smtClean="0">
                <a:latin typeface="Calibri" pitchFamily="34" charset="0"/>
              </a:rPr>
              <a:t>A</a:t>
            </a:r>
            <a:r>
              <a:rPr lang="en-GB" sz="1600" baseline="-25000" dirty="0" smtClean="0">
                <a:latin typeface="Calibri" pitchFamily="34" charset="0"/>
              </a:rPr>
              <a:t>i0</a:t>
            </a:r>
            <a:r>
              <a:rPr lang="en-GB" sz="1600" dirty="0" smtClean="0">
                <a:latin typeface="Calibri" pitchFamily="34" charset="0"/>
              </a:rPr>
              <a:t>  = B</a:t>
            </a:r>
            <a:r>
              <a:rPr lang="en-GB" sz="1600" baseline="-25000" dirty="0" smtClean="0">
                <a:latin typeface="Calibri" pitchFamily="34" charset="0"/>
              </a:rPr>
              <a:t>i0</a:t>
            </a:r>
            <a:r>
              <a:rPr lang="en-GB" sz="1600" dirty="0" smtClean="0">
                <a:latin typeface="Calibri" pitchFamily="34" charset="0"/>
              </a:rPr>
              <a:t> + C</a:t>
            </a:r>
            <a:r>
              <a:rPr lang="en-GB" sz="1600" baseline="-25000" dirty="0" smtClean="0">
                <a:latin typeface="Calibri" pitchFamily="34" charset="0"/>
              </a:rPr>
              <a:t>i0</a:t>
            </a:r>
            <a:r>
              <a:rPr lang="en-GB" sz="1600" dirty="0" smtClean="0">
                <a:latin typeface="Calibri" pitchFamily="34" charset="0"/>
              </a:rPr>
              <a:t> 		               A</a:t>
            </a:r>
            <a:r>
              <a:rPr lang="en-GB" sz="1600" baseline="-25000" dirty="0" smtClean="0">
                <a:latin typeface="Calibri" pitchFamily="34" charset="0"/>
              </a:rPr>
              <a:t>iS</a:t>
            </a:r>
            <a:r>
              <a:rPr lang="en-GB" sz="1600" dirty="0" smtClean="0">
                <a:latin typeface="Calibri" pitchFamily="34" charset="0"/>
              </a:rPr>
              <a:t>  = B</a:t>
            </a:r>
            <a:r>
              <a:rPr lang="en-GB" sz="1600" baseline="-25000" dirty="0" smtClean="0">
                <a:latin typeface="Calibri" pitchFamily="34" charset="0"/>
              </a:rPr>
              <a:t>iN</a:t>
            </a:r>
            <a:r>
              <a:rPr lang="en-GB" sz="1600" dirty="0" smtClean="0">
                <a:latin typeface="Calibri" pitchFamily="34" charset="0"/>
              </a:rPr>
              <a:t> + C</a:t>
            </a:r>
            <a:r>
              <a:rPr lang="en-GB" sz="1600" baseline="-25000" dirty="0" smtClean="0">
                <a:latin typeface="Calibri" pitchFamily="34" charset="0"/>
              </a:rPr>
              <a:t>iS</a:t>
            </a:r>
            <a:r>
              <a:rPr lang="en-GB" sz="1600" dirty="0" smtClean="0">
                <a:latin typeface="Calibri" pitchFamily="34" charset="0"/>
              </a:rPr>
              <a:t> 	                                       A</a:t>
            </a:r>
            <a:r>
              <a:rPr lang="en-GB" sz="1600" baseline="-25000" dirty="0" smtClean="0">
                <a:latin typeface="Calibri" pitchFamily="34" charset="0"/>
              </a:rPr>
              <a:t>iD</a:t>
            </a:r>
            <a:r>
              <a:rPr lang="en-GB" sz="1600" dirty="0" smtClean="0">
                <a:latin typeface="Calibri" pitchFamily="34" charset="0"/>
              </a:rPr>
              <a:t> = R</a:t>
            </a:r>
            <a:r>
              <a:rPr lang="en-GB" sz="1600" dirty="0" smtClean="0">
                <a:latin typeface="Calibri" pitchFamily="34" charset="0"/>
                <a:sym typeface="Symbol"/>
              </a:rPr>
              <a:t></a:t>
            </a:r>
            <a:r>
              <a:rPr lang="en-GB" sz="1600" dirty="0" smtClean="0">
                <a:latin typeface="Calibri" pitchFamily="34" charset="0"/>
              </a:rPr>
              <a:t>B</a:t>
            </a:r>
            <a:r>
              <a:rPr lang="en-GB" sz="1600" baseline="-25000" dirty="0" smtClean="0">
                <a:latin typeface="Calibri" pitchFamily="34" charset="0"/>
              </a:rPr>
              <a:t>iN</a:t>
            </a:r>
            <a:r>
              <a:rPr lang="en-GB" sz="1600" dirty="0" smtClean="0">
                <a:latin typeface="Calibri" pitchFamily="34" charset="0"/>
              </a:rPr>
              <a:t>  </a:t>
            </a:r>
            <a:endParaRPr kumimoji="0" lang="en-US" sz="1600" b="0" u="none" strike="noStrike" cap="none" normalizeH="0" baseline="0" dirty="0" smtClean="0">
              <a:ln>
                <a:noFill/>
              </a:ln>
              <a:solidFill>
                <a:schemeClr val="tx1"/>
              </a:solidFill>
              <a:effectLst/>
              <a:latin typeface="Arial" pitchFamily="34" charset="0"/>
            </a:endParaRPr>
          </a:p>
        </p:txBody>
      </p:sp>
      <p:sp>
        <p:nvSpPr>
          <p:cNvPr id="51" name="Text Box 10"/>
          <p:cNvSpPr txBox="1">
            <a:spLocks noChangeArrowheads="1"/>
          </p:cNvSpPr>
          <p:nvPr/>
        </p:nvSpPr>
        <p:spPr bwMode="auto">
          <a:xfrm>
            <a:off x="457200" y="5410200"/>
            <a:ext cx="8229600" cy="533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1" fontAlgn="base">
              <a:spcBef>
                <a:spcPct val="0"/>
              </a:spcBef>
              <a:spcAft>
                <a:spcPct val="0"/>
              </a:spcAft>
            </a:pPr>
            <a:r>
              <a:rPr lang="en-GB" sz="1300" i="1" dirty="0" smtClean="0">
                <a:latin typeface="Calibri" pitchFamily="34" charset="0"/>
              </a:rPr>
              <a:t>  </a:t>
            </a:r>
            <a:r>
              <a:rPr lang="en-GB" sz="1300" i="1" u="sng" dirty="0" smtClean="0">
                <a:latin typeface="Calibri" pitchFamily="34" charset="0"/>
              </a:rPr>
              <a:t>Assets                Funding</a:t>
            </a:r>
            <a:r>
              <a:rPr lang="en-GB" sz="1300" i="1" dirty="0" smtClean="0">
                <a:latin typeface="Calibri" pitchFamily="34" charset="0"/>
              </a:rPr>
              <a:t>	                    </a:t>
            </a:r>
            <a:r>
              <a:rPr lang="en-GB" sz="1300" i="1" u="sng" dirty="0" smtClean="0">
                <a:latin typeface="Calibri" pitchFamily="34" charset="0"/>
              </a:rPr>
              <a:t>Assets                Funding </a:t>
            </a:r>
            <a:r>
              <a:rPr lang="en-GB" sz="1300" i="1" dirty="0" smtClean="0">
                <a:latin typeface="Calibri" pitchFamily="34" charset="0"/>
              </a:rPr>
              <a:t>	                         </a:t>
            </a:r>
            <a:r>
              <a:rPr lang="en-GB" sz="1300" i="1" u="sng" dirty="0" smtClean="0">
                <a:latin typeface="Calibri" pitchFamily="34" charset="0"/>
              </a:rPr>
              <a:t>Assets               Funding</a:t>
            </a:r>
            <a:endParaRPr kumimoji="0" lang="en-GB" sz="1300" b="0" i="1" u="sng" strike="noStrike" cap="none" normalizeH="0" baseline="0" dirty="0" smtClean="0">
              <a:ln>
                <a:noFill/>
              </a:ln>
              <a:solidFill>
                <a:schemeClr val="tx1"/>
              </a:solidFill>
              <a:effectLst/>
              <a:latin typeface="Calibri" pitchFamily="34" charset="0"/>
            </a:endParaRPr>
          </a:p>
          <a:p>
            <a:pPr lvl="1" fontAlgn="base">
              <a:spcBef>
                <a:spcPct val="0"/>
              </a:spcBef>
              <a:spcAft>
                <a:spcPct val="0"/>
              </a:spcAft>
            </a:pPr>
            <a:r>
              <a:rPr lang="en-GB" sz="1300" dirty="0" smtClean="0">
                <a:latin typeface="Calibri" pitchFamily="34" charset="0"/>
              </a:rPr>
              <a:t>           Initial Values                          	                      Survival Expectations       	                          Default Expectations</a:t>
            </a:r>
          </a:p>
        </p:txBody>
      </p:sp>
      <p:sp>
        <p:nvSpPr>
          <p:cNvPr id="52" name="Text Box 22"/>
          <p:cNvSpPr txBox="1">
            <a:spLocks noChangeArrowheads="1"/>
          </p:cNvSpPr>
          <p:nvPr/>
        </p:nvSpPr>
        <p:spPr bwMode="auto">
          <a:xfrm>
            <a:off x="762000" y="6324600"/>
            <a:ext cx="533400" cy="1524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p:txBody>
      </p:sp>
      <p:sp>
        <p:nvSpPr>
          <p:cNvPr id="53" name="TextBox 52"/>
          <p:cNvSpPr txBox="1"/>
          <p:nvPr/>
        </p:nvSpPr>
        <p:spPr>
          <a:xfrm>
            <a:off x="1295400" y="6248400"/>
            <a:ext cx="2362200" cy="461665"/>
          </a:xfrm>
          <a:prstGeom prst="rect">
            <a:avLst/>
          </a:prstGeom>
          <a:noFill/>
        </p:spPr>
        <p:txBody>
          <a:bodyPr wrap="square" rtlCol="0">
            <a:spAutoFit/>
          </a:bodyPr>
          <a:lstStyle/>
          <a:p>
            <a:r>
              <a:rPr lang="en-GB" sz="1200" dirty="0" smtClean="0"/>
              <a:t>Asset x and its funding attributions</a:t>
            </a:r>
          </a:p>
          <a:p>
            <a:r>
              <a:rPr lang="en-GB" sz="1200" dirty="0" smtClean="0"/>
              <a:t>Asset y and its funding attributions</a:t>
            </a:r>
            <a:endParaRPr lang="en-GB" sz="1200" dirty="0"/>
          </a:p>
        </p:txBody>
      </p:sp>
      <p:sp>
        <p:nvSpPr>
          <p:cNvPr id="54" name="Text Box 24"/>
          <p:cNvSpPr txBox="1">
            <a:spLocks noChangeArrowheads="1"/>
          </p:cNvSpPr>
          <p:nvPr/>
        </p:nvSpPr>
        <p:spPr bwMode="auto">
          <a:xfrm>
            <a:off x="762000" y="6477000"/>
            <a:ext cx="533400" cy="1524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p:txBody>
      </p:sp>
      <p:sp>
        <p:nvSpPr>
          <p:cNvPr id="34" name="Slide Number Placeholder 3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3" name="Content Placeholder 2"/>
          <p:cNvSpPr>
            <a:spLocks noGrp="1"/>
          </p:cNvSpPr>
          <p:nvPr>
            <p:ph idx="1"/>
          </p:nvPr>
        </p:nvSpPr>
        <p:spPr>
          <a:xfrm>
            <a:off x="457200" y="1493837"/>
            <a:ext cx="8229600" cy="4525963"/>
          </a:xfrm>
        </p:spPr>
        <p:txBody>
          <a:bodyPr>
            <a:normAutofit lnSpcReduction="10000"/>
          </a:bodyPr>
          <a:lstStyle/>
          <a:p>
            <a:pPr marL="0" indent="0">
              <a:buNone/>
            </a:pPr>
            <a:r>
              <a:rPr lang="en-GB" sz="1600" dirty="0" smtClean="0"/>
              <a:t>If we have an assumption about the year-end expectations of an asset A</a:t>
            </a:r>
            <a:r>
              <a:rPr lang="en-GB" sz="1600" baseline="-25000" dirty="0" smtClean="0"/>
              <a:t>iS</a:t>
            </a:r>
            <a:r>
              <a:rPr lang="en-GB" sz="1600" dirty="0" smtClean="0"/>
              <a:t> and A</a:t>
            </a:r>
            <a:r>
              <a:rPr lang="en-GB" sz="1600" baseline="-25000" dirty="0" smtClean="0"/>
              <a:t>iD</a:t>
            </a:r>
            <a:r>
              <a:rPr lang="en-GB" sz="1600" dirty="0" smtClean="0"/>
              <a:t> we can solve the equations for the survival debt </a:t>
            </a:r>
            <a:r>
              <a:rPr lang="en-GB" sz="1600" smtClean="0"/>
              <a:t>and capital </a:t>
            </a:r>
            <a:r>
              <a:rPr lang="en-GB" sz="1600" dirty="0" smtClean="0"/>
              <a:t>attributions.</a:t>
            </a:r>
          </a:p>
          <a:p>
            <a:pPr marL="0" indent="0">
              <a:buNone/>
            </a:pPr>
            <a:endParaRPr lang="en-GB" sz="1600" dirty="0" smtClean="0"/>
          </a:p>
          <a:p>
            <a:pPr marL="0" indent="0">
              <a:buNone/>
            </a:pPr>
            <a:r>
              <a:rPr lang="en-GB" sz="1600" dirty="0" smtClean="0"/>
              <a:t>			B</a:t>
            </a:r>
            <a:r>
              <a:rPr lang="en-GB" sz="1600" baseline="-25000" dirty="0" smtClean="0"/>
              <a:t>iN</a:t>
            </a:r>
            <a:r>
              <a:rPr lang="en-GB" sz="1600" dirty="0" smtClean="0"/>
              <a:t> = A</a:t>
            </a:r>
            <a:r>
              <a:rPr lang="en-GB" sz="1600" baseline="-25000" dirty="0" smtClean="0"/>
              <a:t>iD</a:t>
            </a:r>
            <a:r>
              <a:rPr lang="en-GB" sz="1600" dirty="0" smtClean="0"/>
              <a:t> / R</a:t>
            </a:r>
          </a:p>
          <a:p>
            <a:pPr marL="0" indent="0">
              <a:buNone/>
            </a:pPr>
            <a:r>
              <a:rPr lang="en-GB" sz="1600" dirty="0" smtClean="0"/>
              <a:t>			C</a:t>
            </a:r>
            <a:r>
              <a:rPr lang="en-GB" sz="1600" baseline="-25000" dirty="0" smtClean="0"/>
              <a:t>iS</a:t>
            </a:r>
            <a:r>
              <a:rPr lang="en-GB" sz="1600" dirty="0" smtClean="0"/>
              <a:t>  = A</a:t>
            </a:r>
            <a:r>
              <a:rPr lang="en-GB" sz="1600" baseline="-25000" dirty="0" smtClean="0"/>
              <a:t>iS</a:t>
            </a:r>
            <a:r>
              <a:rPr lang="en-GB" sz="1600" dirty="0" smtClean="0"/>
              <a:t> - A</a:t>
            </a:r>
            <a:r>
              <a:rPr lang="en-GB" sz="1600" baseline="-25000" dirty="0" smtClean="0"/>
              <a:t>iD</a:t>
            </a:r>
            <a:r>
              <a:rPr lang="en-GB" sz="1600" dirty="0" smtClean="0"/>
              <a:t> / R	</a:t>
            </a:r>
          </a:p>
          <a:p>
            <a:pPr marL="0" indent="0">
              <a:buNone/>
            </a:pPr>
            <a:endParaRPr lang="en-GB" sz="1600" dirty="0" smtClean="0"/>
          </a:p>
          <a:p>
            <a:pPr marL="0" indent="0">
              <a:buNone/>
            </a:pPr>
            <a:r>
              <a:rPr lang="en-GB" sz="1600" dirty="0" smtClean="0"/>
              <a:t>Now define v</a:t>
            </a:r>
            <a:r>
              <a:rPr lang="en-GB" sz="1600" baseline="-25000" dirty="0" smtClean="0"/>
              <a:t>B</a:t>
            </a:r>
            <a:r>
              <a:rPr lang="en-GB" sz="1600" dirty="0" smtClean="0"/>
              <a:t> and v</a:t>
            </a:r>
            <a:r>
              <a:rPr lang="en-GB" sz="1600" baseline="-25000" dirty="0" smtClean="0"/>
              <a:t>C</a:t>
            </a:r>
            <a:r>
              <a:rPr lang="en-GB" sz="1600" dirty="0" smtClean="0"/>
              <a:t> as discount factors based on the bank’s cost of debt and capital so that:</a:t>
            </a:r>
          </a:p>
          <a:p>
            <a:pPr marL="0" indent="0">
              <a:buNone/>
            </a:pPr>
            <a:r>
              <a:rPr lang="en-GB" sz="1600" dirty="0" smtClean="0"/>
              <a:t>			</a:t>
            </a:r>
          </a:p>
          <a:p>
            <a:pPr marL="0" indent="0">
              <a:buNone/>
            </a:pPr>
            <a:r>
              <a:rPr lang="en-GB" sz="1600" dirty="0" smtClean="0"/>
              <a:t>			B</a:t>
            </a:r>
            <a:r>
              <a:rPr lang="en-GB" sz="1600" baseline="-25000" dirty="0" smtClean="0"/>
              <a:t>0</a:t>
            </a:r>
            <a:r>
              <a:rPr lang="en-GB" sz="1600" dirty="0" smtClean="0"/>
              <a:t> = v</a:t>
            </a:r>
            <a:r>
              <a:rPr lang="en-GB" sz="1600" baseline="-25000" dirty="0" smtClean="0"/>
              <a:t>B </a:t>
            </a:r>
            <a:r>
              <a:rPr lang="en-GB" sz="1600" dirty="0" smtClean="0"/>
              <a:t>B</a:t>
            </a:r>
            <a:r>
              <a:rPr lang="en-GB" sz="1600" baseline="-25000" dirty="0" smtClean="0"/>
              <a:t>N </a:t>
            </a:r>
            <a:r>
              <a:rPr lang="en-GB" sz="1600" dirty="0" smtClean="0"/>
              <a:t> </a:t>
            </a:r>
          </a:p>
          <a:p>
            <a:pPr marL="0" indent="0">
              <a:buNone/>
            </a:pPr>
            <a:r>
              <a:rPr lang="en-GB" sz="1600" dirty="0" smtClean="0"/>
              <a:t>		</a:t>
            </a:r>
            <a:r>
              <a:rPr lang="en-GB" sz="1600" i="1" dirty="0" smtClean="0"/>
              <a:t>and</a:t>
            </a:r>
            <a:r>
              <a:rPr lang="en-GB" sz="1600" dirty="0" smtClean="0"/>
              <a:t> 	C</a:t>
            </a:r>
            <a:r>
              <a:rPr lang="en-GB" sz="1600" baseline="-25000" dirty="0" smtClean="0"/>
              <a:t>0</a:t>
            </a:r>
            <a:r>
              <a:rPr lang="en-GB" sz="1600" dirty="0" smtClean="0"/>
              <a:t> = v</a:t>
            </a:r>
            <a:r>
              <a:rPr lang="en-GB" sz="1600" baseline="-25000" dirty="0" smtClean="0"/>
              <a:t>C </a:t>
            </a:r>
            <a:r>
              <a:rPr lang="en-GB" sz="1600" dirty="0" smtClean="0"/>
              <a:t>C</a:t>
            </a:r>
            <a:r>
              <a:rPr lang="en-GB" sz="1600" baseline="-25000" dirty="0" smtClean="0"/>
              <a:t>S</a:t>
            </a:r>
            <a:endParaRPr lang="en-GB" sz="1600" dirty="0" smtClean="0"/>
          </a:p>
          <a:p>
            <a:pPr marL="0" indent="0"/>
            <a:endParaRPr lang="en-GB" sz="1600" dirty="0" smtClean="0"/>
          </a:p>
          <a:p>
            <a:pPr marL="0">
              <a:buNone/>
            </a:pPr>
            <a:r>
              <a:rPr lang="en-GB" sz="1600" dirty="0" smtClean="0"/>
              <a:t>Since debt and capital are homogeneous, the same relations apply to the attributions (B</a:t>
            </a:r>
            <a:r>
              <a:rPr lang="en-GB" sz="1600" baseline="-25000" dirty="0" smtClean="0"/>
              <a:t>i0</a:t>
            </a:r>
            <a:r>
              <a:rPr lang="en-GB" sz="1600" dirty="0" smtClean="0"/>
              <a:t> = v</a:t>
            </a:r>
            <a:r>
              <a:rPr lang="en-GB" sz="1600" baseline="-25000" dirty="0" smtClean="0"/>
              <a:t>B </a:t>
            </a:r>
            <a:r>
              <a:rPr lang="en-GB" sz="1600" dirty="0" smtClean="0"/>
              <a:t>B</a:t>
            </a:r>
            <a:r>
              <a:rPr lang="en-GB" sz="1600" baseline="-25000" dirty="0" smtClean="0"/>
              <a:t>iN</a:t>
            </a:r>
            <a:r>
              <a:rPr lang="en-GB" sz="1600" dirty="0" smtClean="0"/>
              <a:t> and C</a:t>
            </a:r>
            <a:r>
              <a:rPr lang="en-GB" sz="1600" baseline="-25000" dirty="0" smtClean="0"/>
              <a:t>i0</a:t>
            </a:r>
            <a:r>
              <a:rPr lang="en-GB" sz="1600" dirty="0" smtClean="0"/>
              <a:t> = v</a:t>
            </a:r>
            <a:r>
              <a:rPr lang="en-GB" sz="1600" baseline="-25000" dirty="0" smtClean="0"/>
              <a:t>C </a:t>
            </a:r>
            <a:r>
              <a:rPr lang="en-GB" sz="1600" dirty="0" smtClean="0"/>
              <a:t>C</a:t>
            </a:r>
            <a:r>
              <a:rPr lang="en-GB" sz="1600" baseline="-25000" dirty="0" smtClean="0"/>
              <a:t>iS</a:t>
            </a:r>
            <a:r>
              <a:rPr lang="en-GB" sz="1600" dirty="0" smtClean="0"/>
              <a:t>) so we can calculate the asset’s initial price as:</a:t>
            </a:r>
          </a:p>
          <a:p>
            <a:pPr marL="0" indent="0"/>
            <a:endParaRPr lang="en-GB" sz="1600" dirty="0" smtClean="0"/>
          </a:p>
          <a:p>
            <a:pPr marL="0" indent="0">
              <a:buNone/>
            </a:pPr>
            <a:r>
              <a:rPr lang="en-GB" sz="1600" dirty="0" smtClean="0"/>
              <a:t>		 	A</a:t>
            </a:r>
            <a:r>
              <a:rPr lang="en-GB" sz="1600" baseline="-25000" dirty="0" smtClean="0"/>
              <a:t>i0</a:t>
            </a:r>
            <a:r>
              <a:rPr lang="en-GB" sz="1600" dirty="0" smtClean="0"/>
              <a:t> =      B</a:t>
            </a:r>
            <a:r>
              <a:rPr lang="en-GB" sz="1600" baseline="-25000" dirty="0" smtClean="0"/>
              <a:t>i0</a:t>
            </a:r>
            <a:r>
              <a:rPr lang="en-GB" sz="1600" dirty="0" smtClean="0"/>
              <a:t>	            +      C</a:t>
            </a:r>
            <a:r>
              <a:rPr lang="en-GB" sz="1600" baseline="-25000" dirty="0" smtClean="0"/>
              <a:t>i0</a:t>
            </a:r>
            <a:endParaRPr lang="en-GB" sz="1600" dirty="0" smtClean="0"/>
          </a:p>
          <a:p>
            <a:pPr marL="0" indent="0">
              <a:buNone/>
            </a:pPr>
            <a:r>
              <a:rPr lang="en-GB" sz="1600" dirty="0" smtClean="0"/>
              <a:t>			      =  v</a:t>
            </a:r>
            <a:r>
              <a:rPr lang="en-GB" sz="1600" baseline="-25000" dirty="0" smtClean="0"/>
              <a:t>B</a:t>
            </a:r>
            <a:r>
              <a:rPr lang="en-GB" sz="1600" dirty="0" smtClean="0"/>
              <a:t> B</a:t>
            </a:r>
            <a:r>
              <a:rPr lang="en-GB" sz="1600" baseline="-25000" dirty="0" smtClean="0"/>
              <a:t>iN</a:t>
            </a:r>
            <a:r>
              <a:rPr lang="en-GB" sz="1600" dirty="0" smtClean="0"/>
              <a:t>            +   v</a:t>
            </a:r>
            <a:r>
              <a:rPr lang="en-GB" sz="1600" baseline="-25000" dirty="0" smtClean="0"/>
              <a:t>C </a:t>
            </a:r>
            <a:r>
              <a:rPr lang="en-GB" sz="1600" dirty="0" smtClean="0"/>
              <a:t>C</a:t>
            </a:r>
            <a:r>
              <a:rPr lang="en-GB" sz="1600" baseline="-25000" dirty="0" smtClean="0"/>
              <a:t>iS</a:t>
            </a:r>
            <a:endParaRPr lang="en-GB" sz="1600" dirty="0" smtClean="0"/>
          </a:p>
          <a:p>
            <a:pPr marL="0" indent="0">
              <a:buNone/>
            </a:pPr>
            <a:r>
              <a:rPr lang="en-GB" sz="1600" dirty="0" smtClean="0"/>
              <a:t>			      =  v</a:t>
            </a:r>
            <a:r>
              <a:rPr lang="en-GB" sz="1600" baseline="-25000" dirty="0" smtClean="0"/>
              <a:t>B</a:t>
            </a:r>
            <a:r>
              <a:rPr lang="en-GB" sz="1600" dirty="0" smtClean="0"/>
              <a:t>  A</a:t>
            </a:r>
            <a:r>
              <a:rPr lang="en-GB" sz="1600" baseline="-25000" dirty="0" smtClean="0"/>
              <a:t>iD</a:t>
            </a:r>
            <a:r>
              <a:rPr lang="en-GB" sz="1600" dirty="0" smtClean="0"/>
              <a:t> / R     +   v</a:t>
            </a:r>
            <a:r>
              <a:rPr lang="en-GB" sz="1600" baseline="-25000" dirty="0" smtClean="0"/>
              <a:t>C  </a:t>
            </a:r>
            <a:r>
              <a:rPr lang="en-GB" sz="1600" dirty="0" smtClean="0"/>
              <a:t>(A</a:t>
            </a:r>
            <a:r>
              <a:rPr lang="en-GB" sz="1600" baseline="-25000" dirty="0" smtClean="0"/>
              <a:t>iS</a:t>
            </a:r>
            <a:r>
              <a:rPr lang="en-GB" sz="1600" dirty="0" smtClean="0"/>
              <a:t> - A</a:t>
            </a:r>
            <a:r>
              <a:rPr lang="en-GB" sz="1600" baseline="-25000" dirty="0" smtClean="0"/>
              <a:t>iD</a:t>
            </a:r>
            <a:r>
              <a:rPr lang="en-GB" sz="1600" dirty="0" smtClean="0"/>
              <a:t> / R)	</a:t>
            </a:r>
          </a:p>
          <a:p>
            <a:pPr marL="0" indent="0"/>
            <a:endParaRPr lang="en-GB" sz="1600" dirty="0" smtClean="0"/>
          </a:p>
        </p:txBody>
      </p:sp>
      <p:sp>
        <p:nvSpPr>
          <p:cNvPr id="4"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u="none" strike="noStrike" kern="1200" cap="none" spc="0" normalizeH="0" baseline="0" noProof="0" dirty="0" smtClean="0">
                <a:ln>
                  <a:noFill/>
                </a:ln>
                <a:solidFill>
                  <a:schemeClr val="tx1"/>
                </a:solidFill>
                <a:effectLst/>
                <a:uLnTx/>
                <a:uFillTx/>
                <a:latin typeface="+mj-lt"/>
                <a:ea typeface="+mj-ea"/>
                <a:cs typeface="+mj-cs"/>
              </a:rPr>
              <a:t>Pricing</a:t>
            </a:r>
            <a:endParaRPr kumimoji="0" lang="en-GB" sz="4400" b="0" u="none" strike="noStrike" kern="1200" cap="none" spc="0" normalizeH="0" baseline="0" noProof="0" dirty="0">
              <a:ln>
                <a:noFill/>
              </a:ln>
              <a:solidFill>
                <a:schemeClr val="tx1"/>
              </a:solidFill>
              <a:effectLst/>
              <a:uLnTx/>
              <a:uFillTx/>
              <a:latin typeface="+mj-lt"/>
              <a:ea typeface="+mj-ea"/>
              <a:cs typeface="+mj-cs"/>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 Risky Bond</a:t>
            </a:r>
            <a:endParaRPr lang="en-GB" dirty="0"/>
          </a:p>
        </p:txBody>
      </p:sp>
      <p:sp>
        <p:nvSpPr>
          <p:cNvPr id="1026" name="Text Box 2"/>
          <p:cNvSpPr txBox="1">
            <a:spLocks noChangeArrowheads="1"/>
          </p:cNvSpPr>
          <p:nvPr/>
        </p:nvSpPr>
        <p:spPr bwMode="auto">
          <a:xfrm>
            <a:off x="3733800" y="2828313"/>
            <a:ext cx="838200" cy="1962150"/>
          </a:xfrm>
          <a:prstGeom prst="rect">
            <a:avLst/>
          </a:prstGeom>
          <a:solidFill>
            <a:srgbClr val="FFFFFF"/>
          </a:solidFill>
          <a:ln w="9525">
            <a:solidFill>
              <a:srgbClr val="000000"/>
            </a:solidFill>
            <a:miter lim="800000"/>
            <a:headEnd/>
            <a:tailEnd/>
          </a:ln>
        </p:spPr>
        <p:txBody>
          <a:bodyPr vert="horz" wrap="square" lIns="36000" tIns="45720" rIns="36000" bIns="45720" numCol="1" anchor="ctr" anchorCtr="0" compatLnSpc="1">
            <a:prstTxWarp prst="textNoShape">
              <a:avLst/>
            </a:prstTxWarp>
          </a:bodyPr>
          <a:lstStyle/>
          <a:p>
            <a:pPr lvl="0" algn="ctr" fontAlgn="base">
              <a:spcBef>
                <a:spcPct val="0"/>
              </a:spcBef>
              <a:spcAft>
                <a:spcPct val="0"/>
              </a:spcAft>
            </a:pPr>
            <a:r>
              <a:rPr lang="en-GB" sz="1200" dirty="0" smtClean="0">
                <a:latin typeface="Calibri" pitchFamily="34" charset="0"/>
              </a:rPr>
              <a:t>Risky Bond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A</a:t>
            </a:r>
            <a:r>
              <a:rPr kumimoji="0" lang="en-GB" sz="1600" b="0" i="0" u="none" strike="noStrike" cap="none" normalizeH="0" baseline="-25000" dirty="0" smtClean="0">
                <a:ln>
                  <a:noFill/>
                </a:ln>
                <a:solidFill>
                  <a:schemeClr val="tx1"/>
                </a:solidFill>
                <a:effectLst/>
                <a:latin typeface="Calibri" pitchFamily="34" charset="0"/>
              </a:rPr>
              <a:t>iS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100</a:t>
            </a:r>
            <a:endParaRPr kumimoji="0" lang="en-US" sz="1600" b="0" i="0" u="none" strike="noStrike" cap="none" normalizeH="0" baseline="0" dirty="0" smtClean="0">
              <a:ln>
                <a:noFill/>
              </a:ln>
              <a:solidFill>
                <a:schemeClr val="tx1"/>
              </a:solidFill>
              <a:effectLst/>
              <a:latin typeface="Arial" pitchFamily="34" charset="0"/>
            </a:endParaRPr>
          </a:p>
        </p:txBody>
      </p:sp>
      <p:sp>
        <p:nvSpPr>
          <p:cNvPr id="1027" name="Text Box 3"/>
          <p:cNvSpPr txBox="1">
            <a:spLocks noChangeArrowheads="1"/>
          </p:cNvSpPr>
          <p:nvPr/>
        </p:nvSpPr>
        <p:spPr bwMode="auto">
          <a:xfrm>
            <a:off x="4800600" y="3775066"/>
            <a:ext cx="827097" cy="1012538"/>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B</a:t>
            </a:r>
            <a:r>
              <a:rPr kumimoji="0" lang="en-GB" sz="1600" b="0" i="0" u="none" strike="noStrike" cap="none" normalizeH="0" baseline="-25000" dirty="0" smtClean="0">
                <a:ln>
                  <a:noFill/>
                </a:ln>
                <a:solidFill>
                  <a:schemeClr val="tx1"/>
                </a:solidFill>
                <a:effectLst/>
                <a:latin typeface="Calibri" pitchFamily="34" charset="0"/>
              </a:rPr>
              <a:t>iN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50</a:t>
            </a:r>
            <a:endParaRPr kumimoji="0" lang="en-US" sz="1600" b="0" i="0" u="none" strike="noStrike" cap="none" normalizeH="0" baseline="0" dirty="0" smtClean="0">
              <a:ln>
                <a:noFill/>
              </a:ln>
              <a:solidFill>
                <a:schemeClr val="tx1"/>
              </a:solidFill>
              <a:effectLst/>
              <a:latin typeface="Arial" pitchFamily="34" charset="0"/>
            </a:endParaRPr>
          </a:p>
        </p:txBody>
      </p:sp>
      <p:sp>
        <p:nvSpPr>
          <p:cNvPr id="1028" name="Text Box 4"/>
          <p:cNvSpPr txBox="1">
            <a:spLocks noChangeArrowheads="1"/>
          </p:cNvSpPr>
          <p:nvPr/>
        </p:nvSpPr>
        <p:spPr bwMode="auto">
          <a:xfrm>
            <a:off x="4800600" y="2828313"/>
            <a:ext cx="827097" cy="949612"/>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rPr>
              <a:t>C</a:t>
            </a:r>
            <a:r>
              <a:rPr kumimoji="0" lang="en-GB" sz="1600" b="0" i="0" u="none" strike="noStrike" cap="none" normalizeH="0" baseline="-25000" smtClean="0">
                <a:ln>
                  <a:noFill/>
                </a:ln>
                <a:solidFill>
                  <a:schemeClr val="tx1"/>
                </a:solidFill>
                <a:effectLst/>
                <a:latin typeface="Calibri" pitchFamily="34" charset="0"/>
              </a:rPr>
              <a:t>iS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rPr>
              <a:t>50</a:t>
            </a:r>
            <a:endParaRPr kumimoji="0" lang="en-US" sz="1600" b="0" i="0" u="none" strike="noStrike" cap="none" normalizeH="0" baseline="0" smtClean="0">
              <a:ln>
                <a:noFill/>
              </a:ln>
              <a:solidFill>
                <a:schemeClr val="tx1"/>
              </a:solidFill>
              <a:effectLst/>
              <a:latin typeface="Arial" pitchFamily="34" charset="0"/>
            </a:endParaRPr>
          </a:p>
        </p:txBody>
      </p:sp>
      <p:sp>
        <p:nvSpPr>
          <p:cNvPr id="1029" name="Text Box 5"/>
          <p:cNvSpPr txBox="1">
            <a:spLocks noChangeArrowheads="1"/>
          </p:cNvSpPr>
          <p:nvPr/>
        </p:nvSpPr>
        <p:spPr bwMode="auto">
          <a:xfrm>
            <a:off x="1828800" y="3177267"/>
            <a:ext cx="832157" cy="789436"/>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rPr>
              <a:t>C</a:t>
            </a:r>
            <a:r>
              <a:rPr kumimoji="0" lang="en-GB" sz="1600" b="0" i="0" u="none" strike="noStrike" cap="none" normalizeH="0" baseline="-25000" smtClean="0">
                <a:ln>
                  <a:noFill/>
                </a:ln>
                <a:solidFill>
                  <a:schemeClr val="tx1"/>
                </a:solidFill>
                <a:effectLst/>
                <a:latin typeface="Calibri" pitchFamily="34" charset="0"/>
              </a:rPr>
              <a:t>i</a:t>
            </a:r>
            <a:r>
              <a:rPr kumimoji="0" lang="en-GB" sz="1600" b="0" i="0" u="none" strike="noStrike" cap="none" normalizeH="0" baseline="-25000" smtClean="0">
                <a:ln>
                  <a:noFill/>
                </a:ln>
                <a:solidFill>
                  <a:schemeClr val="tx1"/>
                </a:solidFill>
                <a:effectLst/>
                <a:latin typeface="Times New Roman" pitchFamily="18" charset="0"/>
              </a:rPr>
              <a:t>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rPr>
              <a:t>42.5</a:t>
            </a:r>
            <a:endParaRPr kumimoji="0" lang="en-US" sz="1600" b="0" i="0" u="none" strike="noStrike" cap="none" normalizeH="0" baseline="0" smtClean="0">
              <a:ln>
                <a:noFill/>
              </a:ln>
              <a:solidFill>
                <a:schemeClr val="tx1"/>
              </a:solidFill>
              <a:effectLst/>
              <a:latin typeface="Arial" pitchFamily="34" charset="0"/>
            </a:endParaRPr>
          </a:p>
        </p:txBody>
      </p:sp>
      <p:sp>
        <p:nvSpPr>
          <p:cNvPr id="1030" name="Text Box 6"/>
          <p:cNvSpPr txBox="1">
            <a:spLocks noChangeArrowheads="1"/>
          </p:cNvSpPr>
          <p:nvPr/>
        </p:nvSpPr>
        <p:spPr bwMode="auto">
          <a:xfrm>
            <a:off x="838200" y="3190263"/>
            <a:ext cx="786308" cy="1610337"/>
          </a:xfrm>
          <a:prstGeom prst="rect">
            <a:avLst/>
          </a:prstGeom>
          <a:solidFill>
            <a:srgbClr val="FFFFFF"/>
          </a:solidFill>
          <a:ln w="9525">
            <a:solidFill>
              <a:srgbClr val="000000"/>
            </a:solidFill>
            <a:miter lim="800000"/>
            <a:headEnd/>
            <a:tailEnd/>
          </a:ln>
        </p:spPr>
        <p:txBody>
          <a:bodyPr vert="horz" wrap="square" lIns="36000" tIns="45720" rIns="3600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Calibri" pitchFamily="34" charset="0"/>
              </a:rPr>
              <a:t>Risky Bond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A</a:t>
            </a:r>
            <a:r>
              <a:rPr kumimoji="0" lang="en-GB" sz="1600" b="0" i="0" u="none" strike="noStrike" cap="none" normalizeH="0" baseline="-25000" dirty="0" smtClean="0">
                <a:ln>
                  <a:noFill/>
                </a:ln>
                <a:solidFill>
                  <a:schemeClr val="tx1"/>
                </a:solidFill>
                <a:effectLst/>
                <a:latin typeface="Calibri" pitchFamily="34" charset="0"/>
              </a:rPr>
              <a:t>i</a:t>
            </a:r>
            <a:r>
              <a:rPr kumimoji="0" lang="en-GB" sz="1600" b="0" i="0" u="none" strike="noStrike" cap="none" normalizeH="0" baseline="-25000" dirty="0" smtClean="0">
                <a:ln>
                  <a:noFill/>
                </a:ln>
                <a:solidFill>
                  <a:schemeClr val="tx1"/>
                </a:solidFill>
                <a:effectLst/>
                <a:latin typeface="Times New Roman" pitchFamily="18" charset="0"/>
              </a:rPr>
              <a:t>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87.5</a:t>
            </a:r>
            <a:endParaRPr kumimoji="0" lang="en-US" sz="1600" b="0" i="0" u="none" strike="noStrike" cap="none" normalizeH="0" baseline="0" dirty="0" smtClean="0">
              <a:ln>
                <a:noFill/>
              </a:ln>
              <a:solidFill>
                <a:schemeClr val="tx1"/>
              </a:solidFill>
              <a:effectLst/>
              <a:latin typeface="Arial" pitchFamily="34" charset="0"/>
            </a:endParaRPr>
          </a:p>
        </p:txBody>
      </p:sp>
      <p:sp>
        <p:nvSpPr>
          <p:cNvPr id="1031" name="Text Box 7"/>
          <p:cNvSpPr txBox="1">
            <a:spLocks noChangeArrowheads="1"/>
          </p:cNvSpPr>
          <p:nvPr/>
        </p:nvSpPr>
        <p:spPr bwMode="auto">
          <a:xfrm>
            <a:off x="1828800" y="3963844"/>
            <a:ext cx="832157" cy="82376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rPr>
              <a:t>B</a:t>
            </a:r>
            <a:r>
              <a:rPr kumimoji="0" lang="en-GB" sz="1600" b="0" i="0" u="none" strike="noStrike" cap="none" normalizeH="0" baseline="-25000" smtClean="0">
                <a:ln>
                  <a:noFill/>
                </a:ln>
                <a:solidFill>
                  <a:schemeClr val="tx1"/>
                </a:solidFill>
                <a:effectLst/>
                <a:latin typeface="Calibri" pitchFamily="34" charset="0"/>
              </a:rPr>
              <a:t>i</a:t>
            </a:r>
            <a:r>
              <a:rPr kumimoji="0" lang="en-GB" sz="1600" b="0" i="0" u="none" strike="noStrike" cap="none" normalizeH="0" baseline="-25000" smtClean="0">
                <a:ln>
                  <a:noFill/>
                </a:ln>
                <a:solidFill>
                  <a:schemeClr val="tx1"/>
                </a:solidFill>
                <a:effectLst/>
                <a:latin typeface="Times New Roman" pitchFamily="18" charset="0"/>
              </a:rPr>
              <a:t>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rPr>
              <a:t>45</a:t>
            </a:r>
            <a:endParaRPr kumimoji="0" lang="en-US" sz="1600" b="0" i="0" u="none" strike="noStrike" cap="none" normalizeH="0" baseline="0" smtClean="0">
              <a:ln>
                <a:noFill/>
              </a:ln>
              <a:solidFill>
                <a:schemeClr val="tx1"/>
              </a:solidFill>
              <a:effectLst/>
              <a:latin typeface="Arial" pitchFamily="34" charset="0"/>
            </a:endParaRPr>
          </a:p>
        </p:txBody>
      </p:sp>
      <p:sp>
        <p:nvSpPr>
          <p:cNvPr id="1032" name="Text Box 8"/>
          <p:cNvSpPr txBox="1">
            <a:spLocks noChangeArrowheads="1"/>
          </p:cNvSpPr>
          <p:nvPr/>
        </p:nvSpPr>
        <p:spPr bwMode="auto">
          <a:xfrm>
            <a:off x="6629400" y="4058232"/>
            <a:ext cx="827097" cy="726510"/>
          </a:xfrm>
          <a:prstGeom prst="rect">
            <a:avLst/>
          </a:prstGeom>
          <a:solidFill>
            <a:srgbClr val="FFFFFF"/>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algn="ctr" fontAlgn="base">
              <a:spcBef>
                <a:spcPct val="0"/>
              </a:spcBef>
              <a:spcAft>
                <a:spcPct val="0"/>
              </a:spcAft>
            </a:pPr>
            <a:r>
              <a:rPr lang="en-GB" sz="1200" dirty="0" smtClean="0">
                <a:latin typeface="Calibri" pitchFamily="34" charset="0"/>
              </a:rPr>
              <a:t>Risky Bond</a:t>
            </a:r>
            <a:endParaRPr kumimoji="0" lang="en-GB" sz="1200" b="0" i="0" u="none" strike="noStrike" cap="none" normalizeH="0" baseline="0" dirty="0" smtClean="0">
              <a:ln>
                <a:noFill/>
              </a:ln>
              <a:solidFill>
                <a:schemeClr val="tx1"/>
              </a:solidFill>
              <a:effectLst/>
              <a:latin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A</a:t>
            </a:r>
            <a:r>
              <a:rPr kumimoji="0" lang="en-GB" sz="1600" b="0" i="0" u="none" strike="noStrike" cap="none" normalizeH="0" baseline="-25000" dirty="0" smtClean="0">
                <a:ln>
                  <a:noFill/>
                </a:ln>
                <a:solidFill>
                  <a:schemeClr val="tx1"/>
                </a:solidFill>
                <a:effectLst/>
                <a:latin typeface="Calibri" pitchFamily="34" charset="0"/>
              </a:rPr>
              <a:t>iD</a:t>
            </a:r>
            <a:endParaRPr kumimoji="0" lang="en-GB" sz="1600" b="0" i="0" u="none" strike="noStrike" cap="none" normalizeH="0" baseline="-2500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25</a:t>
            </a:r>
            <a:endParaRPr kumimoji="0" lang="en-US" sz="1600" b="0" i="0" u="none" strike="noStrike" cap="none" normalizeH="0" baseline="0" dirty="0" smtClean="0">
              <a:ln>
                <a:noFill/>
              </a:ln>
              <a:solidFill>
                <a:schemeClr val="tx1"/>
              </a:solidFill>
              <a:effectLst/>
              <a:latin typeface="Arial" pitchFamily="34" charset="0"/>
            </a:endParaRPr>
          </a:p>
        </p:txBody>
      </p:sp>
      <p:sp>
        <p:nvSpPr>
          <p:cNvPr id="1033" name="Text Box 9"/>
          <p:cNvSpPr txBox="1">
            <a:spLocks noChangeArrowheads="1"/>
          </p:cNvSpPr>
          <p:nvPr/>
        </p:nvSpPr>
        <p:spPr bwMode="auto">
          <a:xfrm>
            <a:off x="7620000" y="4058232"/>
            <a:ext cx="816981" cy="729372"/>
          </a:xfrm>
          <a:prstGeom prst="rect">
            <a:avLst/>
          </a:prstGeom>
          <a:solidFill>
            <a:srgbClr val="FFFFFF"/>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rPr>
              <a:t>R</a:t>
            </a:r>
            <a:r>
              <a:rPr kumimoji="0" lang="en-GB" sz="1600" b="0" i="0" u="none" strike="noStrike" cap="none" normalizeH="0" baseline="0" smtClean="0">
                <a:ln>
                  <a:noFill/>
                </a:ln>
                <a:solidFill>
                  <a:schemeClr val="tx1"/>
                </a:solidFill>
                <a:effectLst/>
                <a:latin typeface="Times New Roman" pitchFamily="18" charset="0"/>
                <a:sym typeface="Symbol" pitchFamily="18" charset="2"/>
              </a:rPr>
              <a:t></a:t>
            </a:r>
            <a:r>
              <a:rPr kumimoji="0" lang="en-GB" sz="1600" b="0" i="0" u="none" strike="noStrike" cap="none" normalizeH="0" baseline="0" smtClean="0">
                <a:ln>
                  <a:noFill/>
                </a:ln>
                <a:solidFill>
                  <a:schemeClr val="tx1"/>
                </a:solidFill>
                <a:effectLst/>
                <a:latin typeface="Calibri" pitchFamily="34" charset="0"/>
              </a:rPr>
              <a:t>B</a:t>
            </a:r>
            <a:r>
              <a:rPr kumimoji="0" lang="en-GB" sz="1600" b="0" i="0" u="none" strike="noStrike" cap="none" normalizeH="0" baseline="-25000" smtClean="0">
                <a:ln>
                  <a:noFill/>
                </a:ln>
                <a:solidFill>
                  <a:schemeClr val="tx1"/>
                </a:solidFill>
                <a:effectLst/>
                <a:latin typeface="Calibri" pitchFamily="34" charset="0"/>
              </a:rPr>
              <a:t>iN</a:t>
            </a:r>
            <a:endParaRPr kumimoji="0" lang="en-GB" sz="1600" b="0" i="0" u="none" strike="noStrike" cap="none" normalizeH="0" baseline="-2500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rPr>
              <a:t>25</a:t>
            </a:r>
            <a:endParaRPr kumimoji="0" lang="en-US" sz="1600" b="0" i="0" u="none" strike="noStrike" cap="none" normalizeH="0" baseline="0" smtClean="0">
              <a:ln>
                <a:noFill/>
              </a:ln>
              <a:solidFill>
                <a:schemeClr val="tx1"/>
              </a:solidFill>
              <a:effectLst/>
              <a:latin typeface="Arial" pitchFamily="34" charset="0"/>
            </a:endParaRPr>
          </a:p>
        </p:txBody>
      </p:sp>
      <p:sp>
        <p:nvSpPr>
          <p:cNvPr id="13" name="TextBox 12"/>
          <p:cNvSpPr txBox="1"/>
          <p:nvPr/>
        </p:nvSpPr>
        <p:spPr>
          <a:xfrm>
            <a:off x="762000" y="1524000"/>
            <a:ext cx="7391400" cy="830997"/>
          </a:xfrm>
          <a:prstGeom prst="rect">
            <a:avLst/>
          </a:prstGeom>
          <a:noFill/>
        </p:spPr>
        <p:txBody>
          <a:bodyPr wrap="square" rtlCol="0">
            <a:spAutoFit/>
          </a:bodyPr>
          <a:lstStyle/>
          <a:p>
            <a:r>
              <a:rPr lang="en-GB" sz="1600" dirty="0" smtClean="0"/>
              <a:t>Consider a $100 notional risky bond with A</a:t>
            </a:r>
            <a:r>
              <a:rPr lang="en-GB" sz="1600" baseline="-25000" dirty="0" smtClean="0"/>
              <a:t>D </a:t>
            </a:r>
            <a:r>
              <a:rPr lang="en-GB" sz="1600" dirty="0" smtClean="0"/>
              <a:t>= $25 and A</a:t>
            </a:r>
            <a:r>
              <a:rPr lang="en-GB" sz="1600" baseline="-25000" dirty="0" smtClean="0"/>
              <a:t>S</a:t>
            </a:r>
            <a:r>
              <a:rPr lang="en-GB" sz="1600" dirty="0" smtClean="0"/>
              <a:t> =$100, and suppose for all examples that  v</a:t>
            </a:r>
            <a:r>
              <a:rPr lang="en-GB" sz="1600" baseline="-25000" dirty="0" smtClean="0"/>
              <a:t>B</a:t>
            </a:r>
            <a:r>
              <a:rPr lang="en-GB" sz="1600" dirty="0" smtClean="0"/>
              <a:t> = 0.9, v</a:t>
            </a:r>
            <a:r>
              <a:rPr lang="en-GB" sz="1600" baseline="-25000" dirty="0" smtClean="0"/>
              <a:t>C </a:t>
            </a:r>
            <a:r>
              <a:rPr lang="en-GB" sz="1600" dirty="0" smtClean="0"/>
              <a:t>= 0.85 and R = 50%. From the Slide 6 equations we calculate an initial price of  $87.5.</a:t>
            </a:r>
          </a:p>
        </p:txBody>
      </p:sp>
      <p:sp>
        <p:nvSpPr>
          <p:cNvPr id="15" name="TextBox 14"/>
          <p:cNvSpPr txBox="1"/>
          <p:nvPr/>
        </p:nvSpPr>
        <p:spPr>
          <a:xfrm>
            <a:off x="762000" y="5638800"/>
            <a:ext cx="7391400" cy="1015663"/>
          </a:xfrm>
          <a:prstGeom prst="rect">
            <a:avLst/>
          </a:prstGeom>
          <a:noFill/>
        </p:spPr>
        <p:txBody>
          <a:bodyPr wrap="square" rtlCol="0">
            <a:spAutoFit/>
          </a:bodyPr>
          <a:lstStyle/>
          <a:p>
            <a:r>
              <a:rPr lang="en-GB" sz="1200" dirty="0" smtClean="0"/>
              <a:t>Note: The probabilities of default and survival do not enter the equations. The bond’s correlation to the bank is not modelled explicitly but is captured through A</a:t>
            </a:r>
            <a:r>
              <a:rPr lang="en-GB" sz="1200" baseline="-25000" dirty="0" smtClean="0"/>
              <a:t>S</a:t>
            </a:r>
            <a:r>
              <a:rPr lang="en-GB" sz="1200" dirty="0" smtClean="0"/>
              <a:t> and A</a:t>
            </a:r>
            <a:r>
              <a:rPr lang="en-GB" sz="1200" baseline="-25000" dirty="0" smtClean="0"/>
              <a:t>D</a:t>
            </a:r>
            <a:r>
              <a:rPr lang="en-GB" sz="1200" dirty="0" smtClean="0"/>
              <a:t>.  A</a:t>
            </a:r>
            <a:r>
              <a:rPr lang="en-GB" sz="1200" baseline="-25000" dirty="0" smtClean="0"/>
              <a:t>S</a:t>
            </a:r>
            <a:r>
              <a:rPr lang="en-GB" sz="1200" dirty="0" smtClean="0"/>
              <a:t> &gt; A</a:t>
            </a:r>
            <a:r>
              <a:rPr lang="en-GB" sz="1200" baseline="-25000" dirty="0" smtClean="0"/>
              <a:t>D</a:t>
            </a:r>
            <a:r>
              <a:rPr lang="en-GB" sz="1200" dirty="0" smtClean="0"/>
              <a:t> means a positive correlation, i.e. the bond’s expected loss is larger if the bank defaults. A</a:t>
            </a:r>
            <a:r>
              <a:rPr lang="en-GB" sz="1200" baseline="-25000" dirty="0" smtClean="0"/>
              <a:t>D</a:t>
            </a:r>
            <a:r>
              <a:rPr lang="en-GB" sz="1200" dirty="0" smtClean="0"/>
              <a:t>=$25 means the bond’s expected loss is 75% of notional in the event of the bank’s default. A</a:t>
            </a:r>
            <a:r>
              <a:rPr lang="en-GB" sz="1200" baseline="-25000" dirty="0" smtClean="0"/>
              <a:t>S</a:t>
            </a:r>
            <a:r>
              <a:rPr lang="en-GB" sz="1200" dirty="0" smtClean="0"/>
              <a:t> = $100 means the bond has a 0% expected loss if the bank survives. This is not realistic but produces simple numbers for the example.</a:t>
            </a:r>
          </a:p>
        </p:txBody>
      </p:sp>
      <p:sp>
        <p:nvSpPr>
          <p:cNvPr id="18" name="Text Box 10"/>
          <p:cNvSpPr txBox="1">
            <a:spLocks noChangeArrowheads="1"/>
          </p:cNvSpPr>
          <p:nvPr/>
        </p:nvSpPr>
        <p:spPr bwMode="auto">
          <a:xfrm>
            <a:off x="457200" y="4876800"/>
            <a:ext cx="8229600" cy="533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1" fontAlgn="base">
              <a:spcBef>
                <a:spcPct val="0"/>
              </a:spcBef>
              <a:spcAft>
                <a:spcPct val="0"/>
              </a:spcAft>
            </a:pPr>
            <a:r>
              <a:rPr lang="en-GB" sz="1300" i="1" dirty="0" smtClean="0">
                <a:latin typeface="Calibri" pitchFamily="34" charset="0"/>
              </a:rPr>
              <a:t>  </a:t>
            </a:r>
            <a:r>
              <a:rPr lang="en-GB" sz="1300" i="1" u="sng" dirty="0" smtClean="0">
                <a:latin typeface="Calibri" pitchFamily="34" charset="0"/>
              </a:rPr>
              <a:t>Assets                Funding</a:t>
            </a:r>
            <a:r>
              <a:rPr lang="en-GB" sz="1300" i="1" dirty="0" smtClean="0">
                <a:latin typeface="Calibri" pitchFamily="34" charset="0"/>
              </a:rPr>
              <a:t>	                    </a:t>
            </a:r>
            <a:r>
              <a:rPr lang="en-GB" sz="1300" i="1" u="sng" dirty="0" smtClean="0">
                <a:latin typeface="Calibri" pitchFamily="34" charset="0"/>
              </a:rPr>
              <a:t>Assets                Funding </a:t>
            </a:r>
            <a:r>
              <a:rPr lang="en-GB" sz="1300" i="1" dirty="0" smtClean="0">
                <a:latin typeface="Calibri" pitchFamily="34" charset="0"/>
              </a:rPr>
              <a:t>	                         </a:t>
            </a:r>
            <a:r>
              <a:rPr lang="en-GB" sz="1300" i="1" u="sng" dirty="0" smtClean="0">
                <a:latin typeface="Calibri" pitchFamily="34" charset="0"/>
              </a:rPr>
              <a:t>Assets               Funding</a:t>
            </a:r>
            <a:endParaRPr kumimoji="0" lang="en-GB" sz="1300" b="0" i="1" u="sng" strike="noStrike" cap="none" normalizeH="0" baseline="0" dirty="0" smtClean="0">
              <a:ln>
                <a:noFill/>
              </a:ln>
              <a:solidFill>
                <a:schemeClr val="tx1"/>
              </a:solidFill>
              <a:effectLst/>
              <a:latin typeface="Calibri" pitchFamily="34" charset="0"/>
            </a:endParaRPr>
          </a:p>
          <a:p>
            <a:pPr lvl="1" fontAlgn="base">
              <a:spcBef>
                <a:spcPct val="0"/>
              </a:spcBef>
              <a:spcAft>
                <a:spcPct val="0"/>
              </a:spcAft>
            </a:pPr>
            <a:r>
              <a:rPr lang="en-GB" sz="1300" dirty="0" smtClean="0">
                <a:latin typeface="Calibri" pitchFamily="34" charset="0"/>
              </a:rPr>
              <a:t>           Initial Values                          	                      Survival Expectations       	                          Default Expectations</a:t>
            </a:r>
          </a:p>
        </p:txBody>
      </p:sp>
      <p:sp>
        <p:nvSpPr>
          <p:cNvPr id="14" name="Slide Number Placeholder 1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3923</TotalTime>
  <Words>1954</Words>
  <Application>Microsoft Office PowerPoint</Application>
  <PresentationFormat>On-screen Show (4:3)</PresentationFormat>
  <Paragraphs>360</Paragraphs>
  <Slides>23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Office Theme</vt:lpstr>
      <vt:lpstr>Equation</vt:lpstr>
      <vt:lpstr> FVA and Capital  Lincoln Hannah September 2013   These slides express the views of the author not his employer. These slides summarise the paper:  www.ssrn.com/abstract_id=2268062  lincoln.hannah@santandergbm.com     These slides describe a capital allocation model based on Expected Loss (EL) rather than the market standard Probability of Default (PD).  Under the model, a derivative can be funded with a mixture of debt and equity for the CVA-DVA adjusted price with no need for a Funding Value Adjustment (FVA).         </vt:lpstr>
      <vt:lpstr>Summary</vt:lpstr>
      <vt:lpstr>Slide 3</vt:lpstr>
      <vt:lpstr>Modigliani &amp; Miller and Capital</vt:lpstr>
      <vt:lpstr>PD Based Capital Models</vt:lpstr>
      <vt:lpstr>Model</vt:lpstr>
      <vt:lpstr>EL Capital Attributions</vt:lpstr>
      <vt:lpstr> </vt:lpstr>
      <vt:lpstr>Example – Risky Bond</vt:lpstr>
      <vt:lpstr>Risk-Free Bond  -  Negative Capital</vt:lpstr>
      <vt:lpstr>Calibration &amp; Tax</vt:lpstr>
      <vt:lpstr>CVA &amp; FVA</vt:lpstr>
      <vt:lpstr>Slide 13</vt:lpstr>
      <vt:lpstr>CVA &amp; FVA</vt:lpstr>
      <vt:lpstr>Example</vt:lpstr>
      <vt:lpstr>Example</vt:lpstr>
      <vt:lpstr>Debt &amp; Capital</vt:lpstr>
      <vt:lpstr>ROC and Discounting</vt:lpstr>
      <vt:lpstr>Capital and Pricing</vt:lpstr>
      <vt:lpstr>Capital and Pricing</vt:lpstr>
      <vt:lpstr>Capital and Funding</vt:lpstr>
      <vt:lpstr>Capital and Internal Price</vt:lpstr>
      <vt:lpstr>FVA and Internal Price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Funding Cost and a New Capital Model Lincoln Hannah June 2013 lincoln.hannah@santandergbm.com      Disclaimer This presentation expresses the views of the author not his employer.</dc:title>
  <dc:creator/>
  <cp:lastModifiedBy>lhann5</cp:lastModifiedBy>
  <cp:revision>289</cp:revision>
  <dcterms:created xsi:type="dcterms:W3CDTF">2006-08-16T00:00:00Z</dcterms:created>
  <dcterms:modified xsi:type="dcterms:W3CDTF">2013-09-09T20:18:32Z</dcterms:modified>
</cp:coreProperties>
</file>