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3" r:id="rId2"/>
    <p:sldId id="295" r:id="rId3"/>
    <p:sldId id="289" r:id="rId4"/>
    <p:sldId id="288" r:id="rId5"/>
    <p:sldId id="291" r:id="rId6"/>
    <p:sldId id="277" r:id="rId7"/>
    <p:sldId id="278" r:id="rId8"/>
    <p:sldId id="279" r:id="rId9"/>
    <p:sldId id="280" r:id="rId10"/>
    <p:sldId id="282" r:id="rId11"/>
    <p:sldId id="292"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AA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53" autoAdjust="0"/>
    <p:restoredTop sz="94689" autoAdjust="0"/>
  </p:normalViewPr>
  <p:slideViewPr>
    <p:cSldViewPr>
      <p:cViewPr varScale="1">
        <p:scale>
          <a:sx n="99" d="100"/>
          <a:sy n="99" d="100"/>
        </p:scale>
        <p:origin x="-702" y="-102"/>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202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1AA51D7-24DB-4C36-B757-E56DA09F7F9B}" type="datetimeFigureOut">
              <a:rPr lang="en-US" smtClean="0"/>
              <a:pPr/>
              <a:t>8/19/2013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9FAA387-E795-4C82-88E7-84FEA330A728}" type="slidenum">
              <a:rPr lang="en-US" smtClean="0"/>
              <a:pPr/>
              <a:t>‹#›</a:t>
            </a:fld>
            <a:endParaRPr lang="en-US"/>
          </a:p>
        </p:txBody>
      </p:sp>
    </p:spTree>
    <p:extLst>
      <p:ext uri="{BB962C8B-B14F-4D97-AF65-F5344CB8AC3E}">
        <p14:creationId xmlns:p14="http://schemas.microsoft.com/office/powerpoint/2010/main" val="2733377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1AB2EC-F725-454A-B1DB-28D82907E4FE}" type="datetimeFigureOut">
              <a:rPr lang="en-US" smtClean="0"/>
              <a:pPr/>
              <a:t>8/19/2013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941CD9-0312-46B7-B91B-620DE8BC72EC}" type="slidenum">
              <a:rPr lang="en-US" smtClean="0"/>
              <a:pPr/>
              <a:t>‹#›</a:t>
            </a:fld>
            <a:endParaRPr lang="en-US"/>
          </a:p>
        </p:txBody>
      </p:sp>
    </p:spTree>
    <p:extLst>
      <p:ext uri="{BB962C8B-B14F-4D97-AF65-F5344CB8AC3E}">
        <p14:creationId xmlns:p14="http://schemas.microsoft.com/office/powerpoint/2010/main" val="2921890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514E1AF8-B72B-42F9-A8E8-692A309EF163}" type="slidenum">
              <a:rPr lang="en-US" smtClean="0">
                <a:latin typeface="Helvetica" pitchFamily="34" charset="0"/>
              </a:rPr>
              <a:pPr/>
              <a:t>1</a:t>
            </a:fld>
            <a:endParaRPr lang="en-US" smtClean="0">
              <a:latin typeface="Helvetica" pitchFamily="34" charset="0"/>
            </a:endParaRPr>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lvl="2" eaLnBrk="1" hangingPunct="1"/>
            <a:endParaRPr lang="en-US" smtClean="0">
              <a:latin typeface="Helvetic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8E5351EC-2F45-464F-A6F6-4ACF86CA3692}" type="slidenum">
              <a:rPr lang="en-US" smtClean="0">
                <a:latin typeface="Helvetica" pitchFamily="34" charset="0"/>
              </a:rPr>
              <a:pPr/>
              <a:t>12</a:t>
            </a:fld>
            <a:endParaRPr lang="en-US" smtClean="0">
              <a:latin typeface="Helvetica" pitchFamily="34" charset="0"/>
            </a:endParaRPr>
          </a:p>
        </p:txBody>
      </p:sp>
      <p:sp>
        <p:nvSpPr>
          <p:cNvPr id="35843" name="Rectangle 2"/>
          <p:cNvSpPr>
            <a:spLocks noGrp="1" noRot="1" noChangeAspect="1" noChangeArrowheads="1" noTextEdit="1"/>
          </p:cNvSpPr>
          <p:nvPr>
            <p:ph type="sldImg"/>
          </p:nvPr>
        </p:nvSpPr>
        <p:spPr>
          <a:solidFill>
            <a:srgbClr val="FFFFFF"/>
          </a:solidFill>
          <a:ln/>
        </p:spPr>
      </p:sp>
      <p:sp>
        <p:nvSpPr>
          <p:cNvPr id="35844" name="Rectangle 3"/>
          <p:cNvSpPr>
            <a:spLocks noGrp="1" noChangeArrowheads="1"/>
          </p:cNvSpPr>
          <p:nvPr>
            <p:ph type="body" idx="1"/>
          </p:nvPr>
        </p:nvSpPr>
        <p:spPr>
          <a:xfrm>
            <a:off x="685800" y="4343400"/>
            <a:ext cx="5486400" cy="4114800"/>
          </a:xfrm>
          <a:solidFill>
            <a:srgbClr val="FFFFFF"/>
          </a:solidFill>
          <a:ln>
            <a:solidFill>
              <a:srgbClr val="000000"/>
            </a:solidFill>
          </a:ln>
        </p:spPr>
        <p:txBody>
          <a:bodyPr/>
          <a:lstStyle/>
          <a:p>
            <a:pPr eaLnBrk="1" hangingPunct="1"/>
            <a:endParaRPr lang="en-US" smtClean="0">
              <a:latin typeface="Helvetic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F293B1F-DFA8-4E16-86B3-71081A7F589E}" type="datetimeFigureOut">
              <a:rPr lang="en-US" smtClean="0"/>
              <a:pPr/>
              <a:t>8/19/2013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ADF46E3-44DD-4D36-BB82-0051ADBFF5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F293B1F-DFA8-4E16-86B3-71081A7F589E}" type="datetimeFigureOut">
              <a:rPr lang="en-US" smtClean="0"/>
              <a:pPr/>
              <a:t>8/19/2013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ADF46E3-44DD-4D36-BB82-0051ADBFF5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F293B1F-DFA8-4E16-86B3-71081A7F589E}" type="datetimeFigureOut">
              <a:rPr lang="en-US" smtClean="0"/>
              <a:pPr/>
              <a:t>8/19/2013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ADF46E3-44DD-4D36-BB82-0051ADBFF5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793750" y="3786188"/>
            <a:ext cx="6400800" cy="1752600"/>
          </a:xfrm>
        </p:spPr>
        <p:txBody>
          <a:bodyPr lIns="0" tIns="0" rIns="0" bIns="0"/>
          <a:lstStyle>
            <a:lvl1pPr>
              <a:buNone/>
              <a:defRPr>
                <a:solidFill>
                  <a:schemeClr val="tx1"/>
                </a:solidFill>
              </a:defRPr>
            </a:lvl1pPr>
          </a:lstStyle>
          <a:p>
            <a:r>
              <a:rPr lang="en-US" dirty="0"/>
              <a:t>Click to edit Master subtitle style</a:t>
            </a:r>
          </a:p>
        </p:txBody>
      </p:sp>
      <p:sp>
        <p:nvSpPr>
          <p:cNvPr id="4" name="Title 3"/>
          <p:cNvSpPr>
            <a:spLocks noGrp="1"/>
          </p:cNvSpPr>
          <p:nvPr>
            <p:ph type="title"/>
          </p:nvPr>
        </p:nvSpPr>
        <p:spPr>
          <a:xfrm>
            <a:off x="793750" y="2895600"/>
            <a:ext cx="8229600" cy="563562"/>
          </a:xfrm>
          <a:noFill/>
          <a:ln w="9525">
            <a:noFill/>
            <a:miter lim="800000"/>
            <a:headEnd/>
            <a:tailEnd/>
          </a:ln>
        </p:spPr>
        <p:txBody>
          <a:bodyPr vert="horz" wrap="square" lIns="0" tIns="0" rIns="0" bIns="0" numCol="1" anchor="b" anchorCtr="0" compatLnSpc="1">
            <a:prstTxWarp prst="textNoShape">
              <a:avLst/>
            </a:prstTxWarp>
          </a:bodyPr>
          <a:lstStyle>
            <a:lvl1pPr algn="l" rtl="0" eaLnBrk="0" fontAlgn="base" hangingPunct="0">
              <a:spcBef>
                <a:spcPct val="0"/>
              </a:spcBef>
              <a:spcAft>
                <a:spcPct val="0"/>
              </a:spcAft>
              <a:defRPr lang="en-US" sz="4000" b="1" dirty="0">
                <a:solidFill>
                  <a:schemeClr val="tx1"/>
                </a:solidFill>
                <a:latin typeface="Helvetica" pitchFamily="34" charset="0"/>
                <a:ea typeface="MS PGothic" pitchFamily="34" charset="-128"/>
                <a:cs typeface="Helvetica" pitchFamily="34" charset="0"/>
              </a:defRPr>
            </a:lvl1pPr>
          </a:lstStyle>
          <a:p>
            <a:r>
              <a:rPr lang="en-US" dirty="0" smtClean="0"/>
              <a:t>Click to edit Master title style</a:t>
            </a:r>
            <a:endParaRPr lang="en-US" dirty="0"/>
          </a:p>
        </p:txBody>
      </p:sp>
    </p:spTree>
  </p:cSld>
  <p:clrMapOvr>
    <a:masterClrMapping/>
  </p:clrMapOvr>
  <p:transition advClick="0" advTm="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9F293B1F-DFA8-4E16-86B3-71081A7F589E}" type="datetimeFigureOut">
              <a:rPr lang="en-US" smtClean="0"/>
              <a:pPr/>
              <a:t>8/19/2013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ADF46E3-44DD-4D36-BB82-0051ADBFF5C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F293B1F-DFA8-4E16-86B3-71081A7F589E}" type="datetimeFigureOut">
              <a:rPr lang="en-US" smtClean="0"/>
              <a:pPr/>
              <a:t>8/19/2013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ADF46E3-44DD-4D36-BB82-0051ADBFF5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9F293B1F-DFA8-4E16-86B3-71081A7F589E}" type="datetimeFigureOut">
              <a:rPr lang="en-US" smtClean="0"/>
              <a:pPr/>
              <a:t>8/19/2013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ADF46E3-44DD-4D36-BB82-0051ADBFF5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43800" cy="563562"/>
          </a:xfrm>
          <a:effectLst>
            <a:outerShdw blurRad="50800" dist="38100" dir="8100000" algn="tr" rotWithShape="0">
              <a:prstClr val="black">
                <a:alpha val="40000"/>
              </a:prstClr>
            </a:outerShdw>
          </a:effectLst>
        </p:spPr>
        <p:txBody>
          <a:bodyPr wrap="none">
            <a:noAutofit/>
          </a:bodyPr>
          <a:lstStyle>
            <a:lvl1pPr>
              <a:defRPr>
                <a:effectLst/>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9F293B1F-DFA8-4E16-86B3-71081A7F589E}" type="datetimeFigureOut">
              <a:rPr lang="en-US" smtClean="0"/>
              <a:pPr/>
              <a:t>8/19/2013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ADF46E3-44DD-4D36-BB82-0051ADBFF5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F293B1F-DFA8-4E16-86B3-71081A7F589E}" type="datetimeFigureOut">
              <a:rPr lang="en-US" smtClean="0"/>
              <a:pPr/>
              <a:t>8/19/2013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ADF46E3-44DD-4D36-BB82-0051ADBFF5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F293B1F-DFA8-4E16-86B3-71081A7F589E}" type="datetimeFigureOut">
              <a:rPr lang="en-US" smtClean="0"/>
              <a:pPr/>
              <a:t>8/19/2013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ADF46E3-44DD-4D36-BB82-0051ADBFF5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a:blip r:embed="rId13" cstate="print"/>
          <a:srcRect/>
          <a:stretch>
            <a:fillRect/>
          </a:stretch>
        </p:blipFill>
        <p:spPr bwMode="auto">
          <a:xfrm>
            <a:off x="200024" y="149628"/>
            <a:ext cx="8810625" cy="855104"/>
          </a:xfrm>
          <a:prstGeom prst="rect">
            <a:avLst/>
          </a:prstGeom>
          <a:noFill/>
          <a:ln w="9525">
            <a:noFill/>
            <a:miter lim="800000"/>
            <a:headEnd/>
            <a:tailEnd/>
          </a:ln>
          <a:effectLst/>
        </p:spPr>
      </p:pic>
      <p:sp>
        <p:nvSpPr>
          <p:cNvPr id="2" name="Title Placeholder 1"/>
          <p:cNvSpPr>
            <a:spLocks noGrp="1"/>
          </p:cNvSpPr>
          <p:nvPr>
            <p:ph type="title"/>
          </p:nvPr>
        </p:nvSpPr>
        <p:spPr>
          <a:xfrm>
            <a:off x="457200" y="300038"/>
            <a:ext cx="8229600" cy="563562"/>
          </a:xfrm>
          <a:prstGeom prst="rect">
            <a:avLst/>
          </a:prstGeom>
          <a:effectLst>
            <a:outerShdw blurRad="50800" dist="38100" dir="8100000" algn="tr" rotWithShape="0">
              <a:prstClr val="black">
                <a:alpha val="40000"/>
              </a:prstClr>
            </a:outerShdw>
          </a:effectLst>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143000"/>
            <a:ext cx="8229600" cy="5181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11" name="Рисунок 15" descr="numerix_opacity.png"/>
          <p:cNvPicPr>
            <a:picLocks noChangeAspect="1"/>
          </p:cNvPicPr>
          <p:nvPr/>
        </p:nvPicPr>
        <p:blipFill>
          <a:blip r:embed="rId14" cstate="print"/>
          <a:srcRect/>
          <a:stretch>
            <a:fillRect/>
          </a:stretch>
        </p:blipFill>
        <p:spPr bwMode="auto">
          <a:xfrm>
            <a:off x="7835149" y="6367756"/>
            <a:ext cx="1201275" cy="40059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2400" b="1" kern="1200">
          <a:solidFill>
            <a:srgbClr val="EFAA32"/>
          </a:solidFill>
          <a:latin typeface="Helvetica" pitchFamily="34" charset="0"/>
          <a:ea typeface="+mj-ea"/>
          <a:cs typeface="+mj-cs"/>
        </a:defRPr>
      </a:lvl1pPr>
    </p:titleStyle>
    <p:bodyStyle>
      <a:lvl1pPr marL="231775" indent="-231775" algn="l" defTabSz="914400" rtl="0" eaLnBrk="1" latinLnBrk="0" hangingPunct="1">
        <a:spcBef>
          <a:spcPct val="20000"/>
        </a:spcBef>
        <a:buFont typeface="Arial" pitchFamily="34" charset="0"/>
        <a:buChar char="•"/>
        <a:defRPr sz="2400" kern="1200">
          <a:solidFill>
            <a:schemeClr val="tx1"/>
          </a:solidFill>
          <a:latin typeface="Helvetica" pitchFamily="34" charset="0"/>
          <a:ea typeface="+mn-ea"/>
          <a:cs typeface="Arial" pitchFamily="34" charset="0"/>
        </a:defRPr>
      </a:lvl1pPr>
      <a:lvl2pPr marL="682625" indent="-233363" algn="l" defTabSz="914400" rtl="0" eaLnBrk="1" latinLnBrk="0" hangingPunct="1">
        <a:spcBef>
          <a:spcPct val="20000"/>
        </a:spcBef>
        <a:buFont typeface="Arial" pitchFamily="34" charset="0"/>
        <a:buChar char="–"/>
        <a:defRPr sz="2000" kern="1200">
          <a:solidFill>
            <a:schemeClr val="tx1"/>
          </a:solidFill>
          <a:latin typeface="Helvetica" pitchFamily="34" charset="0"/>
          <a:ea typeface="+mn-ea"/>
          <a:cs typeface="Arial" pitchFamily="34" charset="0"/>
        </a:defRPr>
      </a:lvl2pPr>
      <a:lvl3pPr marL="1146175" indent="-217488" algn="l" defTabSz="914400" rtl="0" eaLnBrk="1" latinLnBrk="0" hangingPunct="1">
        <a:spcBef>
          <a:spcPct val="20000"/>
        </a:spcBef>
        <a:buFont typeface="Arial" pitchFamily="34" charset="0"/>
        <a:buChar char="•"/>
        <a:tabLst/>
        <a:defRPr sz="1800" kern="1200">
          <a:solidFill>
            <a:schemeClr val="tx1"/>
          </a:solidFill>
          <a:latin typeface="Helvetica"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Helvetica"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Helvetica"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558800" y="4113213"/>
            <a:ext cx="4772025" cy="423862"/>
          </a:xfrm>
          <a:prstGeom prst="rect">
            <a:avLst/>
          </a:prstGeom>
          <a:noFill/>
          <a:ln w="9525">
            <a:noFill/>
            <a:miter lim="800000"/>
            <a:headEnd/>
            <a:tailEnd/>
          </a:ln>
        </p:spPr>
        <p:txBody>
          <a:bodyPr lIns="0" tIns="0" rIns="0" bIns="0"/>
          <a:lstStyle/>
          <a:p>
            <a:endParaRPr lang="en-GB" b="0">
              <a:solidFill>
                <a:srgbClr val="FFFFFF"/>
              </a:solidFill>
              <a:latin typeface="Arial" pitchFamily="34" charset="0"/>
            </a:endParaRPr>
          </a:p>
        </p:txBody>
      </p:sp>
      <p:sp>
        <p:nvSpPr>
          <p:cNvPr id="6" name="Title 5"/>
          <p:cNvSpPr>
            <a:spLocks noGrp="1"/>
          </p:cNvSpPr>
          <p:nvPr>
            <p:ph type="title"/>
          </p:nvPr>
        </p:nvSpPr>
        <p:spPr/>
        <p:txBody>
          <a:bodyPr>
            <a:normAutofit fontScale="90000"/>
          </a:bodyPr>
          <a:lstStyle/>
          <a:p>
            <a:r>
              <a:rPr lang="en-US" dirty="0"/>
              <a:t>Model Validation For Derivative Pricing: The First Line of Risk Management Defense</a:t>
            </a:r>
          </a:p>
        </p:txBody>
      </p:sp>
    </p:spTree>
  </p:cSld>
  <p:clrMapOvr>
    <a:masterClrMapping/>
  </p:clrMapOvr>
  <p:transition advClick="0" advTm="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Model Validation Tests – Test </a:t>
            </a:r>
            <a:r>
              <a:rPr lang="en-US" dirty="0" smtClean="0"/>
              <a:t>Definitions</a:t>
            </a:r>
            <a:endParaRPr lang="en-US" dirty="0"/>
          </a:p>
        </p:txBody>
      </p:sp>
      <p:sp>
        <p:nvSpPr>
          <p:cNvPr id="3" name="Content Placeholder 2"/>
          <p:cNvSpPr>
            <a:spLocks noGrp="1"/>
          </p:cNvSpPr>
          <p:nvPr>
            <p:ph idx="1"/>
          </p:nvPr>
        </p:nvSpPr>
        <p:spPr/>
        <p:txBody>
          <a:bodyPr/>
          <a:lstStyle/>
          <a:p>
            <a:r>
              <a:rPr lang="en-US" dirty="0"/>
              <a:t>Variance of Hedged Portfolio </a:t>
            </a:r>
            <a:r>
              <a:rPr lang="en-US" dirty="0" smtClean="0"/>
              <a:t>Test</a:t>
            </a:r>
          </a:p>
          <a:p>
            <a:pPr marL="449262" lvl="1" indent="0">
              <a:buNone/>
            </a:pPr>
            <a:r>
              <a:rPr lang="en-US" dirty="0" smtClean="0"/>
              <a:t>We compute the price of the portfolio and its hedge together, every day.  This should barely move, and its movement is a measure of residual risk due to the model’s imperfect description of the market.  </a:t>
            </a:r>
          </a:p>
          <a:p>
            <a:pPr marL="449262" lvl="1" indent="0">
              <a:buNone/>
            </a:pPr>
            <a:r>
              <a:rPr lang="en-US" dirty="0" smtClean="0"/>
              <a:t>We compute the sum of squared errors of the one-day change in </a:t>
            </a:r>
            <a:r>
              <a:rPr lang="en-US" dirty="0" err="1" smtClean="0"/>
              <a:t>PnL</a:t>
            </a:r>
            <a:r>
              <a:rPr lang="en-US" dirty="0" smtClean="0"/>
              <a:t> of the hedged portfolio, and report this as the residual risk</a:t>
            </a:r>
            <a:endParaRPr lang="en-US" dirty="0"/>
          </a:p>
          <a:p>
            <a:r>
              <a:rPr lang="en-US" dirty="0"/>
              <a:t>Cost of Hedging </a:t>
            </a:r>
            <a:r>
              <a:rPr lang="en-US" dirty="0" smtClean="0"/>
              <a:t>Test</a:t>
            </a:r>
          </a:p>
          <a:p>
            <a:pPr marL="449262" lvl="1" indent="0">
              <a:buNone/>
            </a:pPr>
            <a:r>
              <a:rPr lang="en-US" dirty="0" smtClean="0"/>
              <a:t>We compute the hedge every day, and consider the losses or gains in this trading strategy by itself.  The theory of Black-Scholes says that the price of the option should be equal to its cost of hedging.  We then compare the cost of hedging to the computed price of the option at inception.  </a:t>
            </a:r>
            <a:endParaRPr lang="en-US" dirty="0"/>
          </a:p>
          <a:p>
            <a:pPr marL="0" indent="0">
              <a:buNone/>
            </a:pPr>
            <a:endParaRPr lang="en-US" dirty="0"/>
          </a:p>
        </p:txBody>
      </p:sp>
    </p:spTree>
    <p:extLst>
      <p:ext uri="{BB962C8B-B14F-4D97-AF65-F5344CB8AC3E}">
        <p14:creationId xmlns:p14="http://schemas.microsoft.com/office/powerpoint/2010/main" val="4133766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ask in your organization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How old is my code – for what percentage of </a:t>
            </a:r>
            <a:r>
              <a:rPr lang="en-US" smtClean="0"/>
              <a:t>code are </a:t>
            </a:r>
            <a:r>
              <a:rPr lang="en-US" dirty="0" smtClean="0"/>
              <a:t>the original authors still in the organization?</a:t>
            </a:r>
          </a:p>
          <a:p>
            <a:r>
              <a:rPr lang="en-US" dirty="0" smtClean="0"/>
              <a:t>How much time do my developers spend debugging, vs. new code development?</a:t>
            </a:r>
          </a:p>
          <a:p>
            <a:r>
              <a:rPr lang="en-US" dirty="0" smtClean="0"/>
              <a:t>Are there known bugs that no one knows how to solve?</a:t>
            </a:r>
          </a:p>
          <a:p>
            <a:r>
              <a:rPr lang="en-US" dirty="0" smtClean="0"/>
              <a:t>How much are you relying on “work-</a:t>
            </a:r>
            <a:r>
              <a:rPr lang="en-US" dirty="0" err="1" smtClean="0"/>
              <a:t>arounds</a:t>
            </a:r>
            <a:r>
              <a:rPr lang="en-US" dirty="0" smtClean="0"/>
              <a:t>”, instead of true bug-fixes?</a:t>
            </a:r>
          </a:p>
          <a:p>
            <a:r>
              <a:rPr lang="en-US" dirty="0" smtClean="0"/>
              <a:t>How much do my traders trust the model?  How much manual intervention does it require?</a:t>
            </a:r>
          </a:p>
          <a:p>
            <a:r>
              <a:rPr lang="en-US" dirty="0" smtClean="0"/>
              <a:t>How much bleed are hedgers seeing?  How much variance from market prices?</a:t>
            </a:r>
          </a:p>
          <a:p>
            <a:r>
              <a:rPr lang="en-US" dirty="0" smtClean="0"/>
              <a:t>How volatile is my portfolio?</a:t>
            </a:r>
          </a:p>
          <a:p>
            <a:r>
              <a:rPr lang="en-US" dirty="0" smtClean="0"/>
              <a:t>Are my calibrations accurately </a:t>
            </a:r>
            <a:r>
              <a:rPr lang="en-US" dirty="0" err="1" smtClean="0"/>
              <a:t>repricing</a:t>
            </a:r>
            <a:r>
              <a:rPr lang="en-US" dirty="0" smtClean="0"/>
              <a:t> the market?</a:t>
            </a:r>
          </a:p>
          <a:p>
            <a:r>
              <a:rPr lang="en-US" dirty="0" smtClean="0"/>
              <a:t>Are my calibrations stable? </a:t>
            </a:r>
          </a:p>
          <a:p>
            <a:r>
              <a:rPr lang="en-US" dirty="0" smtClean="0"/>
              <a:t>What kinds of data-tagging does the code do to identify things like “which volatility is coming from where”, to prevent data errors?</a:t>
            </a:r>
            <a:endParaRPr lang="en-US" dirty="0"/>
          </a:p>
        </p:txBody>
      </p:sp>
    </p:spTree>
    <p:extLst>
      <p:ext uri="{BB962C8B-B14F-4D97-AF65-F5344CB8AC3E}">
        <p14:creationId xmlns:p14="http://schemas.microsoft.com/office/powerpoint/2010/main" val="2861896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a:normAutofit fontScale="90000"/>
          </a:bodyPr>
          <a:lstStyle/>
          <a:p>
            <a:pPr eaLnBrk="1" hangingPunct="1"/>
            <a:r>
              <a:rPr lang="en-GB" smtClean="0"/>
              <a:t>Thank you</a:t>
            </a:r>
          </a:p>
        </p:txBody>
      </p:sp>
      <p:sp>
        <p:nvSpPr>
          <p:cNvPr id="3" name="TextBox 2"/>
          <p:cNvSpPr txBox="1"/>
          <p:nvPr/>
        </p:nvSpPr>
        <p:spPr>
          <a:xfrm>
            <a:off x="4356100" y="4056063"/>
            <a:ext cx="2960234" cy="2215991"/>
          </a:xfrm>
          <a:prstGeom prst="rect">
            <a:avLst/>
          </a:prstGeom>
          <a:noFill/>
        </p:spPr>
        <p:txBody>
          <a:bodyPr wrap="none">
            <a:spAutoFit/>
          </a:bodyPr>
          <a:lstStyle/>
          <a:p>
            <a:pPr>
              <a:defRPr/>
            </a:pPr>
            <a:r>
              <a:rPr lang="en-US" sz="1800" b="1">
                <a:solidFill>
                  <a:schemeClr val="tx2"/>
                </a:solidFill>
              </a:rPr>
              <a:t>Visit us online at:</a:t>
            </a:r>
          </a:p>
          <a:p>
            <a:pPr>
              <a:defRPr/>
            </a:pPr>
            <a:r>
              <a:rPr lang="en-US" sz="1600" b="1" i="1">
                <a:solidFill>
                  <a:schemeClr val="accent1">
                    <a:lumMod val="75000"/>
                  </a:schemeClr>
                </a:solidFill>
              </a:rPr>
              <a:t>www.numerix.com</a:t>
            </a:r>
          </a:p>
          <a:p>
            <a:pPr>
              <a:defRPr/>
            </a:pPr>
            <a:endParaRPr lang="en-US" sz="1800" b="1">
              <a:solidFill>
                <a:schemeClr val="tx2"/>
              </a:solidFill>
            </a:endParaRPr>
          </a:p>
          <a:p>
            <a:pPr>
              <a:defRPr/>
            </a:pPr>
            <a:r>
              <a:rPr lang="en-US" sz="1800" b="1">
                <a:solidFill>
                  <a:schemeClr val="tx2"/>
                </a:solidFill>
              </a:rPr>
              <a:t>News and updates:</a:t>
            </a:r>
          </a:p>
          <a:p>
            <a:pPr>
              <a:defRPr/>
            </a:pPr>
            <a:r>
              <a:rPr lang="en-US" sz="1600" b="1" i="1">
                <a:solidFill>
                  <a:schemeClr val="accent1">
                    <a:lumMod val="75000"/>
                  </a:schemeClr>
                </a:solidFill>
              </a:rPr>
              <a:t>blog.numerix.com</a:t>
            </a:r>
          </a:p>
          <a:p>
            <a:pPr>
              <a:defRPr/>
            </a:pPr>
            <a:endParaRPr lang="en-US" sz="1800" b="1">
              <a:solidFill>
                <a:schemeClr val="tx2"/>
              </a:solidFill>
            </a:endParaRPr>
          </a:p>
          <a:p>
            <a:pPr>
              <a:defRPr/>
            </a:pPr>
            <a:r>
              <a:rPr lang="en-US" sz="1800" b="1">
                <a:solidFill>
                  <a:schemeClr val="tx2"/>
                </a:solidFill>
              </a:rPr>
              <a:t>Derivatives discussion </a:t>
            </a:r>
            <a:r>
              <a:rPr lang="en-US" sz="1800" b="1" smtClean="0">
                <a:solidFill>
                  <a:schemeClr val="tx2"/>
                </a:solidFill>
              </a:rPr>
              <a:t>board:</a:t>
            </a:r>
            <a:endParaRPr lang="en-US" sz="1800" b="1">
              <a:solidFill>
                <a:schemeClr val="tx2"/>
              </a:solidFill>
            </a:endParaRPr>
          </a:p>
          <a:p>
            <a:pPr>
              <a:defRPr/>
            </a:pPr>
            <a:r>
              <a:rPr lang="en-US" sz="1600" b="1" i="1">
                <a:solidFill>
                  <a:schemeClr val="accent1">
                    <a:lumMod val="75000"/>
                  </a:schemeClr>
                </a:solidFill>
              </a:rPr>
              <a:t>forums.numerix.com</a:t>
            </a:r>
          </a:p>
        </p:txBody>
      </p:sp>
    </p:spTree>
  </p:cSld>
  <p:clrMapOvr>
    <a:masterClrMapping/>
  </p:clrMapOvr>
  <p:transition advClick="0" advTm="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Model Risks</a:t>
            </a:r>
            <a:endParaRPr lang="en-US" dirty="0"/>
          </a:p>
        </p:txBody>
      </p:sp>
      <p:sp>
        <p:nvSpPr>
          <p:cNvPr id="3" name="Content Placeholder 2"/>
          <p:cNvSpPr>
            <a:spLocks noGrp="1"/>
          </p:cNvSpPr>
          <p:nvPr>
            <p:ph idx="1"/>
          </p:nvPr>
        </p:nvSpPr>
        <p:spPr/>
        <p:txBody>
          <a:bodyPr/>
          <a:lstStyle/>
          <a:p>
            <a:r>
              <a:rPr lang="en-US" dirty="0" smtClean="0"/>
              <a:t>Model Risk is a collection of several related issues surrounding the behavior of a derivatives pricing model.  The recent financial crisis and the attendant regulatory crackdown has compelled a renewed interest in this field. This has driven deeper thinking on the many possible contributors to model risk.</a:t>
            </a:r>
            <a:endParaRPr lang="en-US" dirty="0"/>
          </a:p>
        </p:txBody>
      </p:sp>
    </p:spTree>
    <p:extLst>
      <p:ext uri="{BB962C8B-B14F-4D97-AF65-F5344CB8AC3E}">
        <p14:creationId xmlns:p14="http://schemas.microsoft.com/office/powerpoint/2010/main" val="522908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Model Risk in Derivative Pricing</a:t>
            </a:r>
            <a:endParaRPr lang="en-US" dirty="0"/>
          </a:p>
        </p:txBody>
      </p:sp>
      <p:sp>
        <p:nvSpPr>
          <p:cNvPr id="3" name="Content Placeholder 2"/>
          <p:cNvSpPr>
            <a:spLocks noGrp="1"/>
          </p:cNvSpPr>
          <p:nvPr>
            <p:ph idx="1"/>
          </p:nvPr>
        </p:nvSpPr>
        <p:spPr/>
        <p:txBody>
          <a:bodyPr>
            <a:normAutofit/>
          </a:bodyPr>
          <a:lstStyle/>
          <a:p>
            <a:pPr lvl="0"/>
            <a:r>
              <a:rPr lang="en-US" dirty="0" smtClean="0"/>
              <a:t>Implementation Errors (bugs)</a:t>
            </a:r>
          </a:p>
          <a:p>
            <a:pPr lvl="0"/>
            <a:r>
              <a:rPr lang="en-US" dirty="0" smtClean="0"/>
              <a:t>Dynamic Misspecification, i.e.</a:t>
            </a:r>
          </a:p>
          <a:p>
            <a:pPr lvl="1"/>
            <a:r>
              <a:rPr lang="en-US" dirty="0" smtClean="0"/>
              <a:t>Omission of important risk factors</a:t>
            </a:r>
          </a:p>
          <a:p>
            <a:pPr lvl="1"/>
            <a:r>
              <a:rPr lang="en-US" dirty="0" smtClean="0"/>
              <a:t>Model performs poorly in new market regime</a:t>
            </a:r>
          </a:p>
          <a:p>
            <a:pPr lvl="0"/>
            <a:r>
              <a:rPr lang="en-US" dirty="0" smtClean="0"/>
              <a:t>Poor choice of calibration instruments</a:t>
            </a:r>
          </a:p>
          <a:p>
            <a:pPr lvl="0"/>
            <a:r>
              <a:rPr lang="en-US" dirty="0" smtClean="0"/>
              <a:t>Poor choice of calibration method</a:t>
            </a:r>
          </a:p>
          <a:p>
            <a:pPr lvl="1"/>
            <a:r>
              <a:rPr lang="en-US" dirty="0" smtClean="0"/>
              <a:t>Bad weighting choice in objective function (e.g. absolute vs. relative price errors)</a:t>
            </a:r>
          </a:p>
          <a:p>
            <a:pPr lvl="1"/>
            <a:r>
              <a:rPr lang="en-US" dirty="0" smtClean="0"/>
              <a:t>Excessively local solvers failing to find the best solution</a:t>
            </a:r>
          </a:p>
          <a:p>
            <a:pPr lvl="1"/>
            <a:r>
              <a:rPr lang="en-US" dirty="0" smtClean="0"/>
              <a:t>Poor initial guess for solver</a:t>
            </a:r>
          </a:p>
          <a:p>
            <a:pPr lvl="0"/>
            <a:r>
              <a:rPr lang="en-US" dirty="0" smtClean="0"/>
              <a:t>Poor choice of hedge instruments</a:t>
            </a:r>
          </a:p>
          <a:p>
            <a:pPr marL="449262" lvl="1" indent="0">
              <a:buNone/>
            </a:pPr>
            <a:endParaRPr lang="en-US" dirty="0"/>
          </a:p>
        </p:txBody>
      </p:sp>
    </p:spTree>
    <p:extLst>
      <p:ext uri="{BB962C8B-B14F-4D97-AF65-F5344CB8AC3E}">
        <p14:creationId xmlns:p14="http://schemas.microsoft.com/office/powerpoint/2010/main" val="1973671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Model Risk, cont’d</a:t>
            </a:r>
            <a:endParaRPr lang="en-US" dirty="0"/>
          </a:p>
        </p:txBody>
      </p:sp>
      <p:sp>
        <p:nvSpPr>
          <p:cNvPr id="3" name="Content Placeholder 2"/>
          <p:cNvSpPr>
            <a:spLocks noGrp="1"/>
          </p:cNvSpPr>
          <p:nvPr>
            <p:ph idx="1"/>
          </p:nvPr>
        </p:nvSpPr>
        <p:spPr/>
        <p:txBody>
          <a:bodyPr/>
          <a:lstStyle/>
          <a:p>
            <a:r>
              <a:rPr lang="en-US" dirty="0"/>
              <a:t>Poor choice of hedge ratio calculation method</a:t>
            </a:r>
          </a:p>
          <a:p>
            <a:pPr lvl="1"/>
            <a:r>
              <a:rPr lang="en-US" dirty="0" smtClean="0"/>
              <a:t>E.g. Continuous </a:t>
            </a:r>
            <a:r>
              <a:rPr lang="en-US" dirty="0"/>
              <a:t>derivatives vs. </a:t>
            </a:r>
            <a:r>
              <a:rPr lang="en-US" dirty="0" smtClean="0"/>
              <a:t>various discrete difference methods</a:t>
            </a:r>
            <a:endParaRPr lang="en-US" dirty="0"/>
          </a:p>
          <a:p>
            <a:r>
              <a:rPr lang="en-US" dirty="0" smtClean="0"/>
              <a:t>Poor choice of proxy data</a:t>
            </a:r>
          </a:p>
          <a:p>
            <a:r>
              <a:rPr lang="en-US" dirty="0" smtClean="0"/>
              <a:t>Data Quality problems – feeding the models with the wrong data</a:t>
            </a:r>
          </a:p>
          <a:p>
            <a:r>
              <a:rPr lang="en-US" dirty="0" smtClean="0"/>
              <a:t>Poor Documentation – a misunderstanding of the model can lead to passing incorrect data to the model, i.e. data quality problems</a:t>
            </a:r>
            <a:endParaRPr lang="en-US" dirty="0"/>
          </a:p>
        </p:txBody>
      </p:sp>
    </p:spTree>
    <p:extLst>
      <p:ext uri="{BB962C8B-B14F-4D97-AF65-F5344CB8AC3E}">
        <p14:creationId xmlns:p14="http://schemas.microsoft.com/office/powerpoint/2010/main" val="3243073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 about these risks?</a:t>
            </a:r>
            <a:endParaRPr lang="en-US" dirty="0"/>
          </a:p>
        </p:txBody>
      </p:sp>
      <p:sp>
        <p:nvSpPr>
          <p:cNvPr id="3" name="Content Placeholder 2"/>
          <p:cNvSpPr>
            <a:spLocks noGrp="1"/>
          </p:cNvSpPr>
          <p:nvPr>
            <p:ph idx="1"/>
          </p:nvPr>
        </p:nvSpPr>
        <p:spPr/>
        <p:txBody>
          <a:bodyPr>
            <a:normAutofit/>
          </a:bodyPr>
          <a:lstStyle/>
          <a:p>
            <a:r>
              <a:rPr lang="en-US" dirty="0" smtClean="0"/>
              <a:t>Implementation Risks</a:t>
            </a:r>
          </a:p>
          <a:p>
            <a:pPr lvl="1"/>
            <a:r>
              <a:rPr lang="en-US" dirty="0" smtClean="0"/>
              <a:t>A mathematical library separate from the financial library, to be called by the financial library, instead of writing </a:t>
            </a:r>
            <a:r>
              <a:rPr lang="en-US" dirty="0" err="1" smtClean="0"/>
              <a:t>inlined</a:t>
            </a:r>
            <a:r>
              <a:rPr lang="en-US" dirty="0" smtClean="0"/>
              <a:t> or bespoke mathematical functions for each option </a:t>
            </a:r>
            <a:r>
              <a:rPr lang="en-US" dirty="0" err="1" smtClean="0"/>
              <a:t>pricer</a:t>
            </a:r>
            <a:r>
              <a:rPr lang="en-US" dirty="0" smtClean="0"/>
              <a:t>.</a:t>
            </a:r>
          </a:p>
          <a:p>
            <a:pPr lvl="1"/>
            <a:r>
              <a:rPr lang="en-US" dirty="0"/>
              <a:t>A strong testing regime, containing:</a:t>
            </a:r>
          </a:p>
          <a:p>
            <a:pPr lvl="2"/>
            <a:r>
              <a:rPr lang="en-US" dirty="0"/>
              <a:t>Mathematical identities for all pure math functions</a:t>
            </a:r>
          </a:p>
          <a:p>
            <a:pPr lvl="2"/>
            <a:r>
              <a:rPr lang="en-US" dirty="0"/>
              <a:t>Limiting or Special cases</a:t>
            </a:r>
          </a:p>
          <a:p>
            <a:pPr lvl="2"/>
            <a:r>
              <a:rPr lang="en-US" dirty="0"/>
              <a:t>Tests should be run on MORE than just a few typical cases –</a:t>
            </a:r>
          </a:p>
          <a:p>
            <a:pPr marL="1371600" lvl="3" indent="0">
              <a:buNone/>
            </a:pPr>
            <a:r>
              <a:rPr lang="en-US" dirty="0"/>
              <a:t> A test domain should be defined and a large number of cases from the test domain should be selected at random, different ones each night. The tests need to cover high, and low values, in every possible combination, of all parameters.</a:t>
            </a:r>
          </a:p>
          <a:p>
            <a:pPr lvl="2"/>
            <a:r>
              <a:rPr lang="en-US" dirty="0" smtClean="0"/>
              <a:t>Multiple </a:t>
            </a:r>
            <a:r>
              <a:rPr lang="en-US" dirty="0"/>
              <a:t>methods</a:t>
            </a:r>
          </a:p>
          <a:p>
            <a:pPr lvl="1"/>
            <a:r>
              <a:rPr lang="en-US" dirty="0" smtClean="0"/>
              <a:t>A strong testing regime pays you back with easier debugging, by ruling out places where bugs can be, by allowing developers and </a:t>
            </a:r>
            <a:r>
              <a:rPr lang="en-US" dirty="0" err="1" smtClean="0"/>
              <a:t>bugfixers</a:t>
            </a:r>
            <a:r>
              <a:rPr lang="en-US" dirty="0" smtClean="0"/>
              <a:t> to try out fixes on unfamiliar code more fearlessly.  </a:t>
            </a:r>
          </a:p>
          <a:p>
            <a:pPr lvl="2"/>
            <a:endParaRPr lang="en-US" dirty="0"/>
          </a:p>
        </p:txBody>
      </p:sp>
    </p:spTree>
    <p:extLst>
      <p:ext uri="{BB962C8B-B14F-4D97-AF65-F5344CB8AC3E}">
        <p14:creationId xmlns:p14="http://schemas.microsoft.com/office/powerpoint/2010/main" val="6331966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Implementation Risks – Examples of Possible Tests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Instrument and Model Specific Tests</a:t>
            </a:r>
          </a:p>
          <a:p>
            <a:pPr marL="457200" indent="-457200">
              <a:buAutoNum type="arabicParenR"/>
            </a:pPr>
            <a:r>
              <a:rPr lang="en-US" dirty="0" smtClean="0"/>
              <a:t>Parallel Reimplementation</a:t>
            </a:r>
          </a:p>
          <a:p>
            <a:pPr marL="457200" indent="-457200">
              <a:buAutoNum type="arabicParenR"/>
            </a:pPr>
            <a:r>
              <a:rPr lang="en-US" dirty="0" smtClean="0"/>
              <a:t>Limiting Cases or Identities for Payoff (e.g. Knock-in + Knock-out = Vanilla, Barrier </a:t>
            </a:r>
            <a:r>
              <a:rPr lang="en-US" dirty="0" smtClean="0">
                <a:sym typeface="Wingdings" pitchFamily="2" charset="2"/>
              </a:rPr>
              <a:t> Vanilla as Barrier  infinity)</a:t>
            </a:r>
            <a:endParaRPr lang="en-US" dirty="0" smtClean="0"/>
          </a:p>
          <a:p>
            <a:pPr marL="457200" indent="-457200">
              <a:buAutoNum type="arabicParenR"/>
            </a:pPr>
            <a:r>
              <a:rPr lang="en-US" dirty="0" smtClean="0"/>
              <a:t>Limiting Cases or Identities for Model (e.g. </a:t>
            </a:r>
            <a:r>
              <a:rPr lang="en-US" dirty="0" err="1" smtClean="0"/>
              <a:t>Heston</a:t>
            </a:r>
            <a:r>
              <a:rPr lang="en-US" dirty="0" smtClean="0"/>
              <a:t> </a:t>
            </a:r>
            <a:r>
              <a:rPr lang="en-US" dirty="0" smtClean="0">
                <a:sym typeface="Wingdings" pitchFamily="2" charset="2"/>
              </a:rPr>
              <a:t> Black-Scholes, Romano-</a:t>
            </a:r>
            <a:r>
              <a:rPr lang="en-US" dirty="0" err="1" smtClean="0">
                <a:sym typeface="Wingdings" pitchFamily="2" charset="2"/>
              </a:rPr>
              <a:t>Touzi</a:t>
            </a:r>
            <a:r>
              <a:rPr lang="en-US" dirty="0" smtClean="0">
                <a:sym typeface="Wingdings" pitchFamily="2" charset="2"/>
              </a:rPr>
              <a:t> Mixing Theorem)</a:t>
            </a:r>
          </a:p>
          <a:p>
            <a:pPr marL="457200" indent="-457200">
              <a:buAutoNum type="arabicParenR"/>
            </a:pPr>
            <a:r>
              <a:rPr lang="en-US" dirty="0" smtClean="0"/>
              <a:t>Convergence and convergence rate of method</a:t>
            </a:r>
          </a:p>
          <a:p>
            <a:pPr marL="457200" indent="-457200">
              <a:buAutoNum type="arabicParenR"/>
            </a:pPr>
            <a:r>
              <a:rPr lang="en-US" dirty="0" smtClean="0"/>
              <a:t>Zero and infinite volatility limits, to catch payoff specification errors.</a:t>
            </a:r>
            <a:endParaRPr lang="en-US" dirty="0"/>
          </a:p>
        </p:txBody>
      </p:sp>
    </p:spTree>
    <p:extLst>
      <p:ext uri="{BB962C8B-B14F-4D97-AF65-F5344CB8AC3E}">
        <p14:creationId xmlns:p14="http://schemas.microsoft.com/office/powerpoint/2010/main" val="3657299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Model Validation Tests – Mathematical </a:t>
            </a:r>
            <a:r>
              <a:rPr lang="en-US" dirty="0" smtClean="0"/>
              <a:t>Correctness</a:t>
            </a:r>
            <a:endParaRPr lang="en-US" dirty="0"/>
          </a:p>
        </p:txBody>
      </p:sp>
      <p:sp>
        <p:nvSpPr>
          <p:cNvPr id="3" name="Content Placeholder 2"/>
          <p:cNvSpPr>
            <a:spLocks noGrp="1"/>
          </p:cNvSpPr>
          <p:nvPr>
            <p:ph idx="1"/>
          </p:nvPr>
        </p:nvSpPr>
        <p:spPr/>
        <p:txBody>
          <a:bodyPr>
            <a:normAutofit/>
          </a:bodyPr>
          <a:lstStyle/>
          <a:p>
            <a:pPr marL="449262" lvl="1" indent="0">
              <a:buNone/>
            </a:pPr>
            <a:r>
              <a:rPr lang="en-US" dirty="0" smtClean="0"/>
              <a:t>Model and Instrument Independent, “Generic” Tests</a:t>
            </a:r>
          </a:p>
          <a:p>
            <a:pPr marL="906462" lvl="1" indent="-457200">
              <a:buAutoNum type="arabicParenR"/>
            </a:pPr>
            <a:r>
              <a:rPr lang="en-US" dirty="0" smtClean="0"/>
              <a:t>Delta-Vega Smoothness Tests</a:t>
            </a:r>
          </a:p>
          <a:p>
            <a:pPr marL="912812" lvl="2" indent="0">
              <a:buNone/>
            </a:pPr>
            <a:r>
              <a:rPr lang="en-US" dirty="0" smtClean="0"/>
              <a:t>Is there a “jitter” or oscillation mixed in with the pricing that</a:t>
            </a:r>
          </a:p>
          <a:p>
            <a:pPr marL="912812" lvl="2" indent="0">
              <a:buNone/>
            </a:pPr>
            <a:r>
              <a:rPr lang="en-US" dirty="0" smtClean="0"/>
              <a:t>throws off </a:t>
            </a:r>
            <a:r>
              <a:rPr lang="en-US" dirty="0" err="1" smtClean="0"/>
              <a:t>greeks</a:t>
            </a:r>
            <a:r>
              <a:rPr lang="en-US" dirty="0" smtClean="0"/>
              <a:t> even if model price is accurate?</a:t>
            </a:r>
          </a:p>
          <a:p>
            <a:pPr marL="906462" lvl="1" indent="-457200">
              <a:buAutoNum type="arabicParenR"/>
            </a:pPr>
            <a:r>
              <a:rPr lang="en-US" dirty="0" smtClean="0"/>
              <a:t>Calibration Round Trip Tests</a:t>
            </a:r>
          </a:p>
          <a:p>
            <a:pPr marL="912812" lvl="2" indent="0">
              <a:buNone/>
            </a:pPr>
            <a:r>
              <a:rPr lang="en-US" dirty="0" smtClean="0"/>
              <a:t>Does our calibration method re-price the calibrated instruments</a:t>
            </a:r>
          </a:p>
          <a:p>
            <a:pPr marL="912812" lvl="2" indent="0">
              <a:buNone/>
            </a:pPr>
            <a:r>
              <a:rPr lang="en-US" dirty="0" smtClean="0"/>
              <a:t>accurately?  When a calibration problem is set up with a known solution, can the calibrator find it?</a:t>
            </a:r>
          </a:p>
          <a:p>
            <a:pPr marL="906462" lvl="1" indent="-457200">
              <a:buAutoNum type="arabicParenR"/>
            </a:pPr>
            <a:r>
              <a:rPr lang="en-US" dirty="0" smtClean="0"/>
              <a:t>Convergence Tests</a:t>
            </a:r>
          </a:p>
          <a:p>
            <a:pPr marL="912812" lvl="2" indent="0">
              <a:buNone/>
            </a:pPr>
            <a:r>
              <a:rPr lang="en-US" dirty="0" smtClean="0"/>
              <a:t>Does our pricing converge, and is the production price close to the converged value? </a:t>
            </a:r>
          </a:p>
          <a:p>
            <a:pPr marL="906462" lvl="1" indent="-457200">
              <a:buAutoNum type="arabicParenR"/>
            </a:pPr>
            <a:endParaRPr lang="en-US" dirty="0"/>
          </a:p>
        </p:txBody>
      </p:sp>
    </p:spTree>
    <p:extLst>
      <p:ext uri="{BB962C8B-B14F-4D97-AF65-F5344CB8AC3E}">
        <p14:creationId xmlns:p14="http://schemas.microsoft.com/office/powerpoint/2010/main" val="870669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Model Validation Tests – </a:t>
            </a:r>
            <a:r>
              <a:rPr lang="en-US" dirty="0" smtClean="0"/>
              <a:t>Financial Correctness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Calibration Stability Tests</a:t>
            </a:r>
          </a:p>
          <a:p>
            <a:pPr marL="449262" lvl="1" indent="0">
              <a:buNone/>
            </a:pPr>
            <a:r>
              <a:rPr lang="en-US" dirty="0"/>
              <a:t>Does our model have similar calibration parameters from day-to-day?  Does our model price the same vanilla similarly from day-to-day</a:t>
            </a:r>
            <a:r>
              <a:rPr lang="en-US" dirty="0" smtClean="0"/>
              <a:t>?</a:t>
            </a:r>
          </a:p>
          <a:p>
            <a:r>
              <a:rPr lang="en-US" dirty="0" smtClean="0"/>
              <a:t>Calibration Error Tests</a:t>
            </a:r>
          </a:p>
          <a:p>
            <a:pPr marL="449262" lvl="1" indent="0">
              <a:buNone/>
            </a:pPr>
            <a:r>
              <a:rPr lang="en-US" dirty="0" smtClean="0"/>
              <a:t>Does our model, when calibrated to vanillas from the market, price all the calibration instruments accurately?  </a:t>
            </a:r>
          </a:p>
          <a:p>
            <a:r>
              <a:rPr lang="en-US" dirty="0" err="1" smtClean="0"/>
              <a:t>PnL</a:t>
            </a:r>
            <a:r>
              <a:rPr lang="en-US" dirty="0" smtClean="0"/>
              <a:t> Attribution Tests</a:t>
            </a:r>
          </a:p>
          <a:p>
            <a:pPr marL="449262" lvl="1" indent="0">
              <a:buNone/>
            </a:pPr>
            <a:r>
              <a:rPr lang="en-US" dirty="0" smtClean="0"/>
              <a:t>Does our model account for changes in </a:t>
            </a:r>
            <a:r>
              <a:rPr lang="en-US" dirty="0" err="1" smtClean="0"/>
              <a:t>PnL</a:t>
            </a:r>
            <a:r>
              <a:rPr lang="en-US" dirty="0" smtClean="0"/>
              <a:t> of the instrument due to changes in market data well </a:t>
            </a:r>
            <a:r>
              <a:rPr lang="en-US" i="1" dirty="0" smtClean="0"/>
              <a:t>without calibration?  </a:t>
            </a:r>
            <a:r>
              <a:rPr lang="en-US" dirty="0" smtClean="0"/>
              <a:t>If we use this model to hedge, will our hedges hedge our changes in value? (Similar to Calibration Stability Test)</a:t>
            </a:r>
            <a:endParaRPr lang="en-US" i="1" dirty="0" smtClean="0"/>
          </a:p>
          <a:p>
            <a:r>
              <a:rPr lang="en-US" dirty="0" smtClean="0"/>
              <a:t>Variance of Hedged Portfolio Test</a:t>
            </a:r>
          </a:p>
          <a:p>
            <a:pPr marL="449262" lvl="1" indent="0">
              <a:buNone/>
            </a:pPr>
            <a:r>
              <a:rPr lang="en-US" dirty="0" smtClean="0"/>
              <a:t>What is the variance of the hedged portfolio (similar to </a:t>
            </a:r>
            <a:r>
              <a:rPr lang="en-US" dirty="0" err="1" smtClean="0"/>
              <a:t>PnL</a:t>
            </a:r>
            <a:r>
              <a:rPr lang="en-US" dirty="0" smtClean="0"/>
              <a:t> Attribution Test)</a:t>
            </a:r>
          </a:p>
          <a:p>
            <a:r>
              <a:rPr lang="en-US" dirty="0" smtClean="0"/>
              <a:t>Cost of Hedging Test</a:t>
            </a:r>
          </a:p>
          <a:p>
            <a:pPr marL="449262" lvl="1" indent="0">
              <a:buNone/>
            </a:pPr>
            <a:r>
              <a:rPr lang="en-US" dirty="0" smtClean="0"/>
              <a:t>Does the initially calculated price accurately reflect the eventual cost of hedging?</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8269450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09600" y="452438"/>
            <a:ext cx="8229600" cy="563562"/>
          </a:xfrm>
          <a:prstGeom prst="rect">
            <a:avLst/>
          </a:prstGeom>
          <a:effectLst>
            <a:outerShdw blurRad="50800" dist="38100" dir="8100000" algn="tr" rotWithShape="0">
              <a:prstClr val="black">
                <a:alpha val="40000"/>
              </a:prstClr>
            </a:outerShdw>
          </a:effectLst>
        </p:spPr>
        <p:txBody>
          <a:bodyPr vert="horz" lIns="91440" tIns="45720" rIns="91440" bIns="45720" rtlCol="0" anchor="ctr">
            <a:normAutofit/>
          </a:bodyPr>
          <a:lstStyle>
            <a:lvl1pPr algn="l" defTabSz="914400" rtl="0" eaLnBrk="1" latinLnBrk="0" hangingPunct="1">
              <a:spcBef>
                <a:spcPct val="0"/>
              </a:spcBef>
              <a:buNone/>
              <a:defRPr sz="2400" b="1" kern="1200">
                <a:solidFill>
                  <a:srgbClr val="EFAA32"/>
                </a:solidFill>
                <a:latin typeface="Helvetica" pitchFamily="34" charset="0"/>
                <a:ea typeface="+mj-ea"/>
                <a:cs typeface="+mj-cs"/>
              </a:defRPr>
            </a:lvl1pPr>
          </a:lstStyle>
          <a:p>
            <a:r>
              <a:rPr lang="en-US" dirty="0"/>
              <a:t>Model Validation Tests – </a:t>
            </a:r>
            <a:r>
              <a:rPr lang="en-US" dirty="0" smtClean="0"/>
              <a:t>Test Definitions</a:t>
            </a:r>
            <a:endParaRPr lang="en-US" dirty="0"/>
          </a:p>
        </p:txBody>
      </p:sp>
      <p:sp>
        <p:nvSpPr>
          <p:cNvPr id="4" name="Content Placeholder 3"/>
          <p:cNvSpPr>
            <a:spLocks noGrp="1"/>
          </p:cNvSpPr>
          <p:nvPr>
            <p:ph idx="1"/>
          </p:nvPr>
        </p:nvSpPr>
        <p:spPr/>
        <p:txBody>
          <a:bodyPr>
            <a:normAutofit fontScale="92500" lnSpcReduction="10000"/>
          </a:bodyPr>
          <a:lstStyle/>
          <a:p>
            <a:r>
              <a:rPr lang="en-US" dirty="0"/>
              <a:t>Calibration Stability </a:t>
            </a:r>
            <a:r>
              <a:rPr lang="en-US" dirty="0" smtClean="0"/>
              <a:t>Tests</a:t>
            </a:r>
          </a:p>
          <a:p>
            <a:pPr marL="449262" lvl="1" indent="0">
              <a:buNone/>
            </a:pPr>
            <a:r>
              <a:rPr lang="en-US" dirty="0"/>
              <a:t>We calibrate a model to vanilla instruments on a series of dates, and price a test option. We then perturb the market data, and re-price the test option.  The change in the price should be smaller than the perturbation</a:t>
            </a:r>
            <a:r>
              <a:rPr lang="en-US" dirty="0" smtClean="0"/>
              <a:t>.  This test is to be run over market  data from </a:t>
            </a:r>
            <a:endParaRPr lang="en-US" dirty="0"/>
          </a:p>
          <a:p>
            <a:pPr marL="449262" lvl="1" indent="0">
              <a:buNone/>
            </a:pPr>
            <a:r>
              <a:rPr lang="en-US" dirty="0" smtClean="0"/>
              <a:t>Many different market regimes, preferably at least 10 years worth.</a:t>
            </a:r>
          </a:p>
          <a:p>
            <a:r>
              <a:rPr lang="en-US" dirty="0"/>
              <a:t>Calibration Error </a:t>
            </a:r>
            <a:r>
              <a:rPr lang="en-US" dirty="0" smtClean="0"/>
              <a:t>Tests</a:t>
            </a:r>
          </a:p>
          <a:p>
            <a:pPr marL="449262" lvl="1" indent="0">
              <a:buNone/>
            </a:pPr>
            <a:r>
              <a:rPr lang="en-US" dirty="0" smtClean="0"/>
              <a:t>We calibrate a model every day, and record the sum of squared errors.  We may then compare this to other models, or to the same model in other periods.</a:t>
            </a:r>
          </a:p>
          <a:p>
            <a:r>
              <a:rPr lang="en-US" dirty="0" err="1"/>
              <a:t>PnL</a:t>
            </a:r>
            <a:r>
              <a:rPr lang="en-US" dirty="0"/>
              <a:t> Attribution </a:t>
            </a:r>
            <a:r>
              <a:rPr lang="en-US" dirty="0" smtClean="0"/>
              <a:t>Tests</a:t>
            </a:r>
          </a:p>
          <a:p>
            <a:pPr marL="449262" lvl="1" indent="0">
              <a:buNone/>
            </a:pPr>
            <a:r>
              <a:rPr lang="en-US" dirty="0" smtClean="0"/>
              <a:t>We compute the price and hedge-ratios of the model every day throughout the life of the option, starting at a day in history, and record the </a:t>
            </a:r>
            <a:r>
              <a:rPr lang="en-US" dirty="0" err="1" smtClean="0"/>
              <a:t>PnL</a:t>
            </a:r>
            <a:r>
              <a:rPr lang="en-US" dirty="0" smtClean="0"/>
              <a:t> difference as reported by re-calibration and re-pricing, on the one hand, and using the Greeks and changes in underlying on the other.  We graph this function, and look for spikes in this graph. </a:t>
            </a:r>
          </a:p>
          <a:p>
            <a:endParaRPr lang="en-US" dirty="0" smtClean="0"/>
          </a:p>
          <a:p>
            <a:pPr marL="449262" lvl="1" indent="0">
              <a:buNone/>
            </a:pPr>
            <a:endParaRPr lang="en-US" dirty="0" smtClean="0"/>
          </a:p>
          <a:p>
            <a:endParaRPr lang="en-US" dirty="0"/>
          </a:p>
          <a:p>
            <a:pPr marL="449262" lvl="1" indent="0">
              <a:buNone/>
            </a:pPr>
            <a:endParaRPr lang="en-US" dirty="0"/>
          </a:p>
        </p:txBody>
      </p:sp>
    </p:spTree>
    <p:extLst>
      <p:ext uri="{BB962C8B-B14F-4D97-AF65-F5344CB8AC3E}">
        <p14:creationId xmlns:p14="http://schemas.microsoft.com/office/powerpoint/2010/main" val="408259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Numerix">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EFAA32"/>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15302</TotalTime>
  <Words>1138</Words>
  <Application>Microsoft Office PowerPoint</Application>
  <PresentationFormat>On-screen Show (4:3)</PresentationFormat>
  <Paragraphs>97</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Model Validation For Derivative Pricing: The First Line of Risk Management Defense</vt:lpstr>
      <vt:lpstr>Defining Model Risks</vt:lpstr>
      <vt:lpstr>Types of Model Risk in Derivative Pricing</vt:lpstr>
      <vt:lpstr>Types of Model Risk, cont’d</vt:lpstr>
      <vt:lpstr>What can we do about these risks?</vt:lpstr>
      <vt:lpstr>Implementation Risks – Examples of Possible Tests</vt:lpstr>
      <vt:lpstr>Model Validation Tests – Mathematical Correctness</vt:lpstr>
      <vt:lpstr>Model Validation Tests – Financial Correctness</vt:lpstr>
      <vt:lpstr>PowerPoint Presentation</vt:lpstr>
      <vt:lpstr>Model Validation Tests – Test Definitions</vt:lpstr>
      <vt:lpstr>Questions to ask in your organization</vt:lpstr>
      <vt:lpstr>Thank you</vt:lpstr>
    </vt:vector>
  </TitlesOfParts>
  <Company>numerix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 Adams</dc:creator>
  <cp:lastModifiedBy>c-David Eliezer</cp:lastModifiedBy>
  <cp:revision>48</cp:revision>
  <dcterms:created xsi:type="dcterms:W3CDTF">2009-05-22T17:50:47Z</dcterms:created>
  <dcterms:modified xsi:type="dcterms:W3CDTF">2013-08-19T21:52:08Z</dcterms:modified>
</cp:coreProperties>
</file>